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A0A"/>
    <a:srgbClr val="A30909"/>
    <a:srgbClr val="2B812B"/>
    <a:srgbClr val="339933"/>
    <a:srgbClr val="420404"/>
    <a:srgbClr val="6A0606"/>
    <a:srgbClr val="990909"/>
    <a:srgbClr val="E87272"/>
    <a:srgbClr val="E4E2F9"/>
    <a:srgbClr val="1E5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pPr>
            <a:lnSpc>
              <a:spcPct val="80000"/>
            </a:lnSpc>
          </a:pPr>
          <a:r>
            <a:rPr lang="nl-NL"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Tabernakel (</a:t>
          </a:r>
          <a:r>
            <a:rPr lang="nl-NL"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a:t>
          </a:r>
          <a:r>
            <a:rPr lang="nl-NL"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Heilige en het Heilige der heilige)</a:t>
          </a:r>
          <a:endParaRPr lang="en-US" sz="16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gouden</a:t>
          </a:r>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ark</a:t>
          </a: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tafel</a:t>
          </a:r>
          <a:r>
            <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1800" b="1"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dertoonbroden</a:t>
          </a:r>
          <a:endPar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kandelaar</a:t>
          </a:r>
          <a:endPar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wierookaltaar</a:t>
          </a:r>
          <a:endPar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brand-</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offeraltaar</a:t>
          </a:r>
          <a:endPar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wasvat</a:t>
          </a:r>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van </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brons</a:t>
          </a:r>
          <a:endPar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buitenste</a:t>
          </a:r>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1800" b="1"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voorhof</a:t>
          </a:r>
          <a:endPar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efod</a:t>
          </a:r>
          <a:endParaRPr lang="en-US" sz="18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borstplaat</a:t>
          </a:r>
          <a:endParaRPr lang="en-US" sz="1800" b="1"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nl-NL" sz="17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rest van de kledingstukken</a:t>
          </a:r>
          <a:endParaRPr lang="en-US" sz="1700" b="1"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r>
            <a:rPr lang="en-US" sz="2000" b="1" noProof="0" dirty="0">
              <a:latin typeface="Calibri" panose="020F0502020204030204" pitchFamily="34" charset="0"/>
              <a:ea typeface="Calibri" panose="020F0502020204030204" pitchFamily="34" charset="0"/>
              <a:cs typeface="Calibri" panose="020F0502020204030204" pitchFamily="34" charset="0"/>
            </a:rPr>
            <a:t>God </a:t>
          </a:r>
          <a:r>
            <a:rPr lang="nl-NL" sz="2000" b="1" noProof="0" dirty="0">
              <a:latin typeface="Calibri" panose="020F0502020204030204" pitchFamily="34" charset="0"/>
              <a:ea typeface="Calibri" panose="020F0502020204030204" pitchFamily="34" charset="0"/>
              <a:cs typeface="Calibri" panose="020F0502020204030204" pitchFamily="34" charset="0"/>
            </a:rPr>
            <a:t>haat</a:t>
          </a:r>
          <a:r>
            <a:rPr lang="en-US" sz="2000" b="1" noProof="0" dirty="0">
              <a:latin typeface="Calibri" panose="020F0502020204030204" pitchFamily="34" charset="0"/>
              <a:ea typeface="Calibri" panose="020F0502020204030204" pitchFamily="34" charset="0"/>
              <a:cs typeface="Calibri" panose="020F0502020204030204" pitchFamily="34" charset="0"/>
            </a:rPr>
            <a:t> de </a:t>
          </a:r>
          <a:r>
            <a:rPr lang="nl-NL" sz="2000" b="1" noProof="0" dirty="0">
              <a:latin typeface="Calibri" panose="020F0502020204030204" pitchFamily="34" charset="0"/>
              <a:ea typeface="Calibri" panose="020F0502020204030204" pitchFamily="34" charset="0"/>
              <a:cs typeface="Calibri" panose="020F0502020204030204" pitchFamily="34" charset="0"/>
            </a:rPr>
            <a:t>zonde</a:t>
          </a:r>
          <a:endParaRPr lang="en-US" sz="2000" noProof="0" dirty="0">
            <a:latin typeface="Calibri" panose="020F0502020204030204" pitchFamily="34" charset="0"/>
            <a:ea typeface="Calibri" panose="020F0502020204030204" pitchFamily="34" charset="0"/>
            <a:cs typeface="Calibri" panose="020F0502020204030204" pitchFamily="34" charset="0"/>
          </a:endParaRPr>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en-US" sz="2000" b="1" noProof="0" dirty="0">
              <a:latin typeface="Calibri" panose="020F0502020204030204" pitchFamily="34" charset="0"/>
              <a:ea typeface="Calibri" panose="020F0502020204030204" pitchFamily="34" charset="0"/>
              <a:cs typeface="Calibri" panose="020F0502020204030204" pitchFamily="34" charset="0"/>
            </a:rPr>
            <a:t>God </a:t>
          </a:r>
          <a:r>
            <a:rPr lang="nl-NL" sz="2000" b="1" noProof="0" dirty="0">
              <a:latin typeface="Calibri" panose="020F0502020204030204" pitchFamily="34" charset="0"/>
              <a:ea typeface="Calibri" panose="020F0502020204030204" pitchFamily="34" charset="0"/>
              <a:cs typeface="Calibri" panose="020F0502020204030204" pitchFamily="34" charset="0"/>
            </a:rPr>
            <a:t>redt</a:t>
          </a:r>
          <a:r>
            <a:rPr lang="en-US" sz="2000" b="1" noProof="0" dirty="0">
              <a:latin typeface="Calibri" panose="020F0502020204030204" pitchFamily="34" charset="0"/>
              <a:ea typeface="Calibri" panose="020F0502020204030204" pitchFamily="34" charset="0"/>
              <a:cs typeface="Calibri" panose="020F0502020204030204" pitchFamily="34" charset="0"/>
            </a:rPr>
            <a:t> de </a:t>
          </a:r>
          <a:r>
            <a:rPr lang="nl-NL" sz="2000" b="1" noProof="0" dirty="0">
              <a:latin typeface="Calibri" panose="020F0502020204030204" pitchFamily="34" charset="0"/>
              <a:ea typeface="Calibri" panose="020F0502020204030204" pitchFamily="34" charset="0"/>
              <a:cs typeface="Calibri" panose="020F0502020204030204" pitchFamily="34" charset="0"/>
            </a:rPr>
            <a:t>zondaar</a:t>
          </a:r>
          <a:endParaRPr lang="en-US" sz="2000" noProof="0" dirty="0">
            <a:latin typeface="Calibri" panose="020F0502020204030204" pitchFamily="34" charset="0"/>
            <a:ea typeface="Calibri" panose="020F0502020204030204" pitchFamily="34" charset="0"/>
            <a:cs typeface="Calibri" panose="020F0502020204030204" pitchFamily="34" charset="0"/>
          </a:endParaRPr>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nl-NL" sz="2000" b="1" noProof="0" dirty="0">
              <a:latin typeface="Calibri" panose="020F0502020204030204" pitchFamily="34" charset="0"/>
              <a:ea typeface="Calibri" panose="020F0502020204030204" pitchFamily="34" charset="0"/>
              <a:cs typeface="Calibri" panose="020F0502020204030204" pitchFamily="34" charset="0"/>
            </a:rPr>
            <a:t>God zal de goddelozen vernietigen</a:t>
          </a:r>
          <a:endParaRPr lang="en-US" sz="2000" noProof="0" dirty="0">
            <a:latin typeface="Calibri" panose="020F0502020204030204" pitchFamily="34" charset="0"/>
            <a:ea typeface="Calibri" panose="020F0502020204030204" pitchFamily="34" charset="0"/>
            <a:cs typeface="Calibri" panose="020F0502020204030204" pitchFamily="34" charset="0"/>
          </a:endParaRPr>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nl-NL" sz="2000" b="1" spc="-40" baseline="0" noProof="0" dirty="0">
              <a:latin typeface="Calibri" panose="020F0502020204030204" pitchFamily="34" charset="0"/>
              <a:ea typeface="Calibri" panose="020F0502020204030204" pitchFamily="34" charset="0"/>
              <a:cs typeface="Calibri" panose="020F0502020204030204" pitchFamily="34" charset="0"/>
            </a:rPr>
            <a:t>God verzekert ons een glorieuze toekomst</a:t>
          </a:r>
          <a:endParaRPr lang="en-US" sz="2000" spc="-40" baseline="0" noProof="0" dirty="0">
            <a:latin typeface="Calibri" panose="020F0502020204030204" pitchFamily="34" charset="0"/>
            <a:ea typeface="Calibri" panose="020F0502020204030204" pitchFamily="34" charset="0"/>
            <a:cs typeface="Calibri" panose="020F0502020204030204" pitchFamily="34" charset="0"/>
          </a:endParaRPr>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custLinFactY="41826" custLinFactNeighborX="75279" custLinFactNeighborY="100000">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80000"/>
            </a:lnSpc>
            <a:spcBef>
              <a:spcPct val="0"/>
            </a:spcBef>
            <a:spcAft>
              <a:spcPct val="35000"/>
            </a:spcAft>
            <a:buNone/>
          </a:pPr>
          <a:r>
            <a:rPr lang="nl-NL"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Tabernakel (</a:t>
          </a:r>
          <a:r>
            <a:rPr lang="nl-NL"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a:t>
          </a:r>
          <a:r>
            <a:rPr lang="nl-NL"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Heilige en het Heilige der heilige)</a:t>
          </a:r>
          <a:endParaRPr lang="en-US" sz="16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gouden</a:t>
          </a: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ark</a:t>
          </a: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kern="1200"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tafel</a:t>
          </a:r>
          <a:r>
            <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1800" b="1" kern="1200"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dertoonbroden</a:t>
          </a:r>
          <a:endPar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kern="1200"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kandelaar</a:t>
          </a:r>
          <a:endPar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wierookaltaar</a:t>
          </a:r>
          <a:endPar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brand-</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offeraltaar</a:t>
          </a:r>
          <a:endPar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wasvat</a:t>
          </a: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van </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brons</a:t>
          </a:r>
          <a:endPar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buitenste</a:t>
          </a: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1800" b="1" kern="1200"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voorhof</a:t>
          </a:r>
          <a:endPar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kern="1200" noProof="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efod</a:t>
          </a:r>
          <a:endParaRPr lang="en-US" sz="18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a:t>
          </a:r>
          <a:r>
            <a:rPr lang="en-US" sz="1800" b="1" kern="1200" noProof="0" dirty="0" err="1">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borstplaat</a:t>
          </a:r>
          <a:endParaRPr lang="en-US" sz="1800" b="1" kern="1200" noProof="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rest van de kledingstukken</a:t>
          </a:r>
          <a:endParaRPr lang="en-US" sz="1700" b="1" kern="12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538"/>
          <a:ext cx="4708606" cy="4539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latin typeface="Calibri" panose="020F0502020204030204" pitchFamily="34" charset="0"/>
              <a:ea typeface="Calibri" panose="020F0502020204030204" pitchFamily="34" charset="0"/>
              <a:cs typeface="Calibri" panose="020F0502020204030204" pitchFamily="34" charset="0"/>
            </a:rPr>
            <a:t>God </a:t>
          </a:r>
          <a:r>
            <a:rPr lang="nl-NL" sz="2000" b="1" kern="1200" noProof="0" dirty="0">
              <a:latin typeface="Calibri" panose="020F0502020204030204" pitchFamily="34" charset="0"/>
              <a:ea typeface="Calibri" panose="020F0502020204030204" pitchFamily="34" charset="0"/>
              <a:cs typeface="Calibri" panose="020F0502020204030204" pitchFamily="34" charset="0"/>
            </a:rPr>
            <a:t>haat</a:t>
          </a:r>
          <a:r>
            <a:rPr lang="en-US" sz="2000" b="1" kern="1200" noProof="0" dirty="0">
              <a:latin typeface="Calibri" panose="020F0502020204030204" pitchFamily="34" charset="0"/>
              <a:ea typeface="Calibri" panose="020F0502020204030204" pitchFamily="34" charset="0"/>
              <a:cs typeface="Calibri" panose="020F0502020204030204" pitchFamily="34" charset="0"/>
            </a:rPr>
            <a:t> de </a:t>
          </a:r>
          <a:r>
            <a:rPr lang="nl-NL" sz="2000" b="1" kern="1200" noProof="0" dirty="0">
              <a:latin typeface="Calibri" panose="020F0502020204030204" pitchFamily="34" charset="0"/>
              <a:ea typeface="Calibri" panose="020F0502020204030204" pitchFamily="34" charset="0"/>
              <a:cs typeface="Calibri" panose="020F0502020204030204" pitchFamily="34" charset="0"/>
            </a:rPr>
            <a:t>zonde</a:t>
          </a:r>
          <a:endParaRPr lang="en-US" sz="2000" kern="1200" noProof="0" dirty="0">
            <a:latin typeface="Calibri" panose="020F0502020204030204" pitchFamily="34" charset="0"/>
            <a:ea typeface="Calibri" panose="020F0502020204030204" pitchFamily="34" charset="0"/>
            <a:cs typeface="Calibri" panose="020F0502020204030204" pitchFamily="34" charset="0"/>
          </a:endParaRPr>
        </a:p>
      </dsp:txBody>
      <dsp:txXfrm>
        <a:off x="22159" y="22697"/>
        <a:ext cx="4664288" cy="409616"/>
      </dsp:txXfrm>
    </dsp:sp>
    <dsp:sp modelId="{49FB8278-23E9-44B1-B0E9-2B687210E11D}">
      <dsp:nvSpPr>
        <dsp:cNvPr id="0" name=""/>
        <dsp:cNvSpPr/>
      </dsp:nvSpPr>
      <dsp:spPr>
        <a:xfrm>
          <a:off x="0" y="468100"/>
          <a:ext cx="4708606" cy="453934"/>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latin typeface="Calibri" panose="020F0502020204030204" pitchFamily="34" charset="0"/>
              <a:ea typeface="Calibri" panose="020F0502020204030204" pitchFamily="34" charset="0"/>
              <a:cs typeface="Calibri" panose="020F0502020204030204" pitchFamily="34" charset="0"/>
            </a:rPr>
            <a:t>God </a:t>
          </a:r>
          <a:r>
            <a:rPr lang="nl-NL" sz="2000" b="1" kern="1200" noProof="0" dirty="0">
              <a:latin typeface="Calibri" panose="020F0502020204030204" pitchFamily="34" charset="0"/>
              <a:ea typeface="Calibri" panose="020F0502020204030204" pitchFamily="34" charset="0"/>
              <a:cs typeface="Calibri" panose="020F0502020204030204" pitchFamily="34" charset="0"/>
            </a:rPr>
            <a:t>redt</a:t>
          </a:r>
          <a:r>
            <a:rPr lang="en-US" sz="2000" b="1" kern="1200" noProof="0" dirty="0">
              <a:latin typeface="Calibri" panose="020F0502020204030204" pitchFamily="34" charset="0"/>
              <a:ea typeface="Calibri" panose="020F0502020204030204" pitchFamily="34" charset="0"/>
              <a:cs typeface="Calibri" panose="020F0502020204030204" pitchFamily="34" charset="0"/>
            </a:rPr>
            <a:t> de </a:t>
          </a:r>
          <a:r>
            <a:rPr lang="nl-NL" sz="2000" b="1" kern="1200" noProof="0" dirty="0">
              <a:latin typeface="Calibri" panose="020F0502020204030204" pitchFamily="34" charset="0"/>
              <a:ea typeface="Calibri" panose="020F0502020204030204" pitchFamily="34" charset="0"/>
              <a:cs typeface="Calibri" panose="020F0502020204030204" pitchFamily="34" charset="0"/>
            </a:rPr>
            <a:t>zondaar</a:t>
          </a:r>
          <a:endParaRPr lang="en-US" sz="2000" kern="1200" noProof="0" dirty="0">
            <a:latin typeface="Calibri" panose="020F0502020204030204" pitchFamily="34" charset="0"/>
            <a:ea typeface="Calibri" panose="020F0502020204030204" pitchFamily="34" charset="0"/>
            <a:cs typeface="Calibri" panose="020F0502020204030204" pitchFamily="34" charset="0"/>
          </a:endParaRPr>
        </a:p>
      </dsp:txBody>
      <dsp:txXfrm>
        <a:off x="22159" y="490259"/>
        <a:ext cx="4664288" cy="409616"/>
      </dsp:txXfrm>
    </dsp:sp>
    <dsp:sp modelId="{C188DD80-2EA5-48DD-A3DA-B408111F1352}">
      <dsp:nvSpPr>
        <dsp:cNvPr id="0" name=""/>
        <dsp:cNvSpPr/>
      </dsp:nvSpPr>
      <dsp:spPr>
        <a:xfrm>
          <a:off x="0" y="935661"/>
          <a:ext cx="4708606" cy="453934"/>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noProof="0" dirty="0">
              <a:latin typeface="Calibri" panose="020F0502020204030204" pitchFamily="34" charset="0"/>
              <a:ea typeface="Calibri" panose="020F0502020204030204" pitchFamily="34" charset="0"/>
              <a:cs typeface="Calibri" panose="020F0502020204030204" pitchFamily="34" charset="0"/>
            </a:rPr>
            <a:t>God zal de goddelozen vernietigen</a:t>
          </a:r>
          <a:endParaRPr lang="en-US" sz="2000" kern="1200" noProof="0" dirty="0">
            <a:latin typeface="Calibri" panose="020F0502020204030204" pitchFamily="34" charset="0"/>
            <a:ea typeface="Calibri" panose="020F0502020204030204" pitchFamily="34" charset="0"/>
            <a:cs typeface="Calibri" panose="020F0502020204030204" pitchFamily="34" charset="0"/>
          </a:endParaRPr>
        </a:p>
      </dsp:txBody>
      <dsp:txXfrm>
        <a:off x="22159" y="957820"/>
        <a:ext cx="4664288" cy="409616"/>
      </dsp:txXfrm>
    </dsp:sp>
    <dsp:sp modelId="{CF501F27-D192-4894-A090-DEB699832C3E}">
      <dsp:nvSpPr>
        <dsp:cNvPr id="0" name=""/>
        <dsp:cNvSpPr/>
      </dsp:nvSpPr>
      <dsp:spPr>
        <a:xfrm>
          <a:off x="0" y="1403762"/>
          <a:ext cx="4708606" cy="453934"/>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spc="-40" baseline="0" noProof="0" dirty="0">
              <a:latin typeface="Calibri" panose="020F0502020204030204" pitchFamily="34" charset="0"/>
              <a:ea typeface="Calibri" panose="020F0502020204030204" pitchFamily="34" charset="0"/>
              <a:cs typeface="Calibri" panose="020F0502020204030204" pitchFamily="34" charset="0"/>
            </a:rPr>
            <a:t>God verzekert ons een glorieuze toekomst</a:t>
          </a:r>
          <a:endParaRPr lang="en-US" sz="2000" kern="1200" spc="-40" baseline="0" noProof="0" dirty="0">
            <a:latin typeface="Calibri" panose="020F0502020204030204" pitchFamily="34" charset="0"/>
            <a:ea typeface="Calibri" panose="020F0502020204030204" pitchFamily="34" charset="0"/>
            <a:cs typeface="Calibri" panose="020F0502020204030204" pitchFamily="34" charset="0"/>
          </a:endParaRPr>
        </a:p>
      </dsp:txBody>
      <dsp:txXfrm>
        <a:off x="22159" y="1425921"/>
        <a:ext cx="4664288" cy="40961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846184AF-5A23-4E8A-A9CC-CED7CE1DC687}" type="datetimeFigureOut">
              <a:rPr lang="es-ES" smtClean="0"/>
              <a:pPr/>
              <a:t>25/09/2025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221536A3-E7EC-4917-8028-C5847F2C9408}" type="slidenum">
              <a:rPr lang="es-ES" smtClean="0"/>
              <a:pPr/>
              <a:t>‹Nº›</a:t>
            </a:fld>
            <a:endParaRPr lang="es-ES" dirty="0"/>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1536A3-E7EC-4917-8028-C5847F2C9408}" type="slidenum">
              <a:rPr lang="es-ES" smtClean="0"/>
              <a:pPr/>
              <a:t>9</a:t>
            </a:fld>
            <a:endParaRPr lang="es-ES" dirty="0"/>
          </a:p>
        </p:txBody>
      </p:sp>
    </p:spTree>
    <p:extLst>
      <p:ext uri="{BB962C8B-B14F-4D97-AF65-F5344CB8AC3E}">
        <p14:creationId xmlns:p14="http://schemas.microsoft.com/office/powerpoint/2010/main" val="377460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25/09/2025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25/09/2025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D81DE1E-2560-4476-9B65-61DA9B2921EE}" type="datetimeFigureOut">
              <a:rPr lang="es-ES" smtClean="0"/>
              <a:pPr/>
              <a:t>25/09/2025</a:t>
            </a:fld>
            <a:endParaRPr lang="es-ES" dirty="0"/>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CDB30F3E-C19F-42CD-93F3-DC59F45A2C9C}" type="slidenum">
              <a:rPr lang="es-ES" smtClean="0"/>
              <a:pPr/>
              <a:t>‹Nº›</a:t>
            </a:fld>
            <a:endParaRPr lang="es-ES" dirty="0"/>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C0B3F51-AA9E-4D34-8144-3A5F1E1AEB52}" type="datetimeFigureOut">
              <a:rPr lang="es-ES" smtClean="0"/>
              <a:pPr/>
              <a:t>25/09/2025</a:t>
            </a:fld>
            <a:endParaRPr lang="es-ES" dirty="0"/>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63970836-AFF6-4270-B515-228F2A2EA8DC}" type="slidenum">
              <a:rPr lang="es-ES" smtClean="0"/>
              <a:pPr/>
              <a:t>‹Nº›</a:t>
            </a:fld>
            <a:endParaRPr lang="es-ES" dirty="0"/>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53.jpeg"/><Relationship Id="rId5" Type="http://schemas.openxmlformats.org/officeDocument/2006/relationships/diagramLayout" Target="../diagrams/layout1.xml"/><Relationship Id="rId10" Type="http://schemas.openxmlformats.org/officeDocument/2006/relationships/image" Target="../media/image52.jpeg"/><Relationship Id="rId4" Type="http://schemas.openxmlformats.org/officeDocument/2006/relationships/diagramData" Target="../diagrams/data1.xml"/><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en-US" sz="8000" b="1" dirty="0">
                <a:ln/>
                <a:solidFill>
                  <a:schemeClr val="accent4"/>
                </a:solidFill>
                <a:latin typeface="Calibri" panose="020F0502020204030204" pitchFamily="34" charset="0"/>
              </a:rPr>
              <a:t>DE TABERNAKEL</a:t>
            </a:r>
            <a:endParaRPr lang="en-US" sz="8000" b="1" noProof="0" dirty="0">
              <a:ln/>
              <a:solidFill>
                <a:schemeClr val="accent4"/>
              </a:solidFill>
              <a:latin typeface="Calibri" panose="020F0502020204030204" pitchFamily="34" charset="0"/>
            </a:endParaRP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nl-NL" sz="1600" b="1" noProof="0" dirty="0">
                <a:solidFill>
                  <a:schemeClr val="accent5">
                    <a:lumMod val="50000"/>
                  </a:schemeClr>
                </a:solidFill>
                <a:latin typeface="Calibri" panose="020F0502020204030204" pitchFamily="34" charset="0"/>
              </a:rPr>
              <a:t>Les 13 voor 27 september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4417888" y="0"/>
            <a:ext cx="6010382" cy="769441"/>
          </a:xfrm>
          <a:prstGeom prst="rect">
            <a:avLst/>
          </a:prstGeom>
          <a:noFill/>
        </p:spPr>
        <p:txBody>
          <a:bodyPr wrap="square">
            <a:spAutoFit/>
          </a:bodyPr>
          <a:lstStyle/>
          <a:p>
            <a:pPr algn="ctr"/>
            <a:r>
              <a:rPr lang="en-US" sz="4400" b="1" spc="600" dirty="0">
                <a:ln w="9525">
                  <a:solidFill>
                    <a:schemeClr val="bg1"/>
                  </a:solidFill>
                  <a:prstDash val="solid"/>
                </a:ln>
                <a:solidFill>
                  <a:schemeClr val="accent5"/>
                </a:solidFill>
                <a:effectLst>
                  <a:outerShdw blurRad="12700" dist="38100" dir="2700000" algn="tl" rotWithShape="0">
                    <a:schemeClr val="tx1"/>
                  </a:outerShdw>
                </a:effectLst>
                <a:latin typeface="Calibri" panose="020F0502020204030204" pitchFamily="34" charset="0"/>
              </a:rPr>
              <a:t>DE CONSTRUCTIE</a:t>
            </a:r>
            <a:endParaRPr lang="en-US" sz="4400" b="1" spc="600" noProof="0" dirty="0">
              <a:ln w="9525">
                <a:solidFill>
                  <a:schemeClr val="bg1"/>
                </a:solidFill>
                <a:prstDash val="solid"/>
              </a:ln>
              <a:solidFill>
                <a:schemeClr val="accent5"/>
              </a:solidFill>
              <a:effectLst>
                <a:outerShdw blurRad="12700" dist="38100" dir="2700000" algn="tl" rotWithShape="0">
                  <a:schemeClr val="tx1"/>
                </a:outerShdw>
              </a:effectLst>
              <a:latin typeface="Calibri" panose="020F0502020204030204" pitchFamily="34" charset="0"/>
            </a:endParaRP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Eenmaal gebouwd, was het Heiligdom (de Tabernakel en de binnenplaats) de thuisbasis van twee verschillende diensten: de dagelijkse en de jaarlijkse. Hun verschillende ceremoniën samen leren ons dat:</a:t>
            </a:r>
            <a:endParaRPr lang="en-US" sz="2000" b="1" noProof="0" dirty="0">
              <a:latin typeface="Calibri" panose="020F0502020204030204" pitchFamily="34" charset="0"/>
            </a:endParaRPr>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313253659"/>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107246" y="3818374"/>
            <a:ext cx="7737104"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Door de </a:t>
            </a:r>
            <a:r>
              <a:rPr lang="nl-NL" sz="2000" b="1" i="1" dirty="0">
                <a:latin typeface="Calibri" panose="020F0502020204030204" pitchFamily="34" charset="0"/>
              </a:rPr>
              <a:t>dagelijkse</a:t>
            </a:r>
            <a:r>
              <a:rPr lang="nl-NL" sz="2000" b="1" dirty="0">
                <a:latin typeface="Calibri" panose="020F0502020204030204" pitchFamily="34" charset="0"/>
              </a:rPr>
              <a:t> dienst toonde God de weg waarop Hij door genade de zondaar vergeeft: met de dood van een onschuldig dier, "het Lam van God dat de zonde van de wereld wegneemt".      (Joh. 1:29).</a:t>
            </a:r>
            <a:endParaRPr lang="en-US" sz="2000" b="1" noProof="0" dirty="0">
              <a:latin typeface="Calibri" panose="020F0502020204030204" pitchFamily="34" charset="0"/>
            </a:endParaRP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89726" y="3878662"/>
            <a:ext cx="4095029" cy="2751045"/>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128126" y="5921821"/>
            <a:ext cx="7737104"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Het heiligdom was ook de plaats om God te aanbidden, </a:t>
            </a:r>
            <a:r>
              <a:rPr lang="nl-NL" sz="2000" b="1" dirty="0">
                <a:solidFill>
                  <a:srgbClr val="FF0000"/>
                </a:solidFill>
                <a:latin typeface="Calibri" panose="020F0502020204030204" pitchFamily="34" charset="0"/>
              </a:rPr>
              <a:t>Hem te loven </a:t>
            </a:r>
            <a:r>
              <a:rPr lang="nl-NL" sz="2000" b="1" dirty="0">
                <a:latin typeface="Calibri" panose="020F0502020204030204" pitchFamily="34" charset="0"/>
              </a:rPr>
              <a:t>en dankbaarheid aan </a:t>
            </a:r>
            <a:r>
              <a:rPr lang="nl-NL" sz="2000" b="1" dirty="0">
                <a:solidFill>
                  <a:srgbClr val="FF0000"/>
                </a:solidFill>
                <a:latin typeface="Calibri" panose="020F0502020204030204" pitchFamily="34" charset="0"/>
              </a:rPr>
              <a:t>Hem te uiten</a:t>
            </a:r>
            <a:r>
              <a:rPr lang="nl-NL" sz="2000" b="1" dirty="0">
                <a:latin typeface="Calibri" panose="020F0502020204030204" pitchFamily="34" charset="0"/>
              </a:rPr>
              <a:t>.</a:t>
            </a:r>
            <a:endParaRPr lang="en-US" sz="2000" b="1" noProof="0" dirty="0">
              <a:latin typeface="Calibri" panose="020F0502020204030204" pitchFamily="34" charset="0"/>
            </a:endParaRPr>
          </a:p>
        </p:txBody>
      </p:sp>
      <p:sp>
        <p:nvSpPr>
          <p:cNvPr id="12" name="CuadroTexto 11">
            <a:extLst>
              <a:ext uri="{FF2B5EF4-FFF2-40B4-BE49-F238E27FC236}">
                <a16:creationId xmlns:a16="http://schemas.microsoft.com/office/drawing/2014/main" id="{A1A2F0F5-DE04-7FC3-382B-98CDCC9798F6}"/>
              </a:ext>
            </a:extLst>
          </p:cNvPr>
          <p:cNvSpPr txBox="1"/>
          <p:nvPr/>
        </p:nvSpPr>
        <p:spPr>
          <a:xfrm>
            <a:off x="107245" y="4834037"/>
            <a:ext cx="7737104"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Met de </a:t>
            </a:r>
            <a:r>
              <a:rPr lang="nl-NL" sz="2000" b="1" i="1" dirty="0">
                <a:latin typeface="Calibri" panose="020F0502020204030204" pitchFamily="34" charset="0"/>
              </a:rPr>
              <a:t>jaarlijkse</a:t>
            </a:r>
            <a:r>
              <a:rPr lang="nl-NL" sz="2000" b="1" dirty="0">
                <a:latin typeface="Calibri" panose="020F0502020204030204" pitchFamily="34" charset="0"/>
              </a:rPr>
              <a:t> dienst (de Grote Verzoendag) liet God zien hoe Hij de zonde uit het universum zal uitroeien, en liet Hij de uiteindelijke oplossing voor het probleem van het kwaad zien (Ps. 73:17).</a:t>
            </a:r>
            <a:endParaRPr lang="en-US" sz="2000" b="1" noProof="0" dirty="0">
              <a:latin typeface="Calibri" panose="020F0502020204030204" pitchFamily="34" charset="0"/>
            </a:endParaRPr>
          </a:p>
        </p:txBody>
      </p:sp>
      <p:sp>
        <p:nvSpPr>
          <p:cNvPr id="4" name="Tekstvak 3">
            <a:extLst>
              <a:ext uri="{FF2B5EF4-FFF2-40B4-BE49-F238E27FC236}">
                <a16:creationId xmlns:a16="http://schemas.microsoft.com/office/drawing/2014/main" id="{B506BB58-D0A8-56B0-7219-5768C8CA3F46}"/>
              </a:ext>
            </a:extLst>
          </p:cNvPr>
          <p:cNvSpPr txBox="1"/>
          <p:nvPr/>
        </p:nvSpPr>
        <p:spPr>
          <a:xfrm>
            <a:off x="10849480" y="228293"/>
            <a:ext cx="1066296" cy="329031"/>
          </a:xfrm>
          <a:prstGeom prst="roundRect">
            <a:avLst>
              <a:gd name="adj" fmla="val 24428"/>
            </a:avLst>
          </a:prstGeom>
          <a:solidFill>
            <a:srgbClr val="2B812B"/>
          </a:solidFill>
          <a:ln w="3175">
            <a:solidFill>
              <a:schemeClr val="bg1"/>
            </a:solidFill>
            <a:prstDash val="solid"/>
          </a:ln>
          <a:effectLst>
            <a:outerShdw dist="25400" dir="2700000" algn="tl" rotWithShape="0">
              <a:prstClr val="black"/>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FAF4A"/>
                </a:solidFill>
                <a:effectLst>
                  <a:innerShdw blurRad="63500" dist="50800" dir="13500000">
                    <a:srgbClr val="000000">
                      <a:alpha val="50000"/>
                    </a:srgbClr>
                  </a:innerShdw>
                </a:effectLst>
                <a:latin typeface="Comic Sans MS" panose="030F0702030302020204" pitchFamily="66" charset="0"/>
              </a:rPr>
              <a:t>dinsdag</a:t>
            </a:r>
            <a:r>
              <a:rPr lang="nl-NL" sz="1600" b="1" kern="0" spc="50" dirty="0">
                <a:ln w="0"/>
                <a:solidFill>
                  <a:srgbClr val="8D17C5"/>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1000"/>
                            </p:stCondLst>
                            <p:childTnLst>
                              <p:par>
                                <p:cTn id="24" presetID="55"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33" dur="500"/>
                                        <p:tgtEl>
                                          <p:spTgt spid="9">
                                            <p:graphicEl>
                                              <a:dgm id="{7D8D03E4-0C22-48F5-A6E5-2AE8006B3ED3}"/>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8" dur="500"/>
                                        <p:tgtEl>
                                          <p:spTgt spid="9">
                                            <p:graphicEl>
                                              <a:dgm id="{49FB8278-23E9-44B1-B0E9-2B687210E11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43" dur="500"/>
                                        <p:tgtEl>
                                          <p:spTgt spid="9">
                                            <p:graphicEl>
                                              <a:dgm id="{C188DD80-2EA5-48DD-A3DA-B408111F135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8" dur="500"/>
                                        <p:tgtEl>
                                          <p:spTgt spid="9">
                                            <p:graphicEl>
                                              <a:dgm id="{CF501F27-D192-4894-A090-DEB699832C3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777429" y="-51490"/>
            <a:ext cx="543502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600" dirty="0">
                <a:ln/>
                <a:solidFill>
                  <a:schemeClr val="accent5"/>
                </a:solidFill>
                <a:latin typeface="Calibri" panose="020F0502020204030204" pitchFamily="34" charset="0"/>
              </a:rPr>
              <a:t>DE OPDRACHT</a:t>
            </a:r>
            <a:endParaRPr lang="en-US" sz="4400" b="1" spc="600" noProof="0" dirty="0">
              <a:ln/>
              <a:solidFill>
                <a:schemeClr val="accent5"/>
              </a:solidFill>
              <a:latin typeface="Calibri" panose="020F0502020204030204" pitchFamily="34" charset="0"/>
            </a:endParaRP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r>
              <a:rPr lang="en-US" b="1" noProof="0" dirty="0">
                <a:solidFill>
                  <a:schemeClr val="accent3">
                    <a:lumMod val="75000"/>
                  </a:schemeClr>
                </a:solidFill>
                <a:latin typeface="Comic Sans MS" panose="030F0702030302020204" pitchFamily="66" charset="0"/>
              </a:rPr>
              <a:t>“</a:t>
            </a:r>
            <a:r>
              <a:rPr lang="nl-NL" b="1" dirty="0">
                <a:solidFill>
                  <a:schemeClr val="accent3">
                    <a:lumMod val="75000"/>
                  </a:schemeClr>
                </a:solidFill>
                <a:latin typeface="Comic Sans MS" panose="030F0702030302020204" pitchFamily="66" charset="0"/>
              </a:rPr>
              <a:t>Toen overdekte de wolk de tent van ontmoeting, en de heerlijkheid van de HEERE vervulde de tabernakel.</a:t>
            </a:r>
            <a:r>
              <a:rPr lang="en-US" b="1" noProof="0" dirty="0">
                <a:solidFill>
                  <a:schemeClr val="accent3">
                    <a:lumMod val="75000"/>
                  </a:schemeClr>
                </a:solidFill>
                <a:latin typeface="Comic Sans MS" panose="030F0702030302020204" pitchFamily="66" charset="0"/>
              </a:rPr>
              <a:t>” </a:t>
            </a:r>
            <a:r>
              <a:rPr lang="en-US" sz="1400" b="1" noProof="0" dirty="0">
                <a:solidFill>
                  <a:schemeClr val="accent3">
                    <a:lumMod val="75000"/>
                  </a:schemeClr>
                </a:solidFill>
                <a:latin typeface="Comic Sans MS" panose="030F0702030302020204" pitchFamily="66" charset="0"/>
              </a:rPr>
              <a:t>(Exodus 40:34)</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072554" cy="224676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Het boek Exodus eindigt met de inwijding van het Heiligdom en zijn priesters. De hoofdpersoon van dit hoofdstuk is ongetwijfeld God, die alles vervult met zijn glorieuze aanwezigheid (Ex. 40:34). Deze Aanwezigheid bleef de Tabernakel vergezellen in de wolk en in de </a:t>
            </a:r>
            <a:r>
              <a:rPr lang="nl-NL" sz="2000" b="1" dirty="0" err="1">
                <a:latin typeface="Calibri" panose="020F0502020204030204" pitchFamily="34" charset="0"/>
              </a:rPr>
              <a:t>Shekinah</a:t>
            </a:r>
            <a:r>
              <a:rPr lang="nl-NL" sz="2000" b="1" dirty="0">
                <a:latin typeface="Calibri" panose="020F0502020204030204" pitchFamily="34" charset="0"/>
              </a:rPr>
              <a:t> (de manifestatie van goddelijke heerlijkheid tussen de cherubijnen van de ark).</a:t>
            </a:r>
            <a:endParaRPr lang="en-US" sz="2000" b="1" noProof="0" dirty="0">
              <a:latin typeface="Calibri" panose="020F0502020204030204" pitchFamily="34" charset="0"/>
            </a:endParaRP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25239" y="3573588"/>
            <a:ext cx="7631749" cy="1631216"/>
          </a:xfrm>
          <a:prstGeom prst="rect">
            <a:avLst/>
          </a:prstGeom>
          <a:noFill/>
        </p:spPr>
        <p:txBody>
          <a:bodyPr wrap="square">
            <a:spAutoFit/>
          </a:bodyPr>
          <a:lstStyle/>
          <a:p>
            <a:pPr>
              <a:spcBef>
                <a:spcPts val="600"/>
              </a:spcBef>
            </a:pPr>
            <a:r>
              <a:rPr lang="nl-NL" sz="2000" b="1" dirty="0">
                <a:latin typeface="Calibri" panose="020F0502020204030204" pitchFamily="34" charset="0"/>
              </a:rPr>
              <a:t>Na maanden van werk werd het heiligdom opgericht op de eerste dag van de eerste maand van het tweede jaar na hun vertrek uit Egypte (Ex. 40:2, 17). Alles werd op volgorde gerangschikt (ark, </a:t>
            </a:r>
            <a:r>
              <a:rPr lang="nl-NL" sz="2000" b="1" dirty="0">
                <a:solidFill>
                  <a:srgbClr val="FF0000"/>
                </a:solidFill>
                <a:latin typeface="Calibri" panose="020F0502020204030204" pitchFamily="34" charset="0"/>
              </a:rPr>
              <a:t>voorhangsel</a:t>
            </a:r>
            <a:r>
              <a:rPr lang="nl-NL" sz="2000" b="1" dirty="0">
                <a:latin typeface="Calibri" panose="020F0502020204030204" pitchFamily="34" charset="0"/>
              </a:rPr>
              <a:t>, tafel, kroonluchter, gouden altaar, bronzen altaar, wasvat) en ingewijd (Ex. 40:9).</a:t>
            </a:r>
            <a:endParaRPr lang="en-US" sz="2000" b="1" noProof="0" dirty="0">
              <a:latin typeface="Calibri" panose="020F0502020204030204" pitchFamily="34" charset="0"/>
            </a:endParaRP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44942" y="5138582"/>
            <a:ext cx="3102115" cy="1631216"/>
          </a:xfrm>
          <a:prstGeom prst="rect">
            <a:avLst/>
          </a:prstGeom>
          <a:noFill/>
        </p:spPr>
        <p:txBody>
          <a:bodyPr wrap="square">
            <a:spAutoFit/>
          </a:bodyPr>
          <a:lstStyle/>
          <a:p>
            <a:pPr>
              <a:spcBef>
                <a:spcPts val="600"/>
              </a:spcBef>
            </a:pPr>
            <a:r>
              <a:rPr lang="nl-NL" sz="2000" b="1" dirty="0">
                <a:latin typeface="Calibri" panose="020F0502020204030204" pitchFamily="34" charset="0"/>
              </a:rPr>
              <a:t>Ten slotte werden </a:t>
            </a:r>
            <a:r>
              <a:rPr lang="nl-NL" sz="2000" b="1" dirty="0" err="1">
                <a:latin typeface="Calibri" panose="020F0502020204030204" pitchFamily="34" charset="0"/>
              </a:rPr>
              <a:t>Aäron</a:t>
            </a:r>
            <a:r>
              <a:rPr lang="nl-NL" sz="2000" b="1" dirty="0">
                <a:latin typeface="Calibri" panose="020F0502020204030204" pitchFamily="34" charset="0"/>
              </a:rPr>
              <a:t> en zijn zonen gekleed in hun priesterlijke gewaden en gezalfd voor hun missie (Ex. 40:12-15).</a:t>
            </a:r>
            <a:endParaRPr lang="en-US" sz="2000" b="1" noProof="0" dirty="0">
              <a:latin typeface="Calibri" panose="020F0502020204030204" pitchFamily="34" charset="0"/>
            </a:endParaRPr>
          </a:p>
        </p:txBody>
      </p:sp>
      <p:sp>
        <p:nvSpPr>
          <p:cNvPr id="14" name="Tekstvak 13">
            <a:extLst>
              <a:ext uri="{FF2B5EF4-FFF2-40B4-BE49-F238E27FC236}">
                <a16:creationId xmlns:a16="http://schemas.microsoft.com/office/drawing/2014/main" id="{BE061EA6-C0A1-3CCE-BAE8-54F1B131AF40}"/>
              </a:ext>
            </a:extLst>
          </p:cNvPr>
          <p:cNvSpPr txBox="1"/>
          <p:nvPr/>
        </p:nvSpPr>
        <p:spPr>
          <a:xfrm>
            <a:off x="280346" y="168714"/>
            <a:ext cx="1229955" cy="329031"/>
          </a:xfrm>
          <a:prstGeom prst="roundRect">
            <a:avLst>
              <a:gd name="adj" fmla="val 24428"/>
            </a:avLst>
          </a:prstGeom>
          <a:solidFill>
            <a:srgbClr val="1E5B1E"/>
          </a:solidFill>
          <a:ln w="3175">
            <a:noFill/>
            <a:prstDash val="solid"/>
          </a:ln>
          <a:effectLst>
            <a:outerShdw blurRad="50800" dist="25400" dir="2700000" algn="tl" rotWithShape="0">
              <a:prstClr val="black">
                <a:alpha val="39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D2C3B0"/>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solidFill>
                  <a:srgbClr val="8D17C5"/>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2250"/>
                            </p:stCondLst>
                            <p:childTnLst>
                              <p:par>
                                <p:cTn id="35" presetID="55"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0.70"/>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 calcmode="lin" valueType="num">
                                      <p:cBhvr>
                                        <p:cTn id="46" dur="500" fill="hold"/>
                                        <p:tgtEl>
                                          <p:spTgt spid="12"/>
                                        </p:tgtEl>
                                        <p:attrNameLst>
                                          <p:attrName>style.rotation</p:attrName>
                                        </p:attrNameLst>
                                      </p:cBhvr>
                                      <p:tavLst>
                                        <p:tav tm="0">
                                          <p:val>
                                            <p:fltVal val="360"/>
                                          </p:val>
                                        </p:tav>
                                        <p:tav tm="100000">
                                          <p:val>
                                            <p:fltVal val="0"/>
                                          </p:val>
                                        </p:tav>
                                      </p:tavLst>
                                    </p:anim>
                                    <p:animEffect transition="in" filter="fade">
                                      <p:cBhvr>
                                        <p:cTn id="47" dur="500"/>
                                        <p:tgtEl>
                                          <p:spTgt spid="12"/>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288"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strVal val="4/3*#ppt_w"/>
                                          </p:val>
                                        </p:tav>
                                        <p:tav tm="100000">
                                          <p:val>
                                            <p:strVal val="#ppt_w"/>
                                          </p:val>
                                        </p:tav>
                                      </p:tavLst>
                                    </p:anim>
                                    <p:anim calcmode="lin" valueType="num">
                                      <p:cBhvr>
                                        <p:cTn id="57" dur="500" fill="hold"/>
                                        <p:tgtEl>
                                          <p:spTgt spid="16"/>
                                        </p:tgtEl>
                                        <p:attrNameLst>
                                          <p:attrName>ppt_h</p:attrName>
                                        </p:attrNameLst>
                                      </p:cBhvr>
                                      <p:tavLst>
                                        <p:tav tm="0">
                                          <p:val>
                                            <p:strVal val="4/3*#ppt_h"/>
                                          </p:val>
                                        </p:tav>
                                        <p:tav tm="100000">
                                          <p:val>
                                            <p:strVal val="#ppt_h"/>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7" presetClass="entr" presetSubtype="2"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ppt_x</p:attrName>
                                        </p:attrNameLst>
                                      </p:cBhvr>
                                      <p:tavLst>
                                        <p:tav tm="0">
                                          <p:val>
                                            <p:strVal val="#ppt_x+#ppt_w/2"/>
                                          </p:val>
                                        </p:tav>
                                        <p:tav tm="100000">
                                          <p:val>
                                            <p:strVal val="#ppt_x"/>
                                          </p:val>
                                        </p:tav>
                                      </p:tavLst>
                                    </p:anim>
                                    <p:anim calcmode="lin" valueType="num">
                                      <p:cBhvr>
                                        <p:cTn id="67" dur="500" fill="hold"/>
                                        <p:tgtEl>
                                          <p:spTgt spid="8"/>
                                        </p:tgtEl>
                                        <p:attrNameLst>
                                          <p:attrName>ppt_y</p:attrName>
                                        </p:attrNameLst>
                                      </p:cBhvr>
                                      <p:tavLst>
                                        <p:tav tm="0">
                                          <p:val>
                                            <p:strVal val="#ppt_y"/>
                                          </p:val>
                                        </p:tav>
                                        <p:tav tm="100000">
                                          <p:val>
                                            <p:strVal val="#ppt_y"/>
                                          </p:val>
                                        </p:tav>
                                      </p:tavLst>
                                    </p:anim>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strVal val="#ppt_h"/>
                                          </p:val>
                                        </p:tav>
                                        <p:tav tm="100000">
                                          <p:val>
                                            <p:strVal val="#ppt_h"/>
                                          </p:val>
                                        </p:tav>
                                      </p:tavLst>
                                    </p:anim>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341769" y="1338794"/>
            <a:ext cx="9607076" cy="5078313"/>
          </a:xfrm>
          <a:prstGeom prst="rect">
            <a:avLst/>
          </a:prstGeom>
          <a:noFill/>
        </p:spPr>
        <p:txBody>
          <a:bodyPr wrap="square">
            <a:spAutoFit/>
          </a:bodyPr>
          <a:lstStyle/>
          <a:p>
            <a:pPr algn="just">
              <a:spcBef>
                <a:spcPts val="600"/>
              </a:spcBef>
            </a:pPr>
            <a:r>
              <a:rPr lang="en-US" sz="2700" b="1" noProof="0" dirty="0">
                <a:latin typeface="Constantia" panose="02030602050306030303" pitchFamily="18" charset="0"/>
              </a:rPr>
              <a:t>“</a:t>
            </a:r>
            <a:r>
              <a:rPr lang="nl-NL" sz="2700" b="1" dirty="0">
                <a:latin typeface="Constantia" panose="02030602050306030303" pitchFamily="18" charset="0"/>
              </a:rPr>
              <a:t>Geen taal kan de glorie beschrijven van het tafereel dat in het heiligdom wordt gepresenteerd - de vergulde muren die het licht van de gouden kandelaar weerkaatsen, de schitterende tinten van de rijkelijk geborduurde gordijnen met hun stralende engelen, de tafel en het wierookaltaar, glinsterend van goud; achter het tweede voorhangsel de heilige ark, met zijn mystieke cherubijnen, en daarboven de heilige </a:t>
            </a:r>
            <a:r>
              <a:rPr lang="nl-NL" sz="2700" b="1" dirty="0" err="1">
                <a:latin typeface="Constantia" panose="02030602050306030303" pitchFamily="18" charset="0"/>
              </a:rPr>
              <a:t>Shekinah</a:t>
            </a:r>
            <a:r>
              <a:rPr lang="nl-NL" sz="2700" b="1" dirty="0">
                <a:latin typeface="Constantia" panose="02030602050306030303" pitchFamily="18" charset="0"/>
              </a:rPr>
              <a:t>, de zichtbare manifestatie van Jehova's tegenwoordigheid; alles behalve een vage weerspiegeling van de heerlijkheden van de tempel van God in de hemel, het grote centrum van het werk voor de verlossing van de mens</a:t>
            </a:r>
            <a:r>
              <a:rPr lang="en-US" sz="2700" b="1" noProof="0" dirty="0">
                <a:latin typeface="Constantia" panose="02030602050306030303" pitchFamily="18" charset="0"/>
              </a:rPr>
              <a:t>.”</a:t>
            </a:r>
          </a:p>
        </p:txBody>
      </p:sp>
      <p:sp>
        <p:nvSpPr>
          <p:cNvPr id="4" name="CuadroTexto 3">
            <a:extLst>
              <a:ext uri="{FF2B5EF4-FFF2-40B4-BE49-F238E27FC236}">
                <a16:creationId xmlns:a16="http://schemas.microsoft.com/office/drawing/2014/main" id="{EFEE012C-4F3F-32AC-B127-460E8B9AE548}"/>
              </a:ext>
            </a:extLst>
          </p:cNvPr>
          <p:cNvSpPr txBox="1"/>
          <p:nvPr/>
        </p:nvSpPr>
        <p:spPr>
          <a:xfrm>
            <a:off x="7568515" y="359752"/>
            <a:ext cx="4459362" cy="338554"/>
          </a:xfrm>
          <a:prstGeom prst="rect">
            <a:avLst/>
          </a:prstGeom>
          <a:noFill/>
        </p:spPr>
        <p:txBody>
          <a:bodyPr wrap="none" rtlCol="0">
            <a:spAutoFit/>
          </a:bodyPr>
          <a:lstStyle/>
          <a:p>
            <a:pPr algn="r"/>
            <a:r>
              <a:rPr lang="en-US" sz="1600" b="1" dirty="0">
                <a:latin typeface="Calibri" panose="020F0502020204030204" pitchFamily="34" charset="0"/>
              </a:rPr>
              <a:t>Ellen G. White </a:t>
            </a:r>
            <a:r>
              <a:rPr lang="en-US" sz="1600" b="1" noProof="0" dirty="0">
                <a:latin typeface="Calibri" panose="020F0502020204030204" pitchFamily="34" charset="0"/>
              </a:rPr>
              <a:t> (</a:t>
            </a:r>
            <a:r>
              <a:rPr lang="en-US" sz="1600" b="1" dirty="0" err="1">
                <a:latin typeface="Calibri" panose="020F0502020204030204" pitchFamily="34" charset="0"/>
              </a:rPr>
              <a:t>Patriarchen</a:t>
            </a:r>
            <a:r>
              <a:rPr lang="en-US" sz="1600" b="1" dirty="0">
                <a:latin typeface="Calibri" panose="020F0502020204030204" pitchFamily="34" charset="0"/>
              </a:rPr>
              <a:t> </a:t>
            </a:r>
            <a:r>
              <a:rPr lang="en-US" sz="1600" b="1" dirty="0" err="1">
                <a:latin typeface="Calibri" panose="020F0502020204030204" pitchFamily="34" charset="0"/>
              </a:rPr>
              <a:t>en</a:t>
            </a:r>
            <a:r>
              <a:rPr lang="en-US" sz="1600" b="1" dirty="0">
                <a:latin typeface="Calibri" panose="020F0502020204030204" pitchFamily="34" charset="0"/>
              </a:rPr>
              <a:t> </a:t>
            </a:r>
            <a:r>
              <a:rPr lang="en-US" sz="1600" b="1" dirty="0" err="1">
                <a:latin typeface="Calibri" panose="020F0502020204030204" pitchFamily="34" charset="0"/>
              </a:rPr>
              <a:t>profeten</a:t>
            </a:r>
            <a:r>
              <a:rPr lang="en-US" sz="1600" b="1" dirty="0">
                <a:latin typeface="Calibri" panose="020F0502020204030204" pitchFamily="34" charset="0"/>
              </a:rPr>
              <a:t>, </a:t>
            </a:r>
            <a:r>
              <a:rPr lang="en-US" sz="1600" b="1" dirty="0" err="1">
                <a:latin typeface="Calibri" panose="020F0502020204030204" pitchFamily="34" charset="0"/>
              </a:rPr>
              <a:t>pag</a:t>
            </a:r>
            <a:r>
              <a:rPr lang="en-US" sz="1600" b="1" dirty="0">
                <a:latin typeface="Calibri" panose="020F0502020204030204" pitchFamily="34" charset="0"/>
              </a:rPr>
              <a:t>. 349</a:t>
            </a:r>
            <a:r>
              <a:rPr lang="en-US" sz="1600" b="1" noProof="0" dirty="0">
                <a:latin typeface="Calibri" panose="020F0502020204030204" pitchFamily="34" charset="0"/>
              </a:rPr>
              <a:t>)</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en-US" sz="48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Calibri" panose="020F0502020204030204" pitchFamily="34" charset="0"/>
              </a:rPr>
              <a:t>ANDERE TABERNAKELEN</a:t>
            </a:r>
            <a:endPar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339047" y="50240"/>
            <a:ext cx="10099497"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nl-NL"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JEZUS EN HET NIEUWE JERUZALEM</a:t>
            </a:r>
            <a:endPar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923330"/>
          </a:xfrm>
          <a:prstGeom prst="rect">
            <a:avLst/>
          </a:prstGeom>
          <a:noFill/>
        </p:spPr>
        <p:txBody>
          <a:bodyPr wrap="square">
            <a:spAutoFit/>
          </a:bodyPr>
          <a:lstStyle/>
          <a:p>
            <a:pPr algn="ctr"/>
            <a:r>
              <a:rPr lang="en-US" b="1" noProof="0" dirty="0">
                <a:solidFill>
                  <a:schemeClr val="accent5">
                    <a:lumMod val="75000"/>
                  </a:schemeClr>
                </a:solidFill>
                <a:latin typeface="Comic Sans MS" panose="030F0702030302020204" pitchFamily="66" charset="0"/>
              </a:rPr>
              <a:t>“</a:t>
            </a:r>
            <a:r>
              <a:rPr lang="nl-NL" b="1" dirty="0">
                <a:solidFill>
                  <a:schemeClr val="accent5">
                    <a:lumMod val="75000"/>
                  </a:schemeClr>
                </a:solidFill>
                <a:latin typeface="Comic Sans MS" panose="030F0702030302020204" pitchFamily="66" charset="0"/>
              </a:rPr>
              <a:t>En het Woord is vlees geworden en heeft onder ons gewoond</a:t>
            </a:r>
            <a:r>
              <a:rPr lang="en-US" b="1" noProof="0" dirty="0">
                <a:solidFill>
                  <a:schemeClr val="accent5">
                    <a:lumMod val="75000"/>
                  </a:schemeClr>
                </a:solidFill>
                <a:latin typeface="Comic Sans MS" panose="030F0702030302020204" pitchFamily="66" charset="0"/>
              </a:rPr>
              <a:t>” </a:t>
            </a:r>
            <a:r>
              <a:rPr lang="en-US" sz="1400" b="1" noProof="0" dirty="0">
                <a:solidFill>
                  <a:schemeClr val="accent5">
                    <a:lumMod val="75000"/>
                  </a:schemeClr>
                </a:solidFill>
                <a:latin typeface="Comic Sans MS" panose="030F0702030302020204" pitchFamily="66" charset="0"/>
              </a:rPr>
              <a:t>(Johannes 1:14a)</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4124326" y="657522"/>
            <a:ext cx="7867649" cy="830997"/>
          </a:xfrm>
          <a:prstGeom prst="rect">
            <a:avLst/>
          </a:prstGeom>
          <a:noFill/>
        </p:spPr>
        <p:txBody>
          <a:bodyPr wrap="square">
            <a:spAutoFit/>
          </a:bodyPr>
          <a:lstStyle/>
          <a:p>
            <a:pPr algn="ctr"/>
            <a:r>
              <a:rPr lang="en-US" sz="1600" b="1" noProof="0" dirty="0">
                <a:solidFill>
                  <a:srgbClr val="7030A0"/>
                </a:solidFill>
                <a:latin typeface="Comic Sans MS" panose="030F0702030302020204" pitchFamily="66" charset="0"/>
              </a:rPr>
              <a:t>“</a:t>
            </a:r>
            <a:r>
              <a:rPr lang="nl-NL" sz="1600" b="1" dirty="0">
                <a:solidFill>
                  <a:srgbClr val="7030A0"/>
                </a:solidFill>
                <a:latin typeface="Comic Sans MS" panose="030F0702030302020204" pitchFamily="66" charset="0"/>
              </a:rPr>
              <a:t>En ik hoorde een luide stem uit de hemel zeggen: Zie, de tent van God is bij de mensen en Hij zal bij hen wonen, en zij zullen Zijn volk zijn, en God Zelf zal bij hen zijn en hun God zijn.</a:t>
            </a:r>
            <a:r>
              <a:rPr lang="en-US" sz="1600" b="1" noProof="0" dirty="0">
                <a:solidFill>
                  <a:srgbClr val="7030A0"/>
                </a:solidFill>
                <a:latin typeface="Comic Sans MS" panose="030F0702030302020204" pitchFamily="66" charset="0"/>
              </a:rPr>
              <a:t>” </a:t>
            </a:r>
            <a:r>
              <a:rPr lang="en-US" sz="1200" b="1" noProof="0" dirty="0">
                <a:solidFill>
                  <a:srgbClr val="7030A0"/>
                </a:solidFill>
                <a:latin typeface="Comic Sans MS" panose="030F0702030302020204" pitchFamily="66" charset="0"/>
              </a:rPr>
              <a:t>(Openbaring 21:3)</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717511" cy="1631216"/>
          </a:xfrm>
          <a:prstGeom prst="rect">
            <a:avLst/>
          </a:prstGeom>
          <a:noFill/>
        </p:spPr>
        <p:txBody>
          <a:bodyPr wrap="square" rtlCol="0">
            <a:spAutoFit/>
          </a:bodyPr>
          <a:lstStyle/>
          <a:p>
            <a:pPr>
              <a:spcBef>
                <a:spcPts val="600"/>
              </a:spcBef>
            </a:pPr>
            <a:r>
              <a:rPr lang="nl-NL" sz="2000" b="1" dirty="0">
                <a:latin typeface="Calibri" panose="020F0502020204030204" pitchFamily="34" charset="0"/>
              </a:rPr>
              <a:t>Johannes 1:14 zegt letterlijk dat Jezus vlees werd en onder ons "tabernakelde" (een tabernakel was). Met Zijn incarnatie vervulde Jezus, de eeuwige God, Zijn verlangen om fysiek onder ons te wonen. Hij werd </a:t>
            </a:r>
            <a:r>
              <a:rPr lang="nl-NL" sz="2000" b="1" dirty="0" err="1">
                <a:latin typeface="Calibri" panose="020F0502020204030204" pitchFamily="34" charset="0"/>
              </a:rPr>
              <a:t>Immanuël</a:t>
            </a:r>
            <a:r>
              <a:rPr lang="nl-NL" sz="2000" b="1" dirty="0">
                <a:latin typeface="Calibri" panose="020F0502020204030204" pitchFamily="34" charset="0"/>
              </a:rPr>
              <a:t>, God met ons (Matt. 1:23).</a:t>
            </a:r>
            <a:endParaRPr lang="en-US" sz="2000" b="1" noProof="0" dirty="0">
              <a:latin typeface="Calibri" panose="020F0502020204030204" pitchFamily="34" charset="0"/>
            </a:endParaRPr>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Door de Heilige Geest blijft God vandaag bij ons wonen (Matt. 18:20; 1Kor. 3:16).</a:t>
            </a:r>
            <a:endParaRPr lang="en-US" sz="2000" b="1" noProof="0" dirty="0">
              <a:latin typeface="Calibri" panose="020F0502020204030204" pitchFamily="34" charset="0"/>
            </a:endParaRPr>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Dit zal gebeuren wanneer het Heilsplan voltooid is en het kwaad volledig uitgeroeid is.</a:t>
            </a:r>
            <a:endParaRPr lang="en-US" sz="2000" b="1" noProof="0" dirty="0">
              <a:latin typeface="Calibri" panose="020F0502020204030204" pitchFamily="34" charset="0"/>
            </a:endParaRPr>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Maar de dag zal spoedig komen dat we in staat zullen zijn om van aangezicht tot aangezicht met onze God te staan en bij Hem te wonen, in de koninklijke tabernakel die Hij Zelf voor ons heeft bereid: het Nieuwe Jeruzalem (Openbaring 21:3).</a:t>
            </a:r>
            <a:endParaRPr lang="en-US" sz="2000" b="1" noProof="0" dirty="0">
              <a:latin typeface="Calibri" panose="020F0502020204030204" pitchFamily="34" charset="0"/>
            </a:endParaRPr>
          </a:p>
        </p:txBody>
      </p:sp>
      <p:sp>
        <p:nvSpPr>
          <p:cNvPr id="2" name="Tekstvak 1">
            <a:extLst>
              <a:ext uri="{FF2B5EF4-FFF2-40B4-BE49-F238E27FC236}">
                <a16:creationId xmlns:a16="http://schemas.microsoft.com/office/drawing/2014/main" id="{C26A5819-5C74-E694-B331-9ACD01FB0B20}"/>
              </a:ext>
            </a:extLst>
          </p:cNvPr>
          <p:cNvSpPr txBox="1"/>
          <p:nvPr/>
        </p:nvSpPr>
        <p:spPr>
          <a:xfrm>
            <a:off x="10438544" y="297395"/>
            <a:ext cx="1391693" cy="329031"/>
          </a:xfrm>
          <a:prstGeom prst="roundRect">
            <a:avLst>
              <a:gd name="adj" fmla="val 24428"/>
            </a:avLst>
          </a:prstGeom>
          <a:solidFill>
            <a:srgbClr val="B20A0A"/>
          </a:solidFill>
          <a:ln w="3175">
            <a:solidFill>
              <a:srgbClr val="420404"/>
            </a:solidFill>
            <a:prstDash val="solid"/>
          </a:ln>
          <a:effectLst>
            <a:outerShdw blurRad="50800" dist="25400" dir="2700000" algn="tl" rotWithShape="0">
              <a:prstClr val="black">
                <a:alpha val="39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E4E2F9"/>
                </a:solidFill>
                <a:effectLst>
                  <a:innerShdw blurRad="63500" dist="50800" dir="13500000">
                    <a:srgbClr val="000000">
                      <a:alpha val="50000"/>
                    </a:srgbClr>
                  </a:innerShdw>
                </a:effectLst>
                <a:latin typeface="Comic Sans MS" panose="030F0702030302020204" pitchFamily="66" charset="0"/>
              </a:rPr>
              <a:t>donderdag </a:t>
            </a:r>
            <a:r>
              <a:rPr lang="nl-NL" sz="1600" b="1" kern="0" spc="50" dirty="0">
                <a:ln w="0"/>
                <a:solidFill>
                  <a:srgbClr val="E4E2F9"/>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par>
                          <p:cTn id="20" fill="hold">
                            <p:stCondLst>
                              <p:cond delay="1750"/>
                            </p:stCondLst>
                            <p:childTnLst>
                              <p:par>
                                <p:cTn id="21" presetID="55"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 calcmode="lin" valueType="num">
                                      <p:cBhvr>
                                        <p:cTn id="42" dur="500" fill="hold"/>
                                        <p:tgtEl>
                                          <p:spTgt spid="9"/>
                                        </p:tgtEl>
                                        <p:attrNameLst>
                                          <p:attrName>style.rotation</p:attrName>
                                        </p:attrNameLst>
                                      </p:cBhvr>
                                      <p:tavLst>
                                        <p:tav tm="0">
                                          <p:val>
                                            <p:fltVal val="90"/>
                                          </p:val>
                                        </p:tav>
                                        <p:tav tm="100000">
                                          <p:val>
                                            <p:fltVal val="0"/>
                                          </p:val>
                                        </p:tav>
                                      </p:tavLst>
                                    </p:anim>
                                    <p:animEffect transition="in" filter="fade">
                                      <p:cBhvr>
                                        <p:cTn id="43" dur="500"/>
                                        <p:tgtEl>
                                          <p:spTgt spid="9"/>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5" dur="1000" fill="hold"/>
                                        <p:tgtEl>
                                          <p:spTgt spid="1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1"/>
                                        </p:tgtEl>
                                      </p:cBhvr>
                                    </p:animEffect>
                                  </p:childTnLst>
                                </p:cTn>
                              </p:par>
                              <p:par>
                                <p:cTn id="60" presetID="25"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5" dur="1000" fill="hold"/>
                                        <p:tgtEl>
                                          <p:spTgt spid="15"/>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5"/>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left)">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1140431" y="2232233"/>
            <a:ext cx="10332076" cy="3970318"/>
          </a:xfrm>
          <a:prstGeom prst="rect">
            <a:avLst/>
          </a:prstGeom>
          <a:noFill/>
        </p:spPr>
        <p:txBody>
          <a:bodyPr wrap="square">
            <a:spAutoFit/>
          </a:bodyPr>
          <a:lstStyle/>
          <a:p>
            <a:pPr algn="just">
              <a:spcBef>
                <a:spcPts val="600"/>
              </a:spcBef>
            </a:pPr>
            <a:r>
              <a:rPr lang="en-US" sz="2800" b="1" noProof="0" dirty="0">
                <a:latin typeface="Constantia" panose="02030602050306030303" pitchFamily="18" charset="0"/>
              </a:rPr>
              <a:t>“</a:t>
            </a:r>
            <a:r>
              <a:rPr lang="nl-NL" sz="2800" b="1" dirty="0">
                <a:latin typeface="Constantia" panose="02030602050306030303" pitchFamily="18" charset="0"/>
              </a:rPr>
              <a:t>God gebood Mozes voor Israël: "</a:t>
            </a:r>
            <a:r>
              <a:rPr lang="nl-NL" sz="2800" b="1" dirty="0">
                <a:solidFill>
                  <a:srgbClr val="FF0000"/>
                </a:solidFill>
                <a:latin typeface="Constantia" panose="02030602050306030303" pitchFamily="18" charset="0"/>
              </a:rPr>
              <a:t>Laat hen Mij  een heiligdom maken;</a:t>
            </a:r>
            <a:r>
              <a:rPr lang="nl-NL" sz="2800" b="1" dirty="0">
                <a:latin typeface="Constantia" panose="02030602050306030303" pitchFamily="18" charset="0"/>
              </a:rPr>
              <a:t> opdat Ik onder hen zal wonen" (Exodus 25:8), en Hij verbleef in het heiligdom, te midden van Zijn volk. Tijdens al hun vermoeiende omzwervingen in de woestijn was het symbool van Zijn aanwezigheid bij hen. Dus Christus richtte Zijn tabernakel op in het midden van onze menselijke legerplaats. Hij sloeg Zijn tent op naast de tenten van de mensen, opdat Hij onder ons zou wonen en ons vertrouwd zou maken met Zijn goddelijk karakter en leven</a:t>
            </a:r>
            <a:r>
              <a:rPr lang="en-US" sz="2800" b="1" noProof="0" dirty="0">
                <a:latin typeface="Constantia" panose="02030602050306030303" pitchFamily="18" charset="0"/>
              </a:rPr>
              <a:t>.”</a:t>
            </a:r>
          </a:p>
        </p:txBody>
      </p:sp>
      <p:sp>
        <p:nvSpPr>
          <p:cNvPr id="4" name="CuadroTexto 3">
            <a:extLst>
              <a:ext uri="{FF2B5EF4-FFF2-40B4-BE49-F238E27FC236}">
                <a16:creationId xmlns:a16="http://schemas.microsoft.com/office/drawing/2014/main" id="{2997643E-C4B0-4495-66F4-590E8DE210DA}"/>
              </a:ext>
            </a:extLst>
          </p:cNvPr>
          <p:cNvSpPr txBox="1"/>
          <p:nvPr/>
        </p:nvSpPr>
        <p:spPr>
          <a:xfrm>
            <a:off x="7949107" y="187494"/>
            <a:ext cx="4069447" cy="338554"/>
          </a:xfrm>
          <a:prstGeom prst="rect">
            <a:avLst/>
          </a:prstGeom>
          <a:noFill/>
        </p:spPr>
        <p:txBody>
          <a:bodyPr wrap="none" rtlCol="0">
            <a:spAutoFit/>
          </a:bodyPr>
          <a:lstStyle/>
          <a:p>
            <a:pPr algn="r"/>
            <a:r>
              <a:rPr lang="en-US" sz="1600" b="1" dirty="0">
                <a:solidFill>
                  <a:srgbClr val="F9EDF6"/>
                </a:solidFill>
                <a:effectLst>
                  <a:outerShdw blurRad="38100" dist="38100" dir="2700000" algn="tl">
                    <a:srgbClr val="000000">
                      <a:alpha val="43137"/>
                    </a:srgbClr>
                  </a:outerShdw>
                </a:effectLst>
                <a:latin typeface="Calibri" panose="020F0502020204030204" pitchFamily="34" charset="0"/>
              </a:rPr>
              <a:t>Ellen G. White</a:t>
            </a:r>
            <a:r>
              <a:rPr lang="en-US" sz="1600" b="1" noProof="0" dirty="0">
                <a:solidFill>
                  <a:srgbClr val="F9EDF6"/>
                </a:solidFill>
                <a:effectLst>
                  <a:outerShdw blurRad="38100" dist="38100" dir="2700000" algn="tl">
                    <a:srgbClr val="000000">
                      <a:alpha val="43137"/>
                    </a:srgbClr>
                  </a:outerShdw>
                </a:effectLst>
                <a:latin typeface="Calibri" panose="020F0502020204030204" pitchFamily="34" charset="0"/>
              </a:rPr>
              <a:t> (</a:t>
            </a:r>
            <a:r>
              <a:rPr lang="nl-NL" sz="1600" b="1" dirty="0">
                <a:solidFill>
                  <a:srgbClr val="F9EDF6"/>
                </a:solidFill>
                <a:effectLst>
                  <a:outerShdw blurRad="38100" dist="38100" dir="2700000" algn="tl">
                    <a:srgbClr val="000000">
                      <a:alpha val="43137"/>
                    </a:srgbClr>
                  </a:outerShdw>
                </a:effectLst>
                <a:latin typeface="Calibri" panose="020F0502020204030204" pitchFamily="34" charset="0"/>
              </a:rPr>
              <a:t>De wens der eeuwen, pag. 23</a:t>
            </a:r>
            <a:r>
              <a:rPr lang="en-US" sz="1600" b="1" noProof="0" dirty="0">
                <a:solidFill>
                  <a:srgbClr val="F9EDF6"/>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838784"/>
            <a:ext cx="4396902" cy="3133165"/>
          </a:xfrm>
          <a:prstGeom prst="rect">
            <a:avLst/>
          </a:prstGeom>
          <a:noFill/>
        </p:spPr>
        <p:txBody>
          <a:bodyPr wrap="square">
            <a:spAutoFit/>
            <a:scene3d>
              <a:camera prst="orthographicFront"/>
              <a:lightRig rig="threePt" dir="t"/>
            </a:scene3d>
            <a:sp3d extrusionH="57150">
              <a:bevelT w="38100" h="38100"/>
            </a:sp3d>
          </a:bodyPr>
          <a:lstStyle/>
          <a:p>
            <a:pPr lvl="0" algn="ctr">
              <a:lnSpc>
                <a:spcPct val="90000"/>
              </a:lnSpc>
              <a:defRPr/>
            </a:pPr>
            <a:r>
              <a:rPr kumimoji="0" lang="en-US"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a:t>
            </a:r>
            <a:r>
              <a:rPr lang="nl-NL" sz="2000" b="1" dirty="0">
                <a:ln w="12700" cmpd="sng">
                  <a:noFill/>
                  <a:prstDash val="solid"/>
                </a:ln>
                <a:solidFill>
                  <a:srgbClr val="606DCE"/>
                </a:solidFill>
                <a:latin typeface="Comic Sans MS" panose="030F0702030302020204" pitchFamily="66" charset="0"/>
              </a:rPr>
              <a:t>Toen overdekte de wolk de tent van ontmoeting, en de heerlijkheid van de HEERE vervulde de tabernakel. … Want de wolk van de HEERE was overdag op de tabernakel, en    's nachts was er een </a:t>
            </a:r>
            <a:r>
              <a:rPr lang="nl-NL" sz="2000" b="1" dirty="0">
                <a:ln w="12700" cmpd="sng">
                  <a:noFill/>
                  <a:prstDash val="solid"/>
                </a:ln>
                <a:solidFill>
                  <a:srgbClr val="FF0000"/>
                </a:solidFill>
                <a:latin typeface="Comic Sans MS" panose="030F0702030302020204" pitchFamily="66" charset="0"/>
              </a:rPr>
              <a:t>vuur over</a:t>
            </a:r>
            <a:r>
              <a:rPr lang="nl-NL" sz="2000" b="1" dirty="0">
                <a:ln w="12700" cmpd="sng">
                  <a:noFill/>
                  <a:prstDash val="solid"/>
                </a:ln>
                <a:solidFill>
                  <a:srgbClr val="606DCE"/>
                </a:solidFill>
                <a:latin typeface="Comic Sans MS" panose="030F0702030302020204" pitchFamily="66" charset="0"/>
              </a:rPr>
              <a:t>, voor de ogen van heel het huis van Israël tijdens al hun tochten.</a:t>
            </a:r>
            <a:r>
              <a:rPr kumimoji="0" lang="en-US"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Exodus 40:34, 38, </a:t>
            </a:r>
            <a:r>
              <a:rPr kumimoji="0" lang="en-US" sz="12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HSV</a:t>
            </a:r>
            <a:endParaRPr kumimoji="0" lang="en-US"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latin typeface="Calibri" panose="020F0502020204030204" pitchFamily="34" charset="0"/>
              </a:rPr>
              <a:t> De </a:t>
            </a:r>
            <a:r>
              <a:rPr lang="en-US" sz="2000" b="1" noProof="0" dirty="0" err="1">
                <a:solidFill>
                  <a:schemeClr val="bg1"/>
                </a:solidFill>
                <a:effectLst>
                  <a:outerShdw blurRad="38100" dist="38100" dir="2700000" algn="tl">
                    <a:srgbClr val="000000">
                      <a:alpha val="43137"/>
                    </a:srgbClr>
                  </a:outerShdw>
                </a:effectLst>
                <a:highlight>
                  <a:srgbClr val="8C5140"/>
                </a:highlight>
                <a:latin typeface="Calibri" panose="020F0502020204030204" pitchFamily="34" charset="0"/>
              </a:rPr>
              <a:t>voorbereiding</a:t>
            </a:r>
            <a:r>
              <a:rPr lang="en-US" sz="2000" b="1" noProof="0" dirty="0">
                <a:solidFill>
                  <a:schemeClr val="bg1"/>
                </a:solidFill>
                <a:effectLst>
                  <a:outerShdw blurRad="38100" dist="38100" dir="2700000" algn="tl">
                    <a:srgbClr val="000000">
                      <a:alpha val="43137"/>
                    </a:srgbClr>
                  </a:outerShdw>
                </a:effectLst>
                <a:highlight>
                  <a:srgbClr val="8C5140"/>
                </a:highlight>
                <a:latin typeface="Calibri" panose="020F0502020204030204" pitchFamily="34" charset="0"/>
              </a:rPr>
              <a:t>:</a:t>
            </a:r>
          </a:p>
          <a:p>
            <a:pPr lvl="1">
              <a:spcBef>
                <a:spcPts val="600"/>
              </a:spcBef>
            </a:pPr>
            <a:r>
              <a:rPr lang="en-US" sz="2000" b="1" dirty="0">
                <a:latin typeface="Calibri" panose="020F0502020204030204" pitchFamily="34" charset="0"/>
              </a:rPr>
              <a:t>De sabbat</a:t>
            </a:r>
            <a:r>
              <a:rPr lang="en-US" sz="2000" b="1" noProof="0" dirty="0">
                <a:latin typeface="Calibri" panose="020F0502020204030204" pitchFamily="34" charset="0"/>
              </a:rPr>
              <a:t> (Exodus 35:1-3)</a:t>
            </a:r>
          </a:p>
          <a:p>
            <a:pPr lvl="1">
              <a:spcBef>
                <a:spcPts val="600"/>
              </a:spcBef>
            </a:pPr>
            <a:r>
              <a:rPr lang="nl-NL" sz="2000" b="1" dirty="0">
                <a:latin typeface="Calibri" panose="020F0502020204030204" pitchFamily="34" charset="0"/>
              </a:rPr>
              <a:t>Het aanbod uit vrije wil</a:t>
            </a:r>
            <a:r>
              <a:rPr lang="en-US" sz="2000" b="1" noProof="0" dirty="0">
                <a:latin typeface="Calibri" panose="020F0502020204030204" pitchFamily="34" charset="0"/>
              </a:rPr>
              <a:t> (Exodus 35:4-36:7)</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latin typeface="Calibri" panose="020F0502020204030204" pitchFamily="34" charset="0"/>
              </a:rPr>
              <a:t> De Tabernakel:</a:t>
            </a:r>
          </a:p>
          <a:p>
            <a:pPr lvl="1">
              <a:spcBef>
                <a:spcPts val="600"/>
              </a:spcBef>
            </a:pPr>
            <a:r>
              <a:rPr lang="en-US" sz="2000" b="1" dirty="0">
                <a:latin typeface="Calibri" panose="020F0502020204030204" pitchFamily="34" charset="0"/>
              </a:rPr>
              <a:t>De </a:t>
            </a:r>
            <a:r>
              <a:rPr lang="en-US" sz="2000" b="1" dirty="0" err="1">
                <a:latin typeface="Calibri" panose="020F0502020204030204" pitchFamily="34" charset="0"/>
              </a:rPr>
              <a:t>constructie</a:t>
            </a:r>
            <a:r>
              <a:rPr lang="en-US" sz="2000" b="1" noProof="0" dirty="0">
                <a:latin typeface="Calibri" panose="020F0502020204030204" pitchFamily="34" charset="0"/>
              </a:rPr>
              <a:t> (Exodus 36:8-39:43)</a:t>
            </a:r>
          </a:p>
          <a:p>
            <a:pPr lvl="1">
              <a:spcBef>
                <a:spcPts val="600"/>
              </a:spcBef>
            </a:pPr>
            <a:r>
              <a:rPr lang="en-US" sz="2000" b="1" dirty="0">
                <a:latin typeface="Calibri" panose="020F0502020204030204" pitchFamily="34" charset="0"/>
              </a:rPr>
              <a:t>De </a:t>
            </a:r>
            <a:r>
              <a:rPr lang="en-US" sz="2000" b="1" dirty="0" err="1">
                <a:latin typeface="Calibri" panose="020F0502020204030204" pitchFamily="34" charset="0"/>
              </a:rPr>
              <a:t>opdracht</a:t>
            </a:r>
            <a:r>
              <a:rPr lang="en-US" sz="2000" b="1" noProof="0" dirty="0">
                <a:latin typeface="Calibri" panose="020F0502020204030204" pitchFamily="34" charset="0"/>
              </a:rPr>
              <a:t> (Exodus 40:1-38)</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7C2C76"/>
                </a:highlight>
                <a:latin typeface="Calibri" panose="020F0502020204030204" pitchFamily="34" charset="0"/>
              </a:rPr>
              <a:t> Andere </a:t>
            </a:r>
            <a:r>
              <a:rPr lang="en-US" sz="2000" b="1" noProof="0" dirty="0" err="1">
                <a:solidFill>
                  <a:schemeClr val="bg1"/>
                </a:solidFill>
                <a:effectLst>
                  <a:outerShdw blurRad="38100" dist="38100" dir="2700000" algn="tl">
                    <a:srgbClr val="000000">
                      <a:alpha val="43137"/>
                    </a:srgbClr>
                  </a:outerShdw>
                </a:effectLst>
                <a:highlight>
                  <a:srgbClr val="7C2C76"/>
                </a:highlight>
                <a:latin typeface="Calibri" panose="020F0502020204030204" pitchFamily="34" charset="0"/>
              </a:rPr>
              <a:t>Tabernakelen</a:t>
            </a:r>
            <a:r>
              <a:rPr lang="en-US" sz="2000" b="1" noProof="0" dirty="0">
                <a:solidFill>
                  <a:schemeClr val="bg1"/>
                </a:solidFill>
                <a:effectLst>
                  <a:outerShdw blurRad="38100" dist="38100" dir="2700000" algn="tl">
                    <a:srgbClr val="000000">
                      <a:alpha val="43137"/>
                    </a:srgbClr>
                  </a:outerShdw>
                </a:effectLst>
                <a:highlight>
                  <a:srgbClr val="7C2C76"/>
                </a:highlight>
                <a:latin typeface="Calibri" panose="020F0502020204030204" pitchFamily="34" charset="0"/>
              </a:rPr>
              <a:t>:</a:t>
            </a:r>
          </a:p>
          <a:p>
            <a:pPr lvl="1">
              <a:spcBef>
                <a:spcPts val="600"/>
              </a:spcBef>
            </a:pPr>
            <a:r>
              <a:rPr lang="nl-NL" sz="2000" b="1" dirty="0">
                <a:latin typeface="Calibri" panose="020F0502020204030204" pitchFamily="34" charset="0"/>
              </a:rPr>
              <a:t>Jezus en het nieuwe Jeruzalem</a:t>
            </a:r>
            <a:endParaRPr lang="en-US" sz="2000" b="1" noProof="0" dirty="0">
              <a:latin typeface="Calibri" panose="020F0502020204030204" pitchFamily="34" charset="0"/>
            </a:endParaRPr>
          </a:p>
        </p:txBody>
      </p:sp>
      <p:sp>
        <p:nvSpPr>
          <p:cNvPr id="3" name="CuadroTexto 2">
            <a:extLst>
              <a:ext uri="{FF2B5EF4-FFF2-40B4-BE49-F238E27FC236}">
                <a16:creationId xmlns:a16="http://schemas.microsoft.com/office/drawing/2014/main" id="{87A136BA-8B9E-F911-D2BD-451229E882A9}"/>
              </a:ext>
            </a:extLst>
          </p:cNvPr>
          <p:cNvSpPr txBox="1"/>
          <p:nvPr/>
        </p:nvSpPr>
        <p:spPr>
          <a:xfrm>
            <a:off x="148352" y="75547"/>
            <a:ext cx="6705435" cy="923330"/>
          </a:xfrm>
          <a:prstGeom prst="rect">
            <a:avLst/>
          </a:prstGeom>
          <a:noFill/>
        </p:spPr>
        <p:txBody>
          <a:bodyPr wrap="square" rtlCol="0">
            <a:spAutoFit/>
          </a:bodyPr>
          <a:lstStyle/>
          <a:p>
            <a:pPr>
              <a:lnSpc>
                <a:spcPct val="90000"/>
              </a:lnSpc>
              <a:spcBef>
                <a:spcPts val="600"/>
              </a:spcBef>
            </a:pPr>
            <a:r>
              <a:rPr lang="nl-NL" sz="2000" b="1" dirty="0">
                <a:latin typeface="Calibri" panose="020F0502020204030204" pitchFamily="34" charset="0"/>
              </a:rPr>
              <a:t>De laatste hoofdstukken van Exodus zijn gewijd aan de gedetailleerde beschrijving van de bouw en inwijding van de Tabernakel.</a:t>
            </a:r>
            <a:endParaRPr lang="en-US" sz="2000" b="1" noProof="0" dirty="0">
              <a:latin typeface="Calibri" panose="020F0502020204030204" pitchFamily="34" charset="0"/>
            </a:endParaRP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102069" y="2009100"/>
            <a:ext cx="6705435" cy="1754326"/>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De voornaamste reden die God geeft voor het bouwen van deze draagbare tempel is Zijn verlangen om onder Zijn volk te </a:t>
            </a:r>
            <a:r>
              <a:rPr lang="nl-NL" sz="2000" b="1" dirty="0">
                <a:solidFill>
                  <a:srgbClr val="FF0000"/>
                </a:solidFill>
                <a:latin typeface="Calibri" panose="020F0502020204030204" pitchFamily="34" charset="0"/>
              </a:rPr>
              <a:t>wonen (Ex. 25:8). </a:t>
            </a:r>
            <a:br>
              <a:rPr lang="nl-NL" sz="2000" b="1" dirty="0">
                <a:latin typeface="Calibri" panose="020F0502020204030204" pitchFamily="34" charset="0"/>
              </a:rPr>
            </a:br>
            <a:r>
              <a:rPr lang="nl-NL" sz="2000" b="1" dirty="0">
                <a:latin typeface="Calibri" panose="020F0502020204030204" pitchFamily="34" charset="0"/>
              </a:rPr>
              <a:t>Dit verlangen werd vervuld in de persoon van Jezus, en het zal volledig gerealiseerd worden wanneer we allemaal bij Hem zijn op de Nieuwe Aarde.</a:t>
            </a:r>
            <a:endParaRPr lang="en-US" sz="2000" b="1" noProof="0" dirty="0">
              <a:latin typeface="Calibri" panose="020F0502020204030204" pitchFamily="34" charset="0"/>
            </a:endParaRPr>
          </a:p>
        </p:txBody>
      </p:sp>
      <p:sp>
        <p:nvSpPr>
          <p:cNvPr id="8" name="CuadroTexto 7">
            <a:extLst>
              <a:ext uri="{FF2B5EF4-FFF2-40B4-BE49-F238E27FC236}">
                <a16:creationId xmlns:a16="http://schemas.microsoft.com/office/drawing/2014/main" id="{87663A23-610F-2D1E-6FBF-ACA7F5F1AF0B}"/>
              </a:ext>
            </a:extLst>
          </p:cNvPr>
          <p:cNvSpPr txBox="1"/>
          <p:nvPr/>
        </p:nvSpPr>
        <p:spPr>
          <a:xfrm>
            <a:off x="148352" y="1010620"/>
            <a:ext cx="6613054" cy="923330"/>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Dit waren speciale momenten, </a:t>
            </a:r>
            <a:r>
              <a:rPr lang="nl-NL" sz="2000" b="1" dirty="0">
                <a:solidFill>
                  <a:srgbClr val="FF0000"/>
                </a:solidFill>
                <a:latin typeface="Calibri" panose="020F0502020204030204" pitchFamily="34" charset="0"/>
              </a:rPr>
              <a:t>waarbij de mensen vreugdevol deelnamen en bijdroegen aan dit grote werk voor God, een ieder wat ze konden.</a:t>
            </a:r>
            <a:endParaRPr lang="en-US" sz="2000" b="1" noProof="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4513436"/>
            <a:ext cx="8114621" cy="2123658"/>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en-US" sz="6600" dirty="0">
                <a:gradFill>
                  <a:gsLst>
                    <a:gs pos="0">
                      <a:srgbClr val="E29961"/>
                    </a:gs>
                    <a:gs pos="24000">
                      <a:srgbClr val="FFD065"/>
                    </a:gs>
                    <a:gs pos="87000">
                      <a:schemeClr val="accent4">
                        <a:lumMod val="40000"/>
                        <a:lumOff val="60000"/>
                      </a:schemeClr>
                    </a:gs>
                  </a:gsLst>
                  <a:lin ang="5400000"/>
                </a:gradFill>
                <a:latin typeface="Calibri" panose="020F0502020204030204" pitchFamily="34" charset="0"/>
              </a:rPr>
              <a:t>DE VOORBEREIDING</a:t>
            </a:r>
            <a:endParaRPr lang="en-US" sz="6600" noProof="0" dirty="0">
              <a:gradFill>
                <a:gsLst>
                  <a:gs pos="0">
                    <a:srgbClr val="E29961"/>
                  </a:gs>
                  <a:gs pos="24000">
                    <a:srgbClr val="FFD065"/>
                  </a:gs>
                  <a:gs pos="87000">
                    <a:schemeClr val="accent4">
                      <a:lumMod val="40000"/>
                      <a:lumOff val="60000"/>
                    </a:schemeClr>
                  </a:gs>
                </a:gsLst>
                <a:lin ang="5400000"/>
              </a:gradFill>
              <a:latin typeface="Calibri" panose="020F0502020204030204" pitchFamily="34" charset="0"/>
            </a:endParaRP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1448040" y="-117661"/>
            <a:ext cx="4500929" cy="769441"/>
          </a:xfrm>
          <a:prstGeom prst="rect">
            <a:avLst/>
          </a:prstGeom>
          <a:noFill/>
        </p:spPr>
        <p:txBody>
          <a:bodyPr wrap="square">
            <a:spAutoFit/>
          </a:bodyPr>
          <a:lstStyle/>
          <a:p>
            <a:pPr algn="ctr"/>
            <a:r>
              <a:rPr lang="en-U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DE SABBAT</a:t>
            </a:r>
            <a:endPar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434439"/>
            <a:ext cx="6767696" cy="1200329"/>
          </a:xfrm>
          <a:prstGeom prst="rect">
            <a:avLst/>
          </a:prstGeom>
          <a:noFill/>
        </p:spPr>
        <p:txBody>
          <a:bodyPr wrap="square">
            <a:spAutoFit/>
          </a:bodyPr>
          <a:lstStyle/>
          <a:p>
            <a:pPr algn="ct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Zes dagen moet er werk verricht worden, maar de zevende dag moet heilig voor u zijn, een sabbat, een dag van volledige rust, voor de HEERE. Ieder die op die dag werk verricht, moet gedood worden.</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(Exodus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628322"/>
            <a:ext cx="7431692"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Nadat Mozes een glimp van Gods heerlijkheid had opgevangen, bracht hij aan het volk over "wat de Heer geboden heeft" (Ex. 35:1, 4). Deze instructies omvatten hun relatie met God in de tijd (de sabbat) en in de ruimte (de Tabernakel).</a:t>
            </a:r>
            <a:endParaRPr lang="en-US" sz="2000" b="1" noProof="0" dirty="0">
              <a:latin typeface="Calibri" panose="020F0502020204030204" pitchFamily="34" charset="0"/>
            </a:endParaRPr>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145644"/>
            <a:ext cx="3274036" cy="2554545"/>
          </a:xfrm>
          <a:prstGeom prst="rect">
            <a:avLst/>
          </a:prstGeom>
          <a:noFill/>
        </p:spPr>
        <p:txBody>
          <a:bodyPr wrap="square">
            <a:spAutoFit/>
          </a:bodyPr>
          <a:lstStyle/>
          <a:p>
            <a:pPr>
              <a:spcBef>
                <a:spcPts val="600"/>
              </a:spcBef>
            </a:pPr>
            <a:r>
              <a:rPr lang="nl-NL" sz="2000" b="1" dirty="0">
                <a:latin typeface="Calibri" panose="020F0502020204030204" pitchFamily="34" charset="0"/>
              </a:rPr>
              <a:t>De sabbat herinnert ons eraan dat God onze Schepper en Verlosser is (Deut. 5:15), en neemt ons mee naar de toekomstige tijd waarin we voor eeuwig van Zijn gezelschap kunnen genieten (Jes. 66:22-23).</a:t>
            </a:r>
            <a:endParaRPr lang="en-US" sz="2000" b="1" noProof="0" dirty="0">
              <a:latin typeface="Calibri" panose="020F0502020204030204" pitchFamily="34" charset="0"/>
            </a:endParaRPr>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03311" y="2951761"/>
            <a:ext cx="7431693"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God heeft de Sabbat gereserveerd als een speciale tijd voor ons om te genieten van Zijn gezelschap bij de schepping zelf (Gen. 2:1-3; Ex. 20:11), en Hij herinnerde Israël hieraan kort voordat Hij de Tien Geboden verkondigde (Ex. 16:22-29).</a:t>
            </a:r>
            <a:endParaRPr lang="en-US" sz="2000" b="1" noProof="0" dirty="0">
              <a:latin typeface="Calibri" panose="020F0502020204030204" pitchFamily="34" charset="0"/>
            </a:endParaRPr>
          </a:p>
        </p:txBody>
      </p:sp>
      <p:sp>
        <p:nvSpPr>
          <p:cNvPr id="2" name="Tekstvak 1">
            <a:extLst>
              <a:ext uri="{FF2B5EF4-FFF2-40B4-BE49-F238E27FC236}">
                <a16:creationId xmlns:a16="http://schemas.microsoft.com/office/drawing/2014/main" id="{1966DEC2-2E9A-0137-E959-1B3D1371B981}"/>
              </a:ext>
            </a:extLst>
          </p:cNvPr>
          <p:cNvSpPr txBox="1"/>
          <p:nvPr/>
        </p:nvSpPr>
        <p:spPr>
          <a:xfrm>
            <a:off x="103311" y="105408"/>
            <a:ext cx="1216554" cy="329031"/>
          </a:xfrm>
          <a:prstGeom prst="roundRect">
            <a:avLst>
              <a:gd name="adj" fmla="val 24428"/>
            </a:avLst>
          </a:prstGeom>
          <a:solidFill>
            <a:srgbClr val="D8FAFC"/>
          </a:solidFill>
          <a:ln w="31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01713F"/>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9"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upLeft)">
                                      <p:cBhvr>
                                        <p:cTn id="43" dur="500"/>
                                        <p:tgtEl>
                                          <p:spTgt spid="10"/>
                                        </p:tgtEl>
                                      </p:cBhvr>
                                    </p:animEffect>
                                  </p:childTnLst>
                                </p:cTn>
                              </p:par>
                              <p:par>
                                <p:cTn id="44" presetID="18" presetClass="entr" presetSubtype="3"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strips(upRight)">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1767154" y="-78815"/>
            <a:ext cx="867138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nl-NL" sz="4400" b="1" dirty="0">
                <a:ln/>
                <a:solidFill>
                  <a:schemeClr val="accent4"/>
                </a:solidFill>
                <a:latin typeface="Calibri" panose="020F0502020204030204" pitchFamily="34" charset="0"/>
              </a:rPr>
              <a:t>HET AANBOD UIT VRIJE WIL</a:t>
            </a:r>
            <a:endParaRPr lang="en-US" sz="4400" b="1" noProof="0" dirty="0">
              <a:ln/>
              <a:solidFill>
                <a:schemeClr val="accent4"/>
              </a:solidFill>
              <a:latin typeface="Calibri" panose="020F0502020204030204" pitchFamily="34" charset="0"/>
            </a:endParaRPr>
          </a:p>
        </p:txBody>
      </p:sp>
      <p:sp>
        <p:nvSpPr>
          <p:cNvPr id="5" name="CuadroTexto 4">
            <a:extLst>
              <a:ext uri="{FF2B5EF4-FFF2-40B4-BE49-F238E27FC236}">
                <a16:creationId xmlns:a16="http://schemas.microsoft.com/office/drawing/2014/main" id="{CC3BC7EF-3A24-9F80-B2F1-58D869113B9C}"/>
              </a:ext>
            </a:extLst>
          </p:cNvPr>
          <p:cNvSpPr txBox="1"/>
          <p:nvPr/>
        </p:nvSpPr>
        <p:spPr>
          <a:xfrm>
            <a:off x="0" y="525623"/>
            <a:ext cx="12191999" cy="830997"/>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Neem uit dat wat u hebt, een hefoffer voor de HEERE. Ieder die gewillig van hart is, moet het brengen als hefoffer voor de HEERE: goud, zilver en koper ( ...) Allen die wijs van hart zijn onder u, moeten komen en alles maken wat de HEERE geboden heeft</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(Exodus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557083" y="1456521"/>
            <a:ext cx="7259464" cy="923330"/>
          </a:xfrm>
          <a:prstGeom prst="rect">
            <a:avLst/>
          </a:prstGeom>
          <a:noFill/>
        </p:spPr>
        <p:txBody>
          <a:bodyPr wrap="square" rtlCol="0">
            <a:spAutoFit/>
          </a:bodyPr>
          <a:lstStyle/>
          <a:p>
            <a:pPr>
              <a:lnSpc>
                <a:spcPct val="90000"/>
              </a:lnSpc>
              <a:spcBef>
                <a:spcPts val="600"/>
              </a:spcBef>
            </a:pPr>
            <a:r>
              <a:rPr lang="nl-NL" sz="2000" b="1" dirty="0">
                <a:latin typeface="Calibri" panose="020F0502020204030204" pitchFamily="34" charset="0"/>
              </a:rPr>
              <a:t>Er waren twee manieren om bij te dragen aan het werk van de Tabernakel: het doneren van materialen en het verrichten van arbeid.</a:t>
            </a:r>
            <a:endParaRPr lang="en-US" sz="2000" b="1" noProof="0" dirty="0">
              <a:latin typeface="Calibri" panose="020F0502020204030204" pitchFamily="34" charset="0"/>
            </a:endParaRP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08172"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9112" y="1202076"/>
            <a:ext cx="2229684" cy="2502108"/>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904288" y="3809913"/>
            <a:ext cx="2132340" cy="2805170"/>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632260" y="5555582"/>
            <a:ext cx="7196851" cy="1200329"/>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Om dit werk te volbrengen, begiftigde de Heilige Geest alle betrokken werkers met gaven (Ex. 35:30-36:2). Op dezelfde manier gaat Hij door met het geven van de nodige gaven aan allen die meewerken aan Gods werk.</a:t>
            </a:r>
            <a:endParaRPr lang="en-US" sz="2000" b="1" noProof="0" dirty="0">
              <a:latin typeface="Calibri" panose="020F0502020204030204" pitchFamily="34" charset="0"/>
            </a:endParaRPr>
          </a:p>
        </p:txBody>
      </p:sp>
      <p:sp>
        <p:nvSpPr>
          <p:cNvPr id="8" name="CuadroTexto 7">
            <a:extLst>
              <a:ext uri="{FF2B5EF4-FFF2-40B4-BE49-F238E27FC236}">
                <a16:creationId xmlns:a16="http://schemas.microsoft.com/office/drawing/2014/main" id="{D2E01D67-CE2C-D4B9-C253-83875E2FAC81}"/>
              </a:ext>
            </a:extLst>
          </p:cNvPr>
          <p:cNvSpPr txBox="1"/>
          <p:nvPr/>
        </p:nvSpPr>
        <p:spPr>
          <a:xfrm>
            <a:off x="2632260" y="4611016"/>
            <a:ext cx="7196851" cy="923330"/>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Iedereen was zo bereid om te helpen dat </a:t>
            </a:r>
            <a:r>
              <a:rPr lang="nl-NL" sz="2000" b="1" dirty="0" err="1">
                <a:latin typeface="Calibri" panose="020F0502020204030204" pitchFamily="34" charset="0"/>
              </a:rPr>
              <a:t>Bezaleël</a:t>
            </a:r>
            <a:r>
              <a:rPr lang="nl-NL" sz="2000" b="1" dirty="0">
                <a:latin typeface="Calibri" panose="020F0502020204030204" pitchFamily="34" charset="0"/>
              </a:rPr>
              <a:t>, </a:t>
            </a:r>
            <a:r>
              <a:rPr lang="nl-NL" sz="2000" b="1" dirty="0" err="1">
                <a:latin typeface="Calibri" panose="020F0502020204030204" pitchFamily="34" charset="0"/>
              </a:rPr>
              <a:t>Aholiab</a:t>
            </a:r>
            <a:r>
              <a:rPr lang="nl-NL" sz="2000" b="1" dirty="0">
                <a:latin typeface="Calibri" panose="020F0502020204030204" pitchFamily="34" charset="0"/>
              </a:rPr>
              <a:t> en de andere werkers Mozes vroegen om het volk te stoppen met het brengen van offers (Ex. 36:3-7).</a:t>
            </a:r>
            <a:endParaRPr lang="en-US" sz="2000" b="1" noProof="0" dirty="0">
              <a:latin typeface="Calibri" panose="020F0502020204030204" pitchFamily="34" charset="0"/>
            </a:endParaRPr>
          </a:p>
        </p:txBody>
      </p:sp>
      <p:sp>
        <p:nvSpPr>
          <p:cNvPr id="10" name="CuadroTexto 9">
            <a:extLst>
              <a:ext uri="{FF2B5EF4-FFF2-40B4-BE49-F238E27FC236}">
                <a16:creationId xmlns:a16="http://schemas.microsoft.com/office/drawing/2014/main" id="{F6F51702-444B-40A5-A82B-0F0A6AF8D2C5}"/>
              </a:ext>
            </a:extLst>
          </p:cNvPr>
          <p:cNvSpPr txBox="1"/>
          <p:nvPr/>
        </p:nvSpPr>
        <p:spPr>
          <a:xfrm>
            <a:off x="2622397" y="3901623"/>
            <a:ext cx="7206714" cy="646331"/>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Daarnaast was het werk nodig van spinners, naaisters en kleermakers, timmerlieden, houtsnijders, juweliers, enz.</a:t>
            </a:r>
            <a:endParaRPr lang="en-US" sz="2000" b="1" noProof="0" dirty="0">
              <a:latin typeface="Calibri" panose="020F0502020204030204" pitchFamily="34" charset="0"/>
            </a:endParaRP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622397" y="3223621"/>
            <a:ext cx="7203573" cy="646331"/>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Waar komt dit allemaal vandaan? Veel ervan kwam voort uit wat Israël van de Egyptenaren nam toen ze vertrokken (Ex. 11:2).</a:t>
            </a:r>
            <a:endParaRPr lang="en-US" sz="2000" b="1" noProof="0" dirty="0">
              <a:latin typeface="Calibri" panose="020F0502020204030204" pitchFamily="34" charset="0"/>
            </a:endParaRPr>
          </a:p>
        </p:txBody>
      </p:sp>
      <p:sp>
        <p:nvSpPr>
          <p:cNvPr id="15" name="CuadroTexto 14">
            <a:extLst>
              <a:ext uri="{FF2B5EF4-FFF2-40B4-BE49-F238E27FC236}">
                <a16:creationId xmlns:a16="http://schemas.microsoft.com/office/drawing/2014/main" id="{BC687765-1A38-2EA2-D9D9-1CDB0D778781}"/>
              </a:ext>
            </a:extLst>
          </p:cNvPr>
          <p:cNvSpPr txBox="1"/>
          <p:nvPr/>
        </p:nvSpPr>
        <p:spPr>
          <a:xfrm>
            <a:off x="2553941" y="2342673"/>
            <a:ext cx="7262606" cy="923330"/>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Er werd meer dan </a:t>
            </a:r>
            <a:r>
              <a:rPr lang="nl-NL" sz="2000" b="1" dirty="0">
                <a:solidFill>
                  <a:srgbClr val="FF0000"/>
                </a:solidFill>
                <a:latin typeface="Calibri" panose="020F0502020204030204" pitchFamily="34" charset="0"/>
              </a:rPr>
              <a:t>één (Engelse) </a:t>
            </a:r>
            <a:r>
              <a:rPr lang="nl-NL" sz="2000" b="1" dirty="0">
                <a:latin typeface="Calibri" panose="020F0502020204030204" pitchFamily="34" charset="0"/>
              </a:rPr>
              <a:t>ton goud, ongeveer 3,75 ton zilver en ongeveer 2,5 ton brons gebruikt, evenals hout en verschillende stoffen (Ex. 38:21-31).</a:t>
            </a:r>
            <a:endParaRPr lang="en-US" sz="2000" b="1" noProof="0" dirty="0">
              <a:latin typeface="Calibri" panose="020F0502020204030204" pitchFamily="34" charset="0"/>
            </a:endParaRPr>
          </a:p>
        </p:txBody>
      </p:sp>
      <p:sp>
        <p:nvSpPr>
          <p:cNvPr id="2" name="Tekstvak 1">
            <a:extLst>
              <a:ext uri="{FF2B5EF4-FFF2-40B4-BE49-F238E27FC236}">
                <a16:creationId xmlns:a16="http://schemas.microsoft.com/office/drawing/2014/main" id="{C3CA6E37-83BC-BABA-F4FB-4597B72C6190}"/>
              </a:ext>
            </a:extLst>
          </p:cNvPr>
          <p:cNvSpPr txBox="1"/>
          <p:nvPr/>
        </p:nvSpPr>
        <p:spPr>
          <a:xfrm>
            <a:off x="275300" y="96691"/>
            <a:ext cx="1216554" cy="329031"/>
          </a:xfrm>
          <a:prstGeom prst="roundRect">
            <a:avLst>
              <a:gd name="adj" fmla="val 24428"/>
            </a:avLst>
          </a:prstGeom>
          <a:solidFill>
            <a:srgbClr val="F5F561"/>
          </a:solidFill>
          <a:ln w="31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22335E"/>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25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50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32"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diamond(out)">
                                      <p:cBhvr>
                                        <p:cTn id="72" dur="750"/>
                                        <p:tgtEl>
                                          <p:spTgt spid="14"/>
                                        </p:tgtEl>
                                      </p:cBhvr>
                                    </p:animEffect>
                                  </p:childTnLst>
                                </p:cTn>
                              </p:par>
                            </p:childTnLst>
                          </p:cTn>
                        </p:par>
                        <p:par>
                          <p:cTn id="73" fill="hold">
                            <p:stCondLst>
                              <p:cond delay="750"/>
                            </p:stCondLst>
                            <p:childTnLst>
                              <p:par>
                                <p:cTn id="74" presetID="22" presetClass="entr" presetSubtype="8"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left)">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4832092"/>
          </a:xfrm>
          <a:prstGeom prst="rect">
            <a:avLst/>
          </a:prstGeom>
          <a:noFill/>
        </p:spPr>
        <p:txBody>
          <a:bodyPr wrap="square">
            <a:spAutoFit/>
          </a:bodyPr>
          <a:lstStyle/>
          <a:p>
            <a:pPr algn="just">
              <a:spcBef>
                <a:spcPts val="600"/>
              </a:spcBef>
            </a:pPr>
            <a:r>
              <a:rPr lang="nl-NL" sz="2800" b="1" dirty="0">
                <a:latin typeface="Constantia" panose="02030602050306030303" pitchFamily="18" charset="0"/>
              </a:rPr>
              <a:t>"God heeft mannen en vrouwen in het bezit gesteld van kostbare gaven. Aan verschillende heeft Hij verschillende gaven gegeven. Ze hebben niet allemaal dezelfde karaktersterkte of dezelfde diepgaande kennis. Maar een ieder moet zijn gaven gebruiken in dienst van de Meester, hoe klein deze gave ook mag lijken. De trouwe rentmeester handelt wijselijk in de goederen die hem zijn toevertrouwd."</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1DC2BB6C-E6B8-D6A9-9674-E91232D18192}"/>
              </a:ext>
            </a:extLst>
          </p:cNvPr>
          <p:cNvSpPr txBox="1"/>
          <p:nvPr/>
        </p:nvSpPr>
        <p:spPr>
          <a:xfrm>
            <a:off x="6653035" y="6162675"/>
            <a:ext cx="4333046" cy="338554"/>
          </a:xfrm>
          <a:prstGeom prst="rect">
            <a:avLst/>
          </a:prstGeom>
          <a:noFill/>
        </p:spPr>
        <p:txBody>
          <a:bodyPr wrap="none" rtlCol="0">
            <a:spAutoFit/>
          </a:bodyPr>
          <a:lstStyle/>
          <a:p>
            <a:pPr algn="r"/>
            <a:r>
              <a:rPr lang="en-US" sz="1600" b="1" noProof="0" dirty="0">
                <a:latin typeface="Calibri" panose="020F0502020204030204" pitchFamily="34" charset="0"/>
              </a:rPr>
              <a:t>Ellen G. White (</a:t>
            </a:r>
            <a:r>
              <a:rPr lang="en-US" sz="1600" b="1" dirty="0">
                <a:latin typeface="Calibri" panose="020F0502020204030204" pitchFamily="34" charset="0"/>
              </a:rPr>
              <a:t>De </a:t>
            </a:r>
            <a:r>
              <a:rPr lang="en-US" sz="1600" b="1" dirty="0" err="1">
                <a:latin typeface="Calibri" panose="020F0502020204030204" pitchFamily="34" charset="0"/>
              </a:rPr>
              <a:t>opwaartse</a:t>
            </a:r>
            <a:r>
              <a:rPr lang="en-US" sz="1600" b="1" dirty="0">
                <a:latin typeface="Calibri" panose="020F0502020204030204" pitchFamily="34" charset="0"/>
              </a:rPr>
              <a:t> </a:t>
            </a:r>
            <a:r>
              <a:rPr lang="en-US" sz="1600" b="1" dirty="0" err="1">
                <a:latin typeface="Calibri" panose="020F0502020204030204" pitchFamily="34" charset="0"/>
              </a:rPr>
              <a:t>blik</a:t>
            </a:r>
            <a:r>
              <a:rPr lang="en-US" sz="1600" b="1" dirty="0">
                <a:latin typeface="Calibri" panose="020F0502020204030204" pitchFamily="34" charset="0"/>
              </a:rPr>
              <a:t> , 31 </a:t>
            </a:r>
            <a:r>
              <a:rPr lang="en-US" sz="1600" b="1" dirty="0" err="1">
                <a:latin typeface="Calibri" panose="020F0502020204030204" pitchFamily="34" charset="0"/>
              </a:rPr>
              <a:t>december</a:t>
            </a:r>
            <a:r>
              <a:rPr lang="en-US" sz="1600" b="1" noProof="0" dirty="0">
                <a:latin typeface="Calibri" panose="020F0502020204030204" pitchFamily="34" charset="0"/>
              </a:rPr>
              <a:t>)</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r>
              <a:rPr lang="en-US" sz="4800" b="1" spc="60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Calibri" panose="020F0502020204030204" pitchFamily="34" charset="0"/>
              </a:rPr>
              <a:t>DE TABERNAKEL</a:t>
            </a:r>
            <a:endPar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3431569" y="0"/>
            <a:ext cx="5414480"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rPr>
              <a:t>DE CONSTRUCTIE</a:t>
            </a:r>
            <a:endPar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endParaRP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8" y="653147"/>
            <a:ext cx="8508452" cy="584775"/>
          </a:xfrm>
          <a:prstGeom prst="rect">
            <a:avLst/>
          </a:prstGeom>
          <a:noFill/>
        </p:spPr>
        <p:txBody>
          <a:bodyPr wrap="square">
            <a:spAutoFit/>
          </a:bodyPr>
          <a:lstStyle/>
          <a:p>
            <a:pPr algn="ctr"/>
            <a:r>
              <a:rPr lang="en-US" sz="16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nl-NL" sz="16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En Mozes zag heel het werk, en zie, zij hadden het gemaakt zoals de HEERE geboden had, zo hadden zij het gemaakt. Toen zegende Mozes hen.</a:t>
            </a:r>
            <a:r>
              <a:rPr lang="en-US" sz="16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2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(Exodus 39:43)</a:t>
            </a:r>
          </a:p>
        </p:txBody>
      </p:sp>
      <p:sp>
        <p:nvSpPr>
          <p:cNvPr id="6" name="CuadroTexto 5">
            <a:extLst>
              <a:ext uri="{FF2B5EF4-FFF2-40B4-BE49-F238E27FC236}">
                <a16:creationId xmlns:a16="http://schemas.microsoft.com/office/drawing/2014/main" id="{16D95CB1-F4DC-A6BE-6A5A-9AEEB66E8976}"/>
              </a:ext>
            </a:extLst>
          </p:cNvPr>
          <p:cNvSpPr txBox="1"/>
          <p:nvPr/>
        </p:nvSpPr>
        <p:spPr>
          <a:xfrm>
            <a:off x="1" y="1312358"/>
            <a:ext cx="12192000" cy="446276"/>
          </a:xfrm>
          <a:prstGeom prst="rect">
            <a:avLst/>
          </a:prstGeom>
          <a:noFill/>
        </p:spPr>
        <p:txBody>
          <a:bodyPr wrap="square" rtlCol="0">
            <a:spAutoFit/>
          </a:bodyPr>
          <a:lstStyle/>
          <a:p>
            <a:pPr algn="ctr">
              <a:spcBef>
                <a:spcPts val="600"/>
              </a:spcBef>
            </a:pPr>
            <a:r>
              <a:rPr lang="nl-NL" sz="2300" b="1" spc="-50" dirty="0">
                <a:latin typeface="Calibri" panose="020F0502020204030204" pitchFamily="34" charset="0"/>
              </a:rPr>
              <a:t>Welke elementen waren nodig om de Tabernakel der Samenkomst zijn functies te laten vervullen?</a:t>
            </a:r>
            <a:endParaRPr lang="en-US" sz="2300" b="1" spc="-50" noProof="0" dirty="0">
              <a:latin typeface="Calibri" panose="020F0502020204030204" pitchFamily="34" charset="0"/>
            </a:endParaRP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2776298772"/>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TotalTime>
  <Words>1600</Words>
  <Application>Microsoft Office PowerPoint</Application>
  <PresentationFormat>Panorámica</PresentationFormat>
  <Paragraphs>79</Paragraphs>
  <Slides>15</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15</vt:i4>
      </vt:variant>
    </vt:vector>
  </HeadingPairs>
  <TitlesOfParts>
    <vt:vector size="22" baseType="lpstr">
      <vt:lpstr>Avenir Next LT Pro</vt:lpstr>
      <vt:lpstr>Constantia</vt:lpstr>
      <vt:lpstr>Calibri</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130</cp:revision>
  <dcterms:created xsi:type="dcterms:W3CDTF">2025-08-16T14:54:22Z</dcterms:created>
  <dcterms:modified xsi:type="dcterms:W3CDTF">2025-09-25T18:32:58Z</dcterms:modified>
</cp:coreProperties>
</file>