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1D54"/>
    <a:srgbClr val="7F355E"/>
    <a:srgbClr val="972987"/>
    <a:srgbClr val="B45CAA"/>
    <a:srgbClr val="C98AC1"/>
    <a:srgbClr val="7FE196"/>
    <a:srgbClr val="CAC96E"/>
    <a:srgbClr val="6900A5"/>
    <a:srgbClr val="AA2F99"/>
    <a:srgbClr val="803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2" d="100"/>
          <a:sy n="32" d="100"/>
        </p:scale>
        <p:origin x="90"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1">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1" qsCatId="3D" csTypeId="urn:microsoft.com/office/officeart/2005/8/colors/colorful1#1" csCatId="colorful" phldr="1"/>
      <dgm:spPr/>
      <dgm:t>
        <a:bodyPr/>
        <a:lstStyle/>
        <a:p>
          <a:endParaRPr lang="es-ES"/>
        </a:p>
      </dgm:t>
    </dgm:pt>
    <dgm:pt modelId="{A185F621-6A71-44E5-947F-DF2C3ABA1593}">
      <dgm:prSet custT="1"/>
      <dgm:spPr>
        <a:solidFill>
          <a:schemeClr val="bg2">
            <a:lumMod val="75000"/>
          </a:schemeClr>
        </a:solidFill>
      </dgm:spPr>
      <dgm:t>
        <a:bodyPr/>
        <a:lstStyle/>
        <a:p>
          <a:r>
            <a:rPr lang="nl-NL" sz="20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 verscheen aan hen </a:t>
          </a:r>
          <a:r>
            <a:rPr lang="nl-NL" sz="18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3:2-4; Joz. 5:13-14)</a:t>
          </a:r>
          <a:endParaRPr lang="en-GB" sz="18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FC2ABD47-3955-4992-83F2-2D9FA808796E}" type="parTrans" cxnId="{30A6E994-EEED-4DF6-8E6E-95188A478E9E}">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30A6E994-EEED-4DF6-8E6E-95188A478E9E}">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phldr="0" custT="1"/>
      <dgm:spPr/>
      <dgm:t>
        <a:bodyPr vert="horz" wrap="square"/>
        <a:lstStyle/>
        <a:p>
          <a:pPr>
            <a:lnSpc>
              <a:spcPct val="100000"/>
            </a:lnSpc>
            <a:spcBef>
              <a:spcPct val="0"/>
            </a:spcBef>
            <a:spcAft>
              <a:spcPct val="35000"/>
            </a:spcAft>
          </a:pPr>
          <a:r>
            <a:rPr lang="nl-NL" sz="20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Hen werd gevraagd hun schoenen uit te doen     </a:t>
          </a:r>
          <a:r>
            <a:rPr lang="nl-NL" sz="18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3:5; Joz. 5:15)</a:t>
          </a:r>
          <a:endParaRPr lang="en-GB" sz="18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BFF19FEF-802C-4839-B0C1-2D0F182136B6}" type="parTrans" cxnId="{85B99C17-4CBD-4F73-AF94-2087BD792D91}">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85B99C17-4CBD-4F73-AF94-2087BD792D91}">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nl-NL" sz="20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 beloofde hen dat Hij met hen zou zijn             </a:t>
          </a:r>
          <a:r>
            <a:rPr lang="nl-NL" sz="18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3:12; Joz. 1:5)</a:t>
          </a:r>
          <a:endParaRPr lang="en-GB" sz="18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30A8A4F6-B534-4A26-ADA2-71EDF02A435C}" type="parTrans" cxnId="{3CDA5228-8F70-4D4F-899F-D37EF47FD7D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CDA5228-8F70-4D4F-899F-D37EF47FD7D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nl-NL" sz="20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vierden het Pascha    </a:t>
          </a:r>
          <a:r>
            <a:rPr lang="nl-NL" sz="18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12:21-23; Joz. 5:10)</a:t>
          </a:r>
          <a:endParaRPr lang="en-GB" sz="18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45AA0770-6ABF-4601-B4A1-3D0D71CD2FE6}" type="parTrans" cxnId="{4566A2DF-CA97-4ED1-B335-D78FDC08C94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4566A2DF-CA97-4ED1-B335-D78FDC08C94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nl-NL" sz="20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gingen op het droge door het water</a:t>
          </a:r>
          <a:br>
            <a:rPr lang="nl-NL" sz="20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nl-NL" sz="18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14:21-22; Joz. 3:14-17)</a:t>
          </a:r>
          <a:endParaRPr lang="en-GB" sz="16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AF03C77-AA7F-4A58-85E9-53CC54782816}" type="parTrans" cxnId="{0924615B-F6FD-475C-9743-C073C6E6E36E}">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0924615B-F6FD-475C-9743-C073C6E6E36E}">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pPr>
            <a:lnSpc>
              <a:spcPct val="80000"/>
            </a:lnSpc>
          </a:pPr>
          <a:r>
            <a:rPr lang="nl-NL" sz="18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de ene kwam het manna, met de andere hield het op</a:t>
          </a:r>
          <a:br>
            <a:rPr lang="nl-NL" sz="18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nl-NL" sz="18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16:4-5, 31; Joz. 5:11-12)</a:t>
          </a:r>
          <a:endParaRPr lang="en-GB" sz="17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EFFA3CEF-E292-4264-AF9C-DEA9750FBBA2}" type="parTrans" cxnId="{1029C204-23DE-4D04-9A63-A96037E1484F}">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1029C204-23DE-4D04-9A63-A96037E1484F}">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nl-NL" sz="20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stuurden spionnen om het land te verspieden </a:t>
          </a:r>
          <a:r>
            <a:rPr lang="nl-NL" sz="1800" b="1"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(Num. 13:1-3; Joz. 2:1)</a:t>
          </a:r>
          <a:endParaRPr lang="en-GB" sz="18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11247F0D-3CF9-4ACB-BB27-E214A497ADDB}" type="parTrans" cxnId="{A1553871-4DBF-454D-9B47-E19AAE534F48}">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A1553871-4DBF-454D-9B47-E19AAE534F48}">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1029C204-23DE-4D04-9A63-A96037E1484F}" srcId="{720181E9-287A-4EF5-8581-37C681C9C37A}" destId="{26612C10-7421-498E-BACF-9E269232A34C}" srcOrd="5" destOrd="0" parTransId="{EFFA3CEF-E292-4264-AF9C-DEA9750FBBA2}" sibTransId="{64F3F306-4C84-4316-87E1-CEAAE2614900}"/>
    <dgm:cxn modelId="{85B99C17-4CBD-4F73-AF94-2087BD792D91}" srcId="{720181E9-287A-4EF5-8581-37C681C9C37A}" destId="{38E11913-AD17-4DE6-A797-0D63D38FA480}" srcOrd="1" destOrd="0" parTransId="{BFF19FEF-802C-4839-B0C1-2D0F182136B6}" sibTransId="{0C715A61-07F6-4014-A09D-B7925A2255DE}"/>
    <dgm:cxn modelId="{3CDA5228-8F70-4D4F-899F-D37EF47FD7D4}" srcId="{720181E9-287A-4EF5-8581-37C681C9C37A}" destId="{CA2C13F6-FB4C-4155-AA49-E189335A3C46}" srcOrd="2" destOrd="0" parTransId="{30A8A4F6-B534-4A26-ADA2-71EDF02A435C}" sibTransId="{65F99C77-C863-4E50-AA13-26912B7F81A1}"/>
    <dgm:cxn modelId="{0924615B-F6FD-475C-9743-C073C6E6E36E}" srcId="{720181E9-287A-4EF5-8581-37C681C9C37A}" destId="{98CF33D2-13E6-4188-A2C2-FACCAAABF24D}" srcOrd="4" destOrd="0" parTransId="{9AF03C77-AA7F-4A58-85E9-53CC54782816}" sibTransId="{D21E49A0-6B53-4BFE-8007-465A90CF47CA}"/>
    <dgm:cxn modelId="{B8FBB54D-9355-4ABE-9D34-D60E31832F39}" type="presOf" srcId="{98CF33D2-13E6-4188-A2C2-FACCAAABF24D}" destId="{C6AB6286-A3FE-4354-A6F9-4E877A87D1F4}" srcOrd="0" destOrd="0" presId="urn:microsoft.com/office/officeart/2005/8/layout/vList5"/>
    <dgm:cxn modelId="{A1553871-4DBF-454D-9B47-E19AAE534F48}" srcId="{720181E9-287A-4EF5-8581-37C681C9C37A}" destId="{F81471B9-F9FB-4A9F-BC95-3BB6AE4730D6}" srcOrd="6" destOrd="0" parTransId="{11247F0D-3CF9-4ACB-BB27-E214A497ADDB}" sibTransId="{ED7DDC52-0E65-4E86-BAB1-61EA6A655BDD}"/>
    <dgm:cxn modelId="{EB445577-4663-489A-9344-36A52758AD01}" type="presOf" srcId="{720181E9-287A-4EF5-8581-37C681C9C37A}" destId="{DD411FF3-B010-4A96-BB4A-80AE3FBBAF6F}" srcOrd="0" destOrd="0" presId="urn:microsoft.com/office/officeart/2005/8/layout/vList5"/>
    <dgm:cxn modelId="{30A6E994-EEED-4DF6-8E6E-95188A478E9E}" srcId="{720181E9-287A-4EF5-8581-37C681C9C37A}" destId="{A185F621-6A71-44E5-947F-DF2C3ABA1593}" srcOrd="0" destOrd="0" parTransId="{FC2ABD47-3955-4992-83F2-2D9FA808796E}" sibTransId="{96FCE528-8CC4-45B9-AD88-1047AF82C782}"/>
    <dgm:cxn modelId="{6132C599-958D-4B2D-B04A-822CEA59F6CF}" type="presOf" srcId="{CA2C13F6-FB4C-4155-AA49-E189335A3C46}" destId="{144C8132-1BCB-47B1-9BA5-6C7196E0882D}" srcOrd="0" destOrd="0" presId="urn:microsoft.com/office/officeart/2005/8/layout/vList5"/>
    <dgm:cxn modelId="{18CA87B3-D4BF-455C-B8B7-47256A255FFF}" type="presOf" srcId="{26612C10-7421-498E-BACF-9E269232A34C}" destId="{C3FA82F2-280A-4289-9BB4-7240EEF6ADDA}" srcOrd="0" destOrd="0" presId="urn:microsoft.com/office/officeart/2005/8/layout/vList5"/>
    <dgm:cxn modelId="{EFAF5BC6-05C1-4C9C-B1A5-8644D3CF1872}" type="presOf" srcId="{F81471B9-F9FB-4A9F-BC95-3BB6AE4730D6}" destId="{31091E27-B199-44D9-8D0B-E63F34B8D794}" srcOrd="0" destOrd="0" presId="urn:microsoft.com/office/officeart/2005/8/layout/vList5"/>
    <dgm:cxn modelId="{4566A2DF-CA97-4ED1-B335-D78FDC08C94D}" srcId="{720181E9-287A-4EF5-8581-37C681C9C37A}" destId="{57F378D3-824A-42AC-BDB5-BE460BB8CA3F}" srcOrd="3" destOrd="0" parTransId="{45AA0770-6ABF-4601-B4A1-3D0D71CD2FE6}" sibTransId="{E51990AF-8A92-4E5D-A206-08A9C9F1728D}"/>
    <dgm:cxn modelId="{9003E9EA-4A49-401A-80CA-644E37ABF35D}" type="presOf" srcId="{A185F621-6A71-44E5-947F-DF2C3ABA1593}" destId="{E0EB69CA-1599-43D8-B227-0C034F08E12E}" srcOrd="0" destOrd="0" presId="urn:microsoft.com/office/officeart/2005/8/layout/vList5"/>
    <dgm:cxn modelId="{8E89D4F3-F976-4576-8975-CCBB8741162D}" type="presOf" srcId="{57F378D3-824A-42AC-BDB5-BE460BB8CA3F}" destId="{014199BF-6FDE-44AA-97A9-E90C9F001B98}" srcOrd="0" destOrd="0" presId="urn:microsoft.com/office/officeart/2005/8/layout/vList5"/>
    <dgm:cxn modelId="{CDEB3CFB-F5BE-4095-A9B0-C33421CA039C}" type="presOf" srcId="{38E11913-AD17-4DE6-A797-0D63D38FA480}" destId="{0175714B-8963-43B7-B3E3-7E67CEFA3648}" srcOrd="0" destOrd="0" presId="urn:microsoft.com/office/officeart/2005/8/layout/vList5"/>
    <dgm:cxn modelId="{3FAE4DD2-98BA-4097-98C8-C8D8B72A3F76}" type="presParOf" srcId="{DD411FF3-B010-4A96-BB4A-80AE3FBBAF6F}" destId="{AD2E1EE8-E003-4E17-B8CA-D3C50DF6EDBC}" srcOrd="0" destOrd="0" presId="urn:microsoft.com/office/officeart/2005/8/layout/vList5"/>
    <dgm:cxn modelId="{61F31EA1-3837-4D8F-8ADD-02F23E4B8960}" type="presParOf" srcId="{AD2E1EE8-E003-4E17-B8CA-D3C50DF6EDBC}" destId="{E0EB69CA-1599-43D8-B227-0C034F08E12E}" srcOrd="0" destOrd="0" presId="urn:microsoft.com/office/officeart/2005/8/layout/vList5"/>
    <dgm:cxn modelId="{1CE4D6D4-338D-4132-854A-82E1F9A7351D}" type="presParOf" srcId="{DD411FF3-B010-4A96-BB4A-80AE3FBBAF6F}" destId="{7DA91333-5D7E-4C71-988E-9C65C687DD67}" srcOrd="1" destOrd="0" presId="urn:microsoft.com/office/officeart/2005/8/layout/vList5"/>
    <dgm:cxn modelId="{BAD9830D-D94F-43EE-A086-E6A09E0B3BF3}" type="presParOf" srcId="{DD411FF3-B010-4A96-BB4A-80AE3FBBAF6F}" destId="{E9A706CF-6ACB-4B1F-A1E7-191391E1A634}" srcOrd="2" destOrd="0" presId="urn:microsoft.com/office/officeart/2005/8/layout/vList5"/>
    <dgm:cxn modelId="{E33C3E1D-393A-4C8D-AF68-AFC992843C74}" type="presParOf" srcId="{E9A706CF-6ACB-4B1F-A1E7-191391E1A634}" destId="{0175714B-8963-43B7-B3E3-7E67CEFA3648}" srcOrd="0" destOrd="0" presId="urn:microsoft.com/office/officeart/2005/8/layout/vList5"/>
    <dgm:cxn modelId="{2BBDF4C2-4A36-4E05-B19F-97669A839F72}" type="presParOf" srcId="{DD411FF3-B010-4A96-BB4A-80AE3FBBAF6F}" destId="{1E94B40C-7C99-4EAD-82AC-F32409833EFB}" srcOrd="3" destOrd="0" presId="urn:microsoft.com/office/officeart/2005/8/layout/vList5"/>
    <dgm:cxn modelId="{87864C2F-7855-4CAB-A5C3-3818D6851939}" type="presParOf" srcId="{DD411FF3-B010-4A96-BB4A-80AE3FBBAF6F}" destId="{A0A97005-9DF6-4A74-8EFA-80441EE8DBEE}" srcOrd="4" destOrd="0" presId="urn:microsoft.com/office/officeart/2005/8/layout/vList5"/>
    <dgm:cxn modelId="{A0A869AF-BD68-4064-927A-FD39F2C4B472}" type="presParOf" srcId="{A0A97005-9DF6-4A74-8EFA-80441EE8DBEE}" destId="{144C8132-1BCB-47B1-9BA5-6C7196E0882D}" srcOrd="0" destOrd="0" presId="urn:microsoft.com/office/officeart/2005/8/layout/vList5"/>
    <dgm:cxn modelId="{0CFD36DA-CDCB-4C78-B2F6-22D3116863C7}" type="presParOf" srcId="{DD411FF3-B010-4A96-BB4A-80AE3FBBAF6F}" destId="{2E3E91CC-DBE3-43A5-A055-D9BE82CA0DE0}" srcOrd="5" destOrd="0" presId="urn:microsoft.com/office/officeart/2005/8/layout/vList5"/>
    <dgm:cxn modelId="{6703B879-1206-440A-A8A4-02EBB2DE3B9B}" type="presParOf" srcId="{DD411FF3-B010-4A96-BB4A-80AE3FBBAF6F}" destId="{43E5FB5A-5F4F-4C8F-BDE7-2FEB43C75D64}" srcOrd="6" destOrd="0" presId="urn:microsoft.com/office/officeart/2005/8/layout/vList5"/>
    <dgm:cxn modelId="{86014F11-77A0-47AD-A386-5F618942C73C}" type="presParOf" srcId="{43E5FB5A-5F4F-4C8F-BDE7-2FEB43C75D64}" destId="{014199BF-6FDE-44AA-97A9-E90C9F001B98}" srcOrd="0" destOrd="0" presId="urn:microsoft.com/office/officeart/2005/8/layout/vList5"/>
    <dgm:cxn modelId="{38ED4B91-A2A2-4F66-81C1-2747406E8967}" type="presParOf" srcId="{DD411FF3-B010-4A96-BB4A-80AE3FBBAF6F}" destId="{9AD63BD0-C15E-4DA8-B169-646A821DF10C}" srcOrd="7" destOrd="0" presId="urn:microsoft.com/office/officeart/2005/8/layout/vList5"/>
    <dgm:cxn modelId="{718797E3-A888-42A3-ABC7-EEB1B58A1CC0}" type="presParOf" srcId="{DD411FF3-B010-4A96-BB4A-80AE3FBBAF6F}" destId="{24ABBB1B-1E7A-485E-A6EA-E5BB17E216D1}" srcOrd="8" destOrd="0" presId="urn:microsoft.com/office/officeart/2005/8/layout/vList5"/>
    <dgm:cxn modelId="{F97B40E0-E9A5-4814-91D2-6CD4D6195C41}" type="presParOf" srcId="{24ABBB1B-1E7A-485E-A6EA-E5BB17E216D1}" destId="{C6AB6286-A3FE-4354-A6F9-4E877A87D1F4}" srcOrd="0" destOrd="0" presId="urn:microsoft.com/office/officeart/2005/8/layout/vList5"/>
    <dgm:cxn modelId="{ABB31F9F-FF85-4538-9876-3F6A3DC29A7D}" type="presParOf" srcId="{DD411FF3-B010-4A96-BB4A-80AE3FBBAF6F}" destId="{88BF7E1A-FE61-4E49-B9C1-F42E64BEF0D0}" srcOrd="9" destOrd="0" presId="urn:microsoft.com/office/officeart/2005/8/layout/vList5"/>
    <dgm:cxn modelId="{DFA1BB9A-5A20-4EB5-8E57-AC53365D56C5}" type="presParOf" srcId="{DD411FF3-B010-4A96-BB4A-80AE3FBBAF6F}" destId="{0EB9E889-ED45-4B17-A5B0-350FE8D4C1D3}" srcOrd="10" destOrd="0" presId="urn:microsoft.com/office/officeart/2005/8/layout/vList5"/>
    <dgm:cxn modelId="{A30C62A5-25EF-4F60-9B26-BDB4A17D134E}" type="presParOf" srcId="{0EB9E889-ED45-4B17-A5B0-350FE8D4C1D3}" destId="{C3FA82F2-280A-4289-9BB4-7240EEF6ADDA}" srcOrd="0" destOrd="0" presId="urn:microsoft.com/office/officeart/2005/8/layout/vList5"/>
    <dgm:cxn modelId="{7DE5D120-11A8-4BE6-A496-237EFB887F99}" type="presParOf" srcId="{DD411FF3-B010-4A96-BB4A-80AE3FBBAF6F}" destId="{D47C1400-5FC8-43EB-8A0D-2CBD445E19D6}" srcOrd="11" destOrd="0" presId="urn:microsoft.com/office/officeart/2005/8/layout/vList5"/>
    <dgm:cxn modelId="{42E8CCEF-DABF-41F4-A5F0-9090701E8E20}" type="presParOf" srcId="{DD411FF3-B010-4A96-BB4A-80AE3FBBAF6F}" destId="{F0208AC3-6C25-4B38-B904-C337591B1F2D}" srcOrd="12" destOrd="0" presId="urn:microsoft.com/office/officeart/2005/8/layout/vList5"/>
    <dgm:cxn modelId="{BB81A2A7-58A3-4B3B-989B-F956C52CFCB0}"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1" qsCatId="3D" csTypeId="urn:microsoft.com/office/officeart/2005/8/colors/colorful2#1" csCatId="colorful" phldr="1"/>
      <dgm:spPr/>
      <dgm:t>
        <a:bodyPr/>
        <a:lstStyle/>
        <a:p>
          <a:endParaRPr lang="es-ES"/>
        </a:p>
      </dgm:t>
    </dgm:pt>
    <dgm:pt modelId="{CC6AACFC-1ED5-4D59-BC4E-64BAADB18507}">
      <dgm:prSet phldrT="[Texto]" custT="1"/>
      <dgm:spPr/>
      <dgm:t>
        <a:bodyPr/>
        <a:lstStyle/>
        <a:p>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STEEK OVER naar KANAÄN	</a:t>
          </a:r>
          <a:endParaRPr lang="en-GB"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Jozua</a:t>
          </a:r>
          <a:r>
            <a:rPr lang="en-GB" sz="2000" b="1" noProof="0" dirty="0">
              <a:latin typeface="Calibri" panose="020F0502020204030204" pitchFamily="34" charset="0"/>
              <a:ea typeface="Calibri" panose="020F0502020204030204" pitchFamily="34" charset="0"/>
              <a:cs typeface="Calibri" panose="020F0502020204030204" pitchFamily="34" charset="0"/>
            </a:rPr>
            <a:t>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Jozua</a:t>
          </a:r>
          <a:r>
            <a:rPr lang="en-GB" sz="2000" b="1" noProof="0" dirty="0">
              <a:latin typeface="Calibri" panose="020F0502020204030204" pitchFamily="34" charset="0"/>
              <a:ea typeface="Calibri" panose="020F0502020204030204" pitchFamily="34" charset="0"/>
              <a:cs typeface="Calibri" panose="020F0502020204030204" pitchFamily="34" charset="0"/>
            </a:rPr>
            <a:t>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NEEM  KANAÄN IN BEZIT</a:t>
          </a:r>
          <a:endParaRPr lang="en-GB"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Jozua</a:t>
          </a:r>
          <a:r>
            <a:rPr lang="en-GB" sz="2000" b="1" noProof="0" dirty="0">
              <a:latin typeface="Calibri" panose="020F0502020204030204" pitchFamily="34" charset="0"/>
              <a:ea typeface="Calibri" panose="020F0502020204030204" pitchFamily="34" charset="0"/>
              <a:cs typeface="Calibri" panose="020F0502020204030204" pitchFamily="34" charset="0"/>
            </a:rPr>
            <a:t>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Jozua</a:t>
          </a:r>
          <a:r>
            <a:rPr lang="en-GB" sz="2000" b="1" noProof="0" dirty="0">
              <a:latin typeface="Calibri" panose="020F0502020204030204" pitchFamily="34" charset="0"/>
              <a:ea typeface="Calibri" panose="020F0502020204030204" pitchFamily="34" charset="0"/>
              <a:cs typeface="Calibri" panose="020F0502020204030204" pitchFamily="34" charset="0"/>
            </a:rPr>
            <a:t>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VERDEEL HET LAND	</a:t>
          </a:r>
          <a:endParaRPr lang="en-GB"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Jozua</a:t>
          </a:r>
          <a:r>
            <a:rPr lang="en-GB" sz="2000" b="1" noProof="0" dirty="0">
              <a:latin typeface="Calibri" panose="020F0502020204030204" pitchFamily="34" charset="0"/>
              <a:ea typeface="Calibri" panose="020F0502020204030204" pitchFamily="34" charset="0"/>
              <a:cs typeface="Calibri" panose="020F0502020204030204" pitchFamily="34" charset="0"/>
            </a:rPr>
            <a:t>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Jozua</a:t>
          </a:r>
          <a:r>
            <a:rPr lang="en-GB" sz="2000" b="1" noProof="0" dirty="0">
              <a:latin typeface="Calibri" panose="020F0502020204030204" pitchFamily="34" charset="0"/>
              <a:ea typeface="Calibri" panose="020F0502020204030204" pitchFamily="34" charset="0"/>
              <a:cs typeface="Calibri" panose="020F0502020204030204" pitchFamily="34" charset="0"/>
            </a:rPr>
            <a:t>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DIENSTBETOON DOOR GEHOORZAAMHEID AAN DE WET</a:t>
          </a:r>
          <a:endParaRPr lang="en-GB"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Jozua</a:t>
          </a:r>
          <a:r>
            <a:rPr lang="en-GB" sz="2000" b="1" noProof="0" dirty="0">
              <a:latin typeface="Calibri" panose="020F0502020204030204" pitchFamily="34" charset="0"/>
              <a:ea typeface="Calibri" panose="020F0502020204030204" pitchFamily="34" charset="0"/>
              <a:cs typeface="Calibri" panose="020F0502020204030204" pitchFamily="34" charset="0"/>
            </a:rPr>
            <a:t>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Jozua</a:t>
          </a:r>
          <a:r>
            <a:rPr lang="en-GB" sz="2000" b="1" noProof="0" dirty="0">
              <a:latin typeface="Calibri" panose="020F0502020204030204" pitchFamily="34" charset="0"/>
              <a:ea typeface="Calibri" panose="020F0502020204030204" pitchFamily="34" charset="0"/>
              <a:cs typeface="Calibri" panose="020F0502020204030204" pitchFamily="34" charset="0"/>
            </a:rPr>
            <a:t>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1" loCatId="matrix" qsTypeId="urn:microsoft.com/office/officeart/2005/8/quickstyle/simple2#1" qsCatId="simple" csTypeId="urn:microsoft.com/office/officeart/2005/8/colors/accent4_1#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GB"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GB"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GB"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GB"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GB"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1"/>
    <dgm:cxn modelId="{5495BD38-1018-4265-A23C-CBE3E06326E6}" type="presOf" srcId="{FD4CB9CA-67C7-4EF0-84D4-C582A1B7269D}" destId="{3A06307C-9DBC-4781-AD30-45C52157FD0B}" srcOrd="0" destOrd="0" presId="urn:microsoft.com/office/officeart/2005/8/layout/matrix1#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1"/>
    <dgm:cxn modelId="{749D834F-C381-4E70-8454-33BAEC669A97}" type="presOf" srcId="{548BC4B4-00AC-44B2-8326-2E6671738815}" destId="{6CE80ECB-C401-40A4-882D-6A959104BE3D}" srcOrd="0" destOrd="0" presId="urn:microsoft.com/office/officeart/2005/8/layout/matrix1#1"/>
    <dgm:cxn modelId="{3F8B9671-2600-494A-B10C-E19A69D3C60D}" type="presOf" srcId="{28C6BEEA-23AD-4F05-988F-EC158C64CACA}" destId="{971AB3E6-DB94-47FD-964C-2AA43BEB4480}" srcOrd="1" destOrd="0" presId="urn:microsoft.com/office/officeart/2005/8/layout/matrix1#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1"/>
    <dgm:cxn modelId="{CAAB24C4-78BA-480A-A7F4-85C8BC5DB5F8}" type="presOf" srcId="{08D43F85-A9F1-4AB7-B7B8-8C2C40DEC173}" destId="{15233B71-FEEC-4B8A-815C-97C2EA3EFEC4}" srcOrd="1" destOrd="0" presId="urn:microsoft.com/office/officeart/2005/8/layout/matrix1#1"/>
    <dgm:cxn modelId="{2C9476FB-C1CD-49A7-9D39-BA34D3750742}" type="presOf" srcId="{C41DC776-06EA-4D6D-9CA6-F5B8763F9026}" destId="{00B95252-F399-4D34-8733-158523EC1556}" srcOrd="0" destOrd="0" presId="urn:microsoft.com/office/officeart/2005/8/layout/matrix1#1"/>
    <dgm:cxn modelId="{5362B0FD-138D-446D-95BA-258B6579970E}" type="presOf" srcId="{4882CEF6-3E67-4288-808C-83D0E0983690}" destId="{50713E2D-72A0-42CA-A8E1-EAFFCA9FA7DE}" srcOrd="1" destOrd="0" presId="urn:microsoft.com/office/officeart/2005/8/layout/matrix1#1"/>
    <dgm:cxn modelId="{0DBC70B2-D13E-4351-A932-E30A1169B0C5}" type="presParOf" srcId="{3A06307C-9DBC-4781-AD30-45C52157FD0B}" destId="{0BAAE17E-3159-407C-9E04-3EADE8CC071C}" srcOrd="0" destOrd="0" presId="urn:microsoft.com/office/officeart/2005/8/layout/matrix1#1"/>
    <dgm:cxn modelId="{304A72A6-6AAF-48BE-BB4F-7848B05D6C86}" type="presParOf" srcId="{0BAAE17E-3159-407C-9E04-3EADE8CC071C}" destId="{3CCCACC4-9EE9-42E6-998D-7BF7A4D400FD}" srcOrd="0" destOrd="0" presId="urn:microsoft.com/office/officeart/2005/8/layout/matrix1#1"/>
    <dgm:cxn modelId="{756A1D83-2C31-4553-9218-0A4CEE71EDDF}" type="presParOf" srcId="{0BAAE17E-3159-407C-9E04-3EADE8CC071C}" destId="{971AB3E6-DB94-47FD-964C-2AA43BEB4480}" srcOrd="1" destOrd="0" presId="urn:microsoft.com/office/officeart/2005/8/layout/matrix1#1"/>
    <dgm:cxn modelId="{EE7015A4-79B6-4F00-A497-E8A78CC554FD}" type="presParOf" srcId="{0BAAE17E-3159-407C-9E04-3EADE8CC071C}" destId="{8B77908E-CAE5-47C0-B2EB-191547ABAEC2}" srcOrd="2" destOrd="0" presId="urn:microsoft.com/office/officeart/2005/8/layout/matrix1#1"/>
    <dgm:cxn modelId="{203DA015-DFC5-4782-AD39-3B2D42714577}" type="presParOf" srcId="{0BAAE17E-3159-407C-9E04-3EADE8CC071C}" destId="{15233B71-FEEC-4B8A-815C-97C2EA3EFEC4}" srcOrd="3" destOrd="0" presId="urn:microsoft.com/office/officeart/2005/8/layout/matrix1#1"/>
    <dgm:cxn modelId="{F69853BF-784F-4D34-B311-DA4EB03B943D}" type="presParOf" srcId="{0BAAE17E-3159-407C-9E04-3EADE8CC071C}" destId="{2954A49B-3644-4344-9305-204856CC0403}" srcOrd="4" destOrd="0" presId="urn:microsoft.com/office/officeart/2005/8/layout/matrix1#1"/>
    <dgm:cxn modelId="{D1BF1310-A4CE-4E9F-B3BC-2E7B07B7C60D}" type="presParOf" srcId="{0BAAE17E-3159-407C-9E04-3EADE8CC071C}" destId="{50713E2D-72A0-42CA-A8E1-EAFFCA9FA7DE}" srcOrd="5" destOrd="0" presId="urn:microsoft.com/office/officeart/2005/8/layout/matrix1#1"/>
    <dgm:cxn modelId="{30E78502-B204-4F94-954E-92F723DD25A0}" type="presParOf" srcId="{0BAAE17E-3159-407C-9E04-3EADE8CC071C}" destId="{6CE80ECB-C401-40A4-882D-6A959104BE3D}" srcOrd="6" destOrd="0" presId="urn:microsoft.com/office/officeart/2005/8/layout/matrix1#1"/>
    <dgm:cxn modelId="{ABE3526D-81CD-4795-93C1-7B597E161375}" type="presParOf" srcId="{0BAAE17E-3159-407C-9E04-3EADE8CC071C}" destId="{4575380F-7181-428B-9340-803754B1A8F4}" srcOrd="7" destOrd="0" presId="urn:microsoft.com/office/officeart/2005/8/layout/matrix1#1"/>
    <dgm:cxn modelId="{333E8C0B-38F8-4EAE-B9BC-C6172AADE96F}" type="presParOf" srcId="{3A06307C-9DBC-4781-AD30-45C52157FD0B}" destId="{00B95252-F399-4D34-8733-158523EC1556}" srcOrd="1" destOrd="0" presId="urn:microsoft.com/office/officeart/2005/8/layout/matrix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bwMode="white">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 verscheen aan hen </a:t>
          </a:r>
          <a:r>
            <a:rPr lang="nl-NL" sz="18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3:2-4; Joz. 5:13-14)</a:t>
          </a:r>
          <a:endParaRPr lang="en-GB" sz="1800"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4851" y="43923"/>
        <a:ext cx="2948773" cy="801675"/>
      </dsp:txXfrm>
    </dsp:sp>
    <dsp:sp modelId="{0175714B-8963-43B7-B3E3-7E67CEFA3648}">
      <dsp:nvSpPr>
        <dsp:cNvPr id="0" name=""/>
        <dsp:cNvSpPr/>
      </dsp:nvSpPr>
      <dsp:spPr bwMode="white">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10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Hen werd gevraagd hun schoenen uit te doen     </a:t>
          </a:r>
          <a:r>
            <a:rPr lang="nl-NL" sz="18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3:5; Joz. 5:15)</a:t>
          </a:r>
          <a:endParaRPr lang="en-GB" sz="1800"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4851" y="976756"/>
        <a:ext cx="2948773" cy="801675"/>
      </dsp:txXfrm>
    </dsp:sp>
    <dsp:sp modelId="{144C8132-1BCB-47B1-9BA5-6C7196E0882D}">
      <dsp:nvSpPr>
        <dsp:cNvPr id="0" name=""/>
        <dsp:cNvSpPr/>
      </dsp:nvSpPr>
      <dsp:spPr bwMode="white">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 beloofde hen dat Hij met hen zou zijn             </a:t>
          </a:r>
          <a:r>
            <a:rPr lang="nl-NL" sz="18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3:12; Joz. 1:5)</a:t>
          </a:r>
          <a:endParaRPr lang="en-GB" sz="1800"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4851" y="1909590"/>
        <a:ext cx="2948773" cy="801675"/>
      </dsp:txXfrm>
    </dsp:sp>
    <dsp:sp modelId="{014199BF-6FDE-44AA-97A9-E90C9F001B98}">
      <dsp:nvSpPr>
        <dsp:cNvPr id="0" name=""/>
        <dsp:cNvSpPr/>
      </dsp:nvSpPr>
      <dsp:spPr bwMode="white">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vierden het Pascha    </a:t>
          </a:r>
          <a:r>
            <a:rPr lang="nl-NL" sz="18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12:21-23; Joz. 5:10)</a:t>
          </a:r>
          <a:endParaRPr lang="en-GB" sz="1800"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4851" y="2842424"/>
        <a:ext cx="2948773" cy="801675"/>
      </dsp:txXfrm>
    </dsp:sp>
    <dsp:sp modelId="{C6AB6286-A3FE-4354-A6F9-4E877A87D1F4}">
      <dsp:nvSpPr>
        <dsp:cNvPr id="0" name=""/>
        <dsp:cNvSpPr/>
      </dsp:nvSpPr>
      <dsp:spPr bwMode="white">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gingen op het droge door het water</a:t>
          </a:r>
          <a:br>
            <a:rPr lang="nl-NL" sz="20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nl-NL" sz="18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14:21-22; Joz. 3:14-17)</a:t>
          </a:r>
          <a:endParaRPr lang="en-GB" sz="1600"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4851" y="3775258"/>
        <a:ext cx="2948773" cy="801675"/>
      </dsp:txXfrm>
    </dsp:sp>
    <dsp:sp modelId="{C3FA82F2-280A-4289-9BB4-7240EEF6ADDA}">
      <dsp:nvSpPr>
        <dsp:cNvPr id="0" name=""/>
        <dsp:cNvSpPr/>
      </dsp:nvSpPr>
      <dsp:spPr bwMode="white">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80000"/>
            </a:lnSpc>
            <a:spcBef>
              <a:spcPct val="0"/>
            </a:spcBef>
            <a:spcAft>
              <a:spcPct val="35000"/>
            </a:spcAft>
            <a:buNone/>
          </a:pPr>
          <a:r>
            <a:rPr lang="nl-NL" sz="18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Met de ene kwam het manna, met de andere hield het op</a:t>
          </a:r>
          <a:br>
            <a:rPr lang="nl-NL" sz="18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nl-NL" sz="18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(Ex 16:4-5, 31; Joz. 5:11-12)</a:t>
          </a:r>
          <a:endParaRPr lang="en-GB" sz="1700"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4851" y="4708091"/>
        <a:ext cx="2948773" cy="801675"/>
      </dsp:txXfrm>
    </dsp:sp>
    <dsp:sp modelId="{31091E27-B199-44D9-8D0B-E63F34B8D794}">
      <dsp:nvSpPr>
        <dsp:cNvPr id="0" name=""/>
        <dsp:cNvSpPr/>
      </dsp:nvSpPr>
      <dsp:spPr bwMode="white">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stuurden spionnen om het land te verspieden </a:t>
          </a:r>
          <a:r>
            <a:rPr lang="nl-NL" sz="1800" b="1"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(Num. 13:1-3; Joz. 2:1)</a:t>
          </a:r>
          <a:endParaRPr lang="en-GB" sz="1800" kern="1200" noProof="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DIENSTBETOON DOOR GEHOORZAAMHEID AAN DE WET</a:t>
          </a:r>
          <a:endParaRPr lang="en-GB"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Jozua</a:t>
          </a:r>
          <a:r>
            <a:rPr lang="en-GB" sz="2000" b="1" kern="1200" noProof="0" dirty="0">
              <a:latin typeface="Calibri" panose="020F0502020204030204" pitchFamily="34" charset="0"/>
              <a:ea typeface="Calibri" panose="020F0502020204030204" pitchFamily="34" charset="0"/>
              <a:cs typeface="Calibri" panose="020F0502020204030204" pitchFamily="34" charset="0"/>
            </a:rPr>
            <a:t>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Jozua</a:t>
          </a:r>
          <a:r>
            <a:rPr lang="en-GB" sz="2000" b="1" kern="1200" noProof="0" dirty="0">
              <a:latin typeface="Calibri" panose="020F0502020204030204" pitchFamily="34" charset="0"/>
              <a:ea typeface="Calibri" panose="020F0502020204030204" pitchFamily="34" charset="0"/>
              <a:cs typeface="Calibri" panose="020F0502020204030204" pitchFamily="34" charset="0"/>
            </a:rPr>
            <a:t>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VERDEEL HET LAND	</a:t>
          </a:r>
          <a:endParaRPr lang="en-GB"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Jozua</a:t>
          </a:r>
          <a:r>
            <a:rPr lang="en-GB" sz="2000" b="1" kern="1200" noProof="0" dirty="0">
              <a:latin typeface="Calibri" panose="020F0502020204030204" pitchFamily="34" charset="0"/>
              <a:ea typeface="Calibri" panose="020F0502020204030204" pitchFamily="34" charset="0"/>
              <a:cs typeface="Calibri" panose="020F0502020204030204" pitchFamily="34" charset="0"/>
            </a:rPr>
            <a:t>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Jozua</a:t>
          </a:r>
          <a:r>
            <a:rPr lang="en-GB" sz="2000" b="1" kern="1200" noProof="0" dirty="0">
              <a:latin typeface="Calibri" panose="020F0502020204030204" pitchFamily="34" charset="0"/>
              <a:ea typeface="Calibri" panose="020F0502020204030204" pitchFamily="34" charset="0"/>
              <a:cs typeface="Calibri" panose="020F0502020204030204" pitchFamily="34" charset="0"/>
            </a:rPr>
            <a:t>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NEEM  KANAÄN IN BEZIT</a:t>
          </a:r>
          <a:endParaRPr lang="en-GB"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Jozua</a:t>
          </a:r>
          <a:r>
            <a:rPr lang="en-GB" sz="2000" b="1" kern="1200" noProof="0" dirty="0">
              <a:latin typeface="Calibri" panose="020F0502020204030204" pitchFamily="34" charset="0"/>
              <a:ea typeface="Calibri" panose="020F0502020204030204" pitchFamily="34" charset="0"/>
              <a:cs typeface="Calibri" panose="020F0502020204030204" pitchFamily="34" charset="0"/>
            </a:rPr>
            <a:t>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Jozua</a:t>
          </a:r>
          <a:r>
            <a:rPr lang="en-GB" sz="2000" b="1" kern="1200" noProof="0" dirty="0">
              <a:latin typeface="Calibri" panose="020F0502020204030204" pitchFamily="34" charset="0"/>
              <a:ea typeface="Calibri" panose="020F0502020204030204" pitchFamily="34" charset="0"/>
              <a:cs typeface="Calibri" panose="020F0502020204030204" pitchFamily="34" charset="0"/>
            </a:rPr>
            <a:t>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STEEK OVER naar KANAÄN	</a:t>
          </a:r>
          <a:endParaRPr lang="en-GB"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Jozua</a:t>
          </a:r>
          <a:r>
            <a:rPr lang="en-GB" sz="2000" b="1" kern="1200" noProof="0" dirty="0">
              <a:latin typeface="Calibri" panose="020F0502020204030204" pitchFamily="34" charset="0"/>
              <a:ea typeface="Calibri" panose="020F0502020204030204" pitchFamily="34" charset="0"/>
              <a:cs typeface="Calibri" panose="020F0502020204030204" pitchFamily="34" charset="0"/>
            </a:rPr>
            <a:t>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Jozua</a:t>
          </a:r>
          <a:r>
            <a:rPr lang="en-GB" sz="2000" b="1" kern="1200" noProof="0" dirty="0">
              <a:latin typeface="Calibri" panose="020F0502020204030204" pitchFamily="34" charset="0"/>
              <a:ea typeface="Calibri" panose="020F0502020204030204" pitchFamily="34" charset="0"/>
              <a:cs typeface="Calibri" panose="020F0502020204030204" pitchFamily="34" charset="0"/>
            </a:rPr>
            <a:t>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E360E738-BF02-4EC8-9583-31664EAA80CF}"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360E738-BF02-4EC8-9583-31664EAA80CF}"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360E738-BF02-4EC8-9583-31664EAA80CF}"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02/10/2025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02/10/2025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02/10/2025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360E738-BF02-4EC8-9583-31664EAA80CF}"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02/10/2025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E360E738-BF02-4EC8-9583-31664EAA80CF}" type="datetimeFigureOut">
              <a:rPr lang="es-ES" smtClean="0"/>
              <a:t>02/10/2025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E360E738-BF02-4EC8-9583-31664EAA80CF}" type="datetimeFigureOut">
              <a:rPr lang="es-ES" smtClean="0"/>
              <a:t>02/10/2025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360E738-BF02-4EC8-9583-31664EAA80CF}" type="datetimeFigureOut">
              <a:rPr lang="es-ES" smtClean="0"/>
              <a:t>02/10/2025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E360E738-BF02-4EC8-9583-31664EAA80CF}" type="datetimeFigureOut">
              <a:rPr lang="es-ES" smtClean="0"/>
              <a:t>02/10/2025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360E738-BF02-4EC8-9583-31664EAA80CF}" type="datetimeFigureOut">
              <a:rPr lang="es-ES" smtClean="0"/>
              <a:t>02/10/2025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E360E738-BF02-4EC8-9583-31664EAA80CF}" type="datetimeFigureOut">
              <a:rPr lang="es-ES" smtClean="0"/>
              <a:t>02/10/2025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E360E738-BF02-4EC8-9583-31664EAA80CF}" type="datetimeFigureOut">
              <a:rPr lang="es-ES" smtClean="0"/>
              <a:t>02/10/2025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5EBC663-9D77-43DE-982D-14FA3CBADEDF}"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E360E738-BF02-4EC8-9583-31664EAA80CF}" type="datetimeFigureOut">
              <a:rPr lang="es-ES" smtClean="0"/>
              <a:t>02/10/2025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85EBC663-9D77-43DE-982D-14FA3CBADEDF}"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t>02/10/2025</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05710" y="336884"/>
            <a:ext cx="5602071"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nl-NL" sz="6600" b="1" dirty="0">
                <a:blipFill dpi="0" rotWithShape="1">
                  <a:blip r:embed="rId3"/>
                  <a:srcRect/>
                  <a:stretch>
                    <a:fillRect/>
                  </a:stretch>
                </a:blipFill>
                <a:latin typeface="Calibri" panose="020F0502020204030204" pitchFamily="34" charset="0"/>
              </a:rPr>
              <a:t>RECEPT VOOR SUCCES</a:t>
            </a:r>
            <a:endParaRPr lang="en-GB" sz="6600" b="1" noProof="0" dirty="0">
              <a:blipFill dpi="0" rotWithShape="1">
                <a:blip r:embed="rId3"/>
                <a:srcRect/>
                <a:stretch>
                  <a:fillRect/>
                </a:stretch>
              </a:blipFill>
              <a:latin typeface="Calibri" panose="020F0502020204030204" pitchFamily="34" charset="0"/>
            </a:endParaRPr>
          </a:p>
        </p:txBody>
      </p:sp>
      <p:sp>
        <p:nvSpPr>
          <p:cNvPr id="5" name="CuadroTexto 4"/>
          <p:cNvSpPr txBox="1"/>
          <p:nvPr/>
        </p:nvSpPr>
        <p:spPr>
          <a:xfrm>
            <a:off x="0" y="6519446"/>
            <a:ext cx="3696268" cy="338554"/>
          </a:xfrm>
          <a:prstGeom prst="rect">
            <a:avLst/>
          </a:prstGeom>
          <a:noFill/>
        </p:spPr>
        <p:txBody>
          <a:bodyPr wrap="square" rtlCol="0">
            <a:spAutoFit/>
          </a:bodyPr>
          <a:lstStyle/>
          <a:p>
            <a:r>
              <a:rPr lang="nl-NL" sz="1600" b="1" dirty="0">
                <a:solidFill>
                  <a:srgbClr val="F4CF80"/>
                </a:solidFill>
                <a:effectLst>
                  <a:outerShdw blurRad="38100" dist="38100" dir="2700000" algn="tl">
                    <a:srgbClr val="000000">
                      <a:alpha val="43137"/>
                    </a:srgbClr>
                  </a:outerShdw>
                </a:effectLst>
                <a:latin typeface="Calibri" panose="020F0502020204030204" pitchFamily="34" charset="0"/>
              </a:rPr>
              <a:t>Les 1 voor 4 oktober 2025</a:t>
            </a:r>
            <a:endParaRPr lang="en-GB" sz="1600" b="1" noProof="0" dirty="0">
              <a:solidFill>
                <a:srgbClr val="F4CF80"/>
              </a:solidFill>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506342" y="0"/>
            <a:ext cx="5390133" cy="707886"/>
          </a:xfrm>
          <a:prstGeom prst="rect">
            <a:avLst/>
          </a:prstGeom>
          <a:noFill/>
        </p:spPr>
        <p:txBody>
          <a:bodyPr wrap="square">
            <a:spAutoFit/>
          </a:bodyPr>
          <a:lstStyle/>
          <a:p>
            <a:pPr algn="ctr"/>
            <a:r>
              <a:rPr lang="nl-NL"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KRACHT EN MOED</a:t>
            </a:r>
            <a:endParaRPr lang="en-GB" sz="40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p:txBody>
      </p:sp>
      <p:sp>
        <p:nvSpPr>
          <p:cNvPr id="4" name="CuadroTexto 3"/>
          <p:cNvSpPr txBox="1"/>
          <p:nvPr/>
        </p:nvSpPr>
        <p:spPr>
          <a:xfrm>
            <a:off x="4455397" y="615463"/>
            <a:ext cx="5390133" cy="1200329"/>
          </a:xfrm>
          <a:prstGeom prst="rect">
            <a:avLst/>
          </a:prstGeom>
          <a:noFill/>
          <a:ln>
            <a:solidFill>
              <a:srgbClr val="7F355E"/>
            </a:solidFill>
          </a:ln>
          <a:effectLst/>
        </p:spPr>
        <p:txBody>
          <a:bodyPr wrap="square">
            <a:spAutoFit/>
            <a:scene3d>
              <a:camera prst="orthographicFront"/>
              <a:lightRig rig="threePt" dir="t"/>
            </a:scene3d>
            <a:sp3d extrusionH="57150">
              <a:bevelT w="38100" h="38100"/>
            </a:sp3d>
          </a:bodyPr>
          <a:lstStyle/>
          <a:p>
            <a:pPr algn="ctr"/>
            <a:r>
              <a:rPr lang="en-GB" b="1" noProof="0"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Heb Ik het u niet geboden? Wees sterk en moedig, schrik niet en wees niet ontsteld, want de HEERE, uw God, is met u, overal waar u heen gaat.</a:t>
            </a:r>
            <a:r>
              <a:rPr lang="en-GB" b="1" noProof="0" dirty="0">
                <a:solidFill>
                  <a:schemeClr val="accent5">
                    <a:lumMod val="75000"/>
                  </a:schemeClr>
                </a:solidFill>
                <a:latin typeface="Comic Sans MS" panose="030F0702030302020204" pitchFamily="66" charset="0"/>
              </a:rPr>
              <a:t>” </a:t>
            </a:r>
            <a:r>
              <a:rPr lang="en-GB" sz="1400" b="1" noProof="0" dirty="0">
                <a:solidFill>
                  <a:schemeClr val="accent5">
                    <a:lumMod val="75000"/>
                  </a:schemeClr>
                </a:solidFill>
                <a:latin typeface="Comic Sans MS" panose="030F0702030302020204" pitchFamily="66" charset="0"/>
              </a:rPr>
              <a:t>(Jozua 1:9)</a:t>
            </a:r>
          </a:p>
        </p:txBody>
      </p:sp>
      <p:sp>
        <p:nvSpPr>
          <p:cNvPr id="5" name="CuadroTexto 4"/>
          <p:cNvSpPr txBox="1"/>
          <p:nvPr/>
        </p:nvSpPr>
        <p:spPr>
          <a:xfrm>
            <a:off x="3829426" y="1876217"/>
            <a:ext cx="832485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Voordat Hij Jozua om kracht en moed vroeg in de strijd (Joz. 1:9), vroeg God hem om kracht en moed om de Wet te gehoorzamen (Joz. 1:7).</a:t>
            </a:r>
            <a:endParaRPr lang="en-GB" sz="2000" b="1" noProof="0" dirty="0">
              <a:latin typeface="Calibri" panose="020F0502020204030204" pitchFamily="34" charset="0"/>
            </a:endParaRPr>
          </a:p>
        </p:txBody>
      </p:sp>
      <p:pic>
        <p:nvPicPr>
          <p:cNvPr id="6" name="Imagen 5" descr="Una caricatura de una persona&#10;&#10;El contenido generado por IA puede ser incorrecto."/>
          <p:cNvPicPr>
            <a:picLocks noChangeAspect="1"/>
          </p:cNvPicPr>
          <p:nvPr/>
        </p:nvPicPr>
        <p:blipFill>
          <a:blip r:embed="rId3" cstate="email"/>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p:cNvPicPr>
            <a:picLocks noChangeAspect="1"/>
          </p:cNvPicPr>
          <p:nvPr/>
        </p:nvPicPr>
        <p:blipFill>
          <a:blip r:embed="rId4" cstate="email"/>
          <a:stretch>
            <a:fillRect/>
          </a:stretch>
        </p:blipFill>
        <p:spPr>
          <a:xfrm>
            <a:off x="7150464" y="3581399"/>
            <a:ext cx="2388576" cy="2922142"/>
          </a:xfrm>
          <a:prstGeom prst="round2DiagRect">
            <a:avLst>
              <a:gd name="adj1" fmla="val 16667"/>
              <a:gd name="adj2" fmla="val 0"/>
            </a:avLst>
          </a:prstGeom>
          <a:ln w="38100" cap="sq">
            <a:solidFill>
              <a:schemeClr val="tx2">
                <a:lumMod val="40000"/>
                <a:lumOff val="60000"/>
              </a:schemeClr>
            </a:solidFill>
            <a:miter lim="800000"/>
            <a:headEnd/>
            <a:tailEnd/>
          </a:ln>
          <a:effectLst>
            <a:outerShdw blurRad="63500" sx="102000" sy="102000" algn="ctr" rotWithShape="0">
              <a:prstClr val="black">
                <a:alpha val="40000"/>
              </a:prstClr>
            </a:outerShdw>
          </a:effectLst>
        </p:spPr>
      </p:pic>
      <p:pic>
        <p:nvPicPr>
          <p:cNvPr id="10" name="Imagen 9" descr="Dibujo de una persona&#10;&#10;El contenido generado por IA puede ser incorrecto."/>
          <p:cNvPicPr>
            <a:picLocks noChangeAspect="1"/>
          </p:cNvPicPr>
          <p:nvPr/>
        </p:nvPicPr>
        <p:blipFill>
          <a:blip r:embed="rId5" cstate="email"/>
          <a:stretch>
            <a:fillRect/>
          </a:stretch>
        </p:blipFill>
        <p:spPr>
          <a:xfrm>
            <a:off x="9729276" y="3581399"/>
            <a:ext cx="2272489" cy="2922142"/>
          </a:xfrm>
          <a:prstGeom prst="round2DiagRect">
            <a:avLst>
              <a:gd name="adj1" fmla="val 827"/>
              <a:gd name="adj2" fmla="val 15721"/>
            </a:avLst>
          </a:prstGeom>
          <a:ln w="38100" cap="sq">
            <a:solidFill>
              <a:schemeClr val="accent4">
                <a:lumMod val="60000"/>
                <a:lumOff val="40000"/>
              </a:schemeClr>
            </a:solidFill>
            <a:miter lim="800000"/>
            <a:headEnd/>
            <a:tailEnd/>
          </a:ln>
          <a:effectLst>
            <a:outerShdw blurRad="63500" sx="102000" sy="102000" algn="ctr" rotWithShape="0">
              <a:prstClr val="black">
                <a:alpha val="40000"/>
              </a:prstClr>
            </a:outerShdw>
          </a:effectLst>
        </p:spPr>
      </p:pic>
      <p:sp>
        <p:nvSpPr>
          <p:cNvPr id="12" name="CuadroTexto 11"/>
          <p:cNvSpPr txBox="1"/>
          <p:nvPr/>
        </p:nvSpPr>
        <p:spPr>
          <a:xfrm>
            <a:off x="190234" y="3487936"/>
            <a:ext cx="6868111"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Van Zijn kant belooft Hij dat Hij "met u zal zijn, waar u ook gaat" (Joz. 1:9), en ons zal helpen de strijd te voeren waarin we verwikkeld zijn. Geen fysieke strijd, maar "tegen de oversten, tegen de machten, tegen de machten van de duisternis van deze eeuw, tegen de geestelijke goddeloosheid in hoge gewesten" (Efez. 6:12). Om dit te doen, heeft Hij ons voorzien van de nodige wapens (Efez. 6:13-17).</a:t>
            </a:r>
            <a:endParaRPr lang="en-GB" sz="2000" b="1" noProof="0" dirty="0">
              <a:latin typeface="Calibri" panose="020F0502020204030204" pitchFamily="34" charset="0"/>
            </a:endParaRPr>
          </a:p>
        </p:txBody>
      </p:sp>
      <p:sp>
        <p:nvSpPr>
          <p:cNvPr id="7" name="CuadroTexto 6"/>
          <p:cNvSpPr txBox="1"/>
          <p:nvPr/>
        </p:nvSpPr>
        <p:spPr>
          <a:xfrm>
            <a:off x="3824449" y="2604380"/>
            <a:ext cx="8367551"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Dat is ook vandaag het geval. God vraagt ons om ernaar te streven Zijn wet te houden (Openb. 14:12). Dit vereist grote moed van onze kant.</a:t>
            </a:r>
            <a:endParaRPr lang="en-GB" sz="2000" b="1" noProof="0" dirty="0">
              <a:latin typeface="Calibri" panose="020F0502020204030204" pitchFamily="34" charset="0"/>
            </a:endParaRPr>
          </a:p>
        </p:txBody>
      </p:sp>
      <p:sp>
        <p:nvSpPr>
          <p:cNvPr id="11" name="CuadroTexto 10"/>
          <p:cNvSpPr txBox="1"/>
          <p:nvPr/>
        </p:nvSpPr>
        <p:spPr>
          <a:xfrm>
            <a:off x="190234" y="5734705"/>
            <a:ext cx="6580436"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De sleutel tot succes is: volledig op God vertrouwen. En om dat te doen, moeten we elke dag met Hem omgaan (Efez. 6:18).</a:t>
            </a:r>
            <a:endParaRPr lang="en-GB" sz="2000" b="1" noProof="0" dirty="0">
              <a:latin typeface="Calibri" panose="020F0502020204030204" pitchFamily="34" charset="0"/>
            </a:endParaRPr>
          </a:p>
        </p:txBody>
      </p:sp>
      <p:pic>
        <p:nvPicPr>
          <p:cNvPr id="14" name="Imagen 13" descr="Imagen que contiene persona, interior, hombre, comiendo&#10;&#10;El contenido generado por IA puede ser incorrecto."/>
          <p:cNvPicPr>
            <a:picLocks noChangeAspect="1"/>
          </p:cNvPicPr>
          <p:nvPr/>
        </p:nvPicPr>
        <p:blipFill rotWithShape="1">
          <a:blip r:embed="rId6" cstate="email"/>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2" name="Tekstvak 1"/>
          <p:cNvSpPr txBox="1"/>
          <p:nvPr/>
        </p:nvSpPr>
        <p:spPr>
          <a:xfrm>
            <a:off x="3365901" y="189427"/>
            <a:ext cx="1250792" cy="329031"/>
          </a:xfrm>
          <a:prstGeom prst="roundRect">
            <a:avLst>
              <a:gd name="adj" fmla="val 24428"/>
            </a:avLst>
          </a:prstGeom>
          <a:solidFill>
            <a:srgbClr val="B45CAA"/>
          </a:solidFill>
          <a:ln w="19050">
            <a:solidFill>
              <a:srgbClr val="5F1D54"/>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FFAE43"/>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4)">
                                      <p:cBhvr>
                                        <p:cTn id="41" dur="500"/>
                                        <p:tgtEl>
                                          <p:spTgt spid="8"/>
                                        </p:tgtEl>
                                      </p:cBhvr>
                                    </p:animEffect>
                                  </p:childTnLst>
                                </p:cTn>
                              </p:par>
                            </p:childTnLst>
                          </p:cTn>
                        </p:par>
                        <p:par>
                          <p:cTn id="42" fill="hold">
                            <p:stCondLst>
                              <p:cond delay="500"/>
                            </p:stCondLst>
                            <p:childTnLst>
                              <p:par>
                                <p:cTn id="43" presetID="21" presetClass="entr" presetSubtype="4"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4)">
                                      <p:cBhvr>
                                        <p:cTn id="45" dur="5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2" grpId="0"/>
      <p:bldP spid="7" grpId="0"/>
      <p:bldP spid="11"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181099" y="-67743"/>
            <a:ext cx="8650841"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nl-NL"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Calibri" panose="020F0502020204030204" pitchFamily="34" charset="0"/>
              </a:rPr>
              <a:t>HET SUCCES VAN DE MISSIE</a:t>
            </a:r>
            <a:endParaRPr lang="en-GB"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Calibri" panose="020F0502020204030204" pitchFamily="34" charset="0"/>
            </a:endParaRPr>
          </a:p>
        </p:txBody>
      </p:sp>
      <p:sp>
        <p:nvSpPr>
          <p:cNvPr id="4" name="CuadroTexto 3"/>
          <p:cNvSpPr txBox="1"/>
          <p:nvPr/>
        </p:nvSpPr>
        <p:spPr>
          <a:xfrm>
            <a:off x="0" y="614273"/>
            <a:ext cx="11157735" cy="923330"/>
          </a:xfrm>
          <a:prstGeom prst="rect">
            <a:avLst/>
          </a:prstGeom>
          <a:noFill/>
        </p:spPr>
        <p:txBody>
          <a:bodyPr wrap="square">
            <a:spAutoFit/>
          </a:bodyPr>
          <a:lstStyle/>
          <a:p>
            <a:pPr algn="ctr"/>
            <a:r>
              <a:rPr lang="en-GB" b="1" noProof="0" dirty="0">
                <a:solidFill>
                  <a:srgbClr val="D6BDE4"/>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D6BDE4"/>
                </a:solidFill>
                <a:effectLst>
                  <a:outerShdw blurRad="38100" dist="38100" dir="2700000" algn="tl">
                    <a:srgbClr val="000000">
                      <a:alpha val="43137"/>
                    </a:srgbClr>
                  </a:outerShdw>
                </a:effectLst>
                <a:latin typeface="Comic Sans MS" panose="030F0702030302020204" pitchFamily="66" charset="0"/>
              </a:rPr>
              <a:t>Dit boek met deze wet mag niet wijken uit uw mond, maar u moet het dag en nacht overdenken, zodat u nauwlettend zult handelen overeenkomstig alles wat daarin geschreven staat. Dan immers zult u uw wegen voorspoedig maken en dan zult u verstandig handelen.</a:t>
            </a:r>
            <a:r>
              <a:rPr lang="en-GB" b="1" noProof="0"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GB" sz="1400" b="1" noProof="0" dirty="0">
                <a:solidFill>
                  <a:srgbClr val="D6BDE4"/>
                </a:solidFill>
                <a:effectLst>
                  <a:outerShdw blurRad="38100" dist="38100" dir="2700000" algn="tl">
                    <a:srgbClr val="000000">
                      <a:alpha val="43137"/>
                    </a:srgbClr>
                  </a:outerShdw>
                </a:effectLst>
                <a:latin typeface="Comic Sans MS" panose="030F0702030302020204" pitchFamily="66" charset="0"/>
              </a:rPr>
              <a:t>(Joshua 1:8)</a:t>
            </a:r>
          </a:p>
        </p:txBody>
      </p:sp>
      <p:sp>
        <p:nvSpPr>
          <p:cNvPr id="5" name="CuadroTexto 4"/>
          <p:cNvSpPr txBox="1"/>
          <p:nvPr/>
        </p:nvSpPr>
        <p:spPr>
          <a:xfrm>
            <a:off x="114299" y="3886331"/>
            <a:ext cx="6587673"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zullen succesvol zijn als we de principes en waarden volgen die in Gods wet tot uitdrukking komen. Maar is dit niet redding door werken?</a:t>
            </a:r>
            <a:endParaRPr lang="en-GB" sz="2000" b="1" noProof="0" dirty="0">
              <a:latin typeface="Calibri" panose="020F0502020204030204" pitchFamily="34" charset="0"/>
            </a:endParaRPr>
          </a:p>
        </p:txBody>
      </p:sp>
      <p:pic>
        <p:nvPicPr>
          <p:cNvPr id="6" name="Imagen 5" descr="Imagen que contiene tabla, viejo, grande, hombre&#10;&#10;El contenido generado por IA puede ser incorrecto."/>
          <p:cNvPicPr>
            <a:picLocks noChangeAspect="1"/>
          </p:cNvPicPr>
          <p:nvPr/>
        </p:nvPicPr>
        <p:blipFill>
          <a:blip r:embed="rId3" cstate="email"/>
          <a:stretch>
            <a:fillRect/>
          </a:stretch>
        </p:blipFill>
        <p:spPr>
          <a:xfrm>
            <a:off x="7027524" y="1948487"/>
            <a:ext cx="4864432" cy="4282397"/>
          </a:xfrm>
          <a:prstGeom prst="rect">
            <a:avLst/>
          </a:prstGeom>
          <a:ln w="38100" cap="sq">
            <a:solidFill>
              <a:schemeClr val="bg2">
                <a:lumMod val="40000"/>
                <a:lumOff val="60000"/>
              </a:schemeClr>
            </a:solidFill>
            <a:prstDash val="solid"/>
            <a:miter lim="800000"/>
            <a:headEnd/>
            <a:tailEnd/>
          </a:ln>
          <a:effectLst>
            <a:outerShdw blurRad="50800" dist="38100" dir="2700000" algn="tl" rotWithShape="0">
              <a:srgbClr val="000000">
                <a:alpha val="43000"/>
              </a:srgbClr>
            </a:outerShdw>
          </a:effectLst>
        </p:spPr>
      </p:pic>
      <p:sp>
        <p:nvSpPr>
          <p:cNvPr id="8" name="CuadroTexto 7"/>
          <p:cNvSpPr txBox="1"/>
          <p:nvPr/>
        </p:nvSpPr>
        <p:spPr>
          <a:xfrm>
            <a:off x="2235591" y="1559681"/>
            <a:ext cx="469946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Succes vanuit een goddelijk oogpunt valt niet samen met succes vanuit een menselijk oogpunt.</a:t>
            </a:r>
            <a:endParaRPr lang="en-GB" sz="2000" b="1" noProof="0" dirty="0">
              <a:latin typeface="Calibri" panose="020F0502020204030204" pitchFamily="34" charset="0"/>
            </a:endParaRPr>
          </a:p>
        </p:txBody>
      </p:sp>
      <p:pic>
        <p:nvPicPr>
          <p:cNvPr id="9" name="Imagen 8"/>
          <p:cNvPicPr>
            <a:picLocks noChangeAspect="1"/>
          </p:cNvPicPr>
          <p:nvPr/>
        </p:nvPicPr>
        <p:blipFill rotWithShape="1">
          <a:blip r:embed="rId4" cstate="email"/>
          <a:srcRect/>
          <a:stretch>
            <a:fillRect/>
          </a:stretch>
        </p:blipFill>
        <p:spPr>
          <a:xfrm>
            <a:off x="219075" y="1724477"/>
            <a:ext cx="1924048" cy="2149391"/>
          </a:xfrm>
          <a:prstGeom prst="rect">
            <a:avLst/>
          </a:prstGeom>
          <a:ln w="38100" cap="sq">
            <a:solidFill>
              <a:srgbClr val="000000"/>
            </a:solidFill>
            <a:prstDash val="solid"/>
            <a:miter lim="800000"/>
            <a:headEnd/>
            <a:tailEnd/>
          </a:ln>
          <a:effectLst>
            <a:outerShdw blurRad="50800" dist="38100" dir="8100000" algn="tr" rotWithShape="0">
              <a:prstClr val="black">
                <a:alpha val="40000"/>
              </a:prstClr>
            </a:outerShdw>
          </a:effectLst>
        </p:spPr>
      </p:pic>
      <p:sp>
        <p:nvSpPr>
          <p:cNvPr id="7" name="CuadroTexto 6"/>
          <p:cNvSpPr txBox="1"/>
          <p:nvPr/>
        </p:nvSpPr>
        <p:spPr>
          <a:xfrm>
            <a:off x="2235591" y="2569118"/>
            <a:ext cx="4699464"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Vluchtig succes in deze wereld kan worden bereikt door goddelijke en menselijke wetten te overtreden, maar echt en eeuwig succes kan dat niet (Joz. 1:8).</a:t>
            </a:r>
            <a:endParaRPr lang="en-GB" sz="2000" b="1" noProof="0" dirty="0">
              <a:latin typeface="Calibri" panose="020F0502020204030204" pitchFamily="34" charset="0"/>
            </a:endParaRPr>
          </a:p>
        </p:txBody>
      </p:sp>
      <p:sp>
        <p:nvSpPr>
          <p:cNvPr id="11" name="CuadroTexto 10"/>
          <p:cNvSpPr txBox="1"/>
          <p:nvPr/>
        </p:nvSpPr>
        <p:spPr>
          <a:xfrm>
            <a:off x="114301" y="4895767"/>
            <a:ext cx="6587672"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Helemaal niet. Geloof en de Wet sluiten elkaar niet uit, maar vullen elkaar aan (Rom. 3:31).  Als we over de Wet spreken, hebben we het over de manier waarop we zouden moeten leven, niet over de manier waarop we gered worden. Onze relatie met God komt tot uiting in onze gehoorzaamheid aan Zijn wil.</a:t>
            </a:r>
            <a:endParaRPr lang="en-GB" sz="2000" b="1" noProof="0" dirty="0">
              <a:latin typeface="Calibri" panose="020F0502020204030204" pitchFamily="34" charset="0"/>
            </a:endParaRPr>
          </a:p>
        </p:txBody>
      </p:sp>
      <p:sp>
        <p:nvSpPr>
          <p:cNvPr id="2" name="Tekstvak 1"/>
          <p:cNvSpPr txBox="1"/>
          <p:nvPr/>
        </p:nvSpPr>
        <p:spPr>
          <a:xfrm>
            <a:off x="10699813" y="152461"/>
            <a:ext cx="1250792" cy="329031"/>
          </a:xfrm>
          <a:prstGeom prst="roundRect">
            <a:avLst>
              <a:gd name="adj" fmla="val 24428"/>
            </a:avLst>
          </a:prstGeom>
          <a:solidFill>
            <a:srgbClr val="CAC96E"/>
          </a:solidFill>
          <a:ln w="28575">
            <a:solidFill>
              <a:srgbClr val="7FE196"/>
            </a:solidFill>
          </a:ln>
          <a:effectLst>
            <a:outerShdw blurRad="50800" dist="50800" dir="5400000" algn="ctr" rotWithShape="0">
              <a:schemeClr val="tx1"/>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6900A5"/>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3"/>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63352" y="798493"/>
            <a:ext cx="7899797" cy="4893647"/>
          </a:xfrm>
          <a:prstGeom prst="rect">
            <a:avLst/>
          </a:prstGeom>
          <a:noFill/>
        </p:spPr>
        <p:txBody>
          <a:bodyPr wrap="square">
            <a:spAutoFit/>
          </a:bodyPr>
          <a:lstStyle/>
          <a:p>
            <a:pPr algn="just">
              <a:spcBef>
                <a:spcPts val="600"/>
              </a:spcBef>
            </a:pPr>
            <a:r>
              <a:rPr lang="nl-NL" sz="2400" b="1" dirty="0">
                <a:latin typeface="Constantia" panose="02030602050306030303" pitchFamily="18" charset="0"/>
              </a:rPr>
              <a:t>"De christen heeft altijd een sterke helper in de Heer. De weg van de hulp van de Heer weten we misschien niet; maar dit weten we wel: Hij zal degenen die hun vertrouwen in Hem stellen nooit in de steek laten. Zouden christenen zich kunnen realiseren hoe vaak de Heere hun weg heeft bevolen, opdat de bedoelingen van de vijand met betrekking tot hen niet zouden worden bereikt, dan zouden zij niet klagend voortstrompelen. Hun geloof zou op God blijven en geen enkele beproeving zou hen kunnen bewegen. Zij zouden Hem erkennen als hun wijsheid en doeltreffendheid, en Hij zou tot stand brengen wat Hij door hen wil uitwerken."</a:t>
            </a:r>
            <a:endParaRPr lang="en-GB" sz="2600" b="1" noProof="0" dirty="0">
              <a:latin typeface="Constantia" panose="02030602050306030303" pitchFamily="18" charset="0"/>
            </a:endParaRPr>
          </a:p>
        </p:txBody>
      </p:sp>
      <p:sp>
        <p:nvSpPr>
          <p:cNvPr id="4" name="CuadroTexto 3"/>
          <p:cNvSpPr txBox="1"/>
          <p:nvPr/>
        </p:nvSpPr>
        <p:spPr>
          <a:xfrm>
            <a:off x="4830741" y="5943600"/>
            <a:ext cx="4993290" cy="338554"/>
          </a:xfrm>
          <a:prstGeom prst="rect">
            <a:avLst/>
          </a:prstGeom>
          <a:noFill/>
        </p:spPr>
        <p:txBody>
          <a:bodyPr wrap="none" rtlCol="0">
            <a:spAutoFit/>
          </a:bodyPr>
          <a:lstStyle/>
          <a:p>
            <a:pPr algn="r"/>
            <a:r>
              <a:rPr lang="nl-NL" sz="1600" b="1" dirty="0">
                <a:latin typeface="Calibri" panose="020F0502020204030204" pitchFamily="34" charset="0"/>
              </a:rPr>
              <a:t>Ellen G. White </a:t>
            </a:r>
            <a:r>
              <a:rPr lang="en-GB" sz="1600" b="1" noProof="0" dirty="0">
                <a:latin typeface="Calibri" panose="020F0502020204030204" pitchFamily="34" charset="0"/>
              </a:rPr>
              <a:t>(</a:t>
            </a:r>
            <a:r>
              <a:rPr lang="nl-NL" sz="1600" b="1" dirty="0">
                <a:latin typeface="Calibri" panose="020F0502020204030204" pitchFamily="34" charset="0"/>
              </a:rPr>
              <a:t>Profeten en koningen</a:t>
            </a:r>
            <a:r>
              <a:rPr lang="en-GB" sz="1600" b="1" noProof="0" dirty="0">
                <a:latin typeface="Calibri" panose="020F0502020204030204" pitchFamily="34" charset="0"/>
              </a:rPr>
              <a:t>, </a:t>
            </a:r>
            <a:r>
              <a:rPr lang="en-GB" sz="1600" b="1" noProof="0" dirty="0" err="1">
                <a:latin typeface="Calibri" panose="020F0502020204030204" pitchFamily="34" charset="0"/>
              </a:rPr>
              <a:t>lhfdst</a:t>
            </a:r>
            <a:r>
              <a:rPr lang="en-GB" sz="1600" b="1" noProof="0" dirty="0">
                <a:latin typeface="Calibri" panose="020F0502020204030204" pitchFamily="34" charset="0"/>
              </a:rPr>
              <a:t>. 49, </a:t>
            </a:r>
            <a:r>
              <a:rPr lang="en-GB" sz="1600" b="1" noProof="0" dirty="0" err="1">
                <a:latin typeface="Calibri" panose="020F0502020204030204" pitchFamily="34" charset="0"/>
              </a:rPr>
              <a:t>pag</a:t>
            </a:r>
            <a:r>
              <a:rPr lang="en-GB" sz="1600" b="1" noProof="0" dirty="0">
                <a:latin typeface="Calibri" panose="020F0502020204030204" pitchFamily="34" charset="0"/>
              </a:rPr>
              <a:t>. 351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Oval 11"/>
          <p:cNvSpPr>
            <a:spLocks noGrp="1" noRot="1" noChangeAspect="1" noMove="1" noResize="1" noEditPoints="1" noAdjustHandles="1" noChangeArrowheads="1" noChangeShapeType="1" noTextEdit="1"/>
          </p:cNvSpPr>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5" name="Imagen 4" descr="Una caricatura de una persona&#10;&#10;El contenido generado por IA puede ser incorrecto."/>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p:cNvSpPr>
            <a:spLocks noGrp="1" noRot="1" noChangeAspect="1" noMove="1" noResize="1" noEditPoints="1" noAdjustHandles="1" noChangeArrowheads="1" noChangeShapeType="1" noTextEdit="1"/>
          </p:cNvSpPr>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circle graphic"/>
          <p:cNvSpPr>
            <a:spLocks noGrp="1" noRot="1" noChangeAspect="1" noMove="1" noResize="1" noEditPoints="1" noAdjustHandles="1" noChangeArrowheads="1" noChangeShapeType="1" noTextEdit="1"/>
          </p:cNvSpPr>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dot graphic"/>
          <p:cNvSpPr>
            <a:spLocks noGrp="1" noRot="1" noChangeAspect="1" noMove="1" noResize="1" noEditPoints="1" noAdjustHandles="1" noChangeArrowheads="1" noChangeShapeType="1" noTextEdit="1"/>
          </p:cNvSpPr>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20" name="!!Straight Connector"/>
          <p:cNvCxnSpPr>
            <a:cxnSpLocks noGrp="1" noRot="1" noChangeAspect="1" noMove="1" noResize="1" noEditPoints="1" noAdjustHandles="1" noChangeArrowheads="1" noChangeShapeType="1"/>
          </p:cNvCxnSpPr>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6247608" y="75550"/>
            <a:ext cx="5719554" cy="6894195"/>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nl-NL" sz="3600" b="1" dirty="0">
                <a:ln w="12700" cmpd="sng">
                  <a:noFill/>
                  <a:prstDash val="solid"/>
                </a:ln>
                <a:solidFill>
                  <a:srgbClr val="693F17"/>
                </a:solidFill>
                <a:latin typeface="Comic Sans MS" panose="030F0702030302020204" pitchFamily="66" charset="0"/>
              </a:rPr>
              <a:t>"Alleen, wees sterk en zeer moedig, door nauwlettend te handelen overeenkomstig heel de wet die Mozes, Mijn dienaar, u geboden heeft. Wijk daar niet van af, naar rechts of naar links, opdat u verstandig zult handelen overal waar u gaat." </a:t>
            </a:r>
          </a:p>
          <a:p>
            <a:pPr lvl="0" algn="ctr">
              <a:spcBef>
                <a:spcPts val="1200"/>
              </a:spcBef>
              <a:defRPr/>
            </a:pPr>
            <a:r>
              <a:rPr lang="nl-NL" sz="2800" b="1" dirty="0">
                <a:ln w="12700" cmpd="sng">
                  <a:noFill/>
                  <a:prstDash val="solid"/>
                </a:ln>
                <a:solidFill>
                  <a:srgbClr val="693F17"/>
                </a:solidFill>
                <a:latin typeface="Comic Sans MS" panose="030F0702030302020204" pitchFamily="66" charset="0"/>
              </a:rPr>
              <a:t>Jozua 1:7, HSV</a:t>
            </a:r>
            <a:endParaRPr kumimoji="0" lang="en-GB" sz="2000" b="1" i="0" u="none" strike="noStrike" kern="1200" cap="none" spc="0" normalizeH="0" baseline="0" noProof="0" dirty="0">
              <a:ln w="12700" cmpd="sng">
                <a:noFill/>
                <a:prstDash val="solid"/>
              </a:ln>
              <a:solidFill>
                <a:srgbClr val="693F17"/>
              </a:solidFill>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0462B8"/>
                </a:solidFill>
                <a:latin typeface="Calibri" panose="020F0502020204030204" pitchFamily="34" charset="0"/>
              </a:rPr>
              <a:t>Introductie</a:t>
            </a:r>
            <a:r>
              <a:rPr lang="en-GB" sz="2000" b="1" noProof="0" dirty="0">
                <a:solidFill>
                  <a:srgbClr val="0462B8"/>
                </a:solidFill>
                <a:latin typeface="Calibri" panose="020F0502020204030204" pitchFamily="34" charset="0"/>
              </a:rPr>
              <a:t> (</a:t>
            </a:r>
            <a:r>
              <a:rPr lang="nl-NL" sz="2000" b="1" dirty="0">
                <a:solidFill>
                  <a:srgbClr val="0462B8"/>
                </a:solidFill>
                <a:latin typeface="Calibri" panose="020F0502020204030204" pitchFamily="34" charset="0"/>
              </a:rPr>
              <a:t>Jozua</a:t>
            </a:r>
            <a:r>
              <a:rPr lang="en-GB" sz="2000" b="1" noProof="0" dirty="0">
                <a:solidFill>
                  <a:srgbClr val="0462B8"/>
                </a:solidFill>
                <a:latin typeface="Calibri" panose="020F0502020204030204" pitchFamily="34" charset="0"/>
              </a:rPr>
              <a:t> 1:1-3):</a:t>
            </a:r>
          </a:p>
          <a:p>
            <a:pPr lvl="1">
              <a:spcBef>
                <a:spcPts val="600"/>
              </a:spcBef>
            </a:pPr>
            <a:r>
              <a:rPr lang="nl-NL" sz="2000" b="1" dirty="0">
                <a:latin typeface="Calibri" panose="020F0502020204030204" pitchFamily="34" charset="0"/>
              </a:rPr>
              <a:t>Mozes en Jozua</a:t>
            </a:r>
          </a:p>
          <a:p>
            <a:pPr lvl="1">
              <a:spcBef>
                <a:spcPts val="600"/>
              </a:spcBef>
            </a:pPr>
            <a:r>
              <a:rPr lang="nl-NL" sz="2000" b="1" dirty="0">
                <a:latin typeface="Calibri" panose="020F0502020204030204" pitchFamily="34" charset="0"/>
              </a:rPr>
              <a:t>Structuur van het boek</a:t>
            </a:r>
            <a:endParaRPr lang="en-GB" sz="2000" b="1" noProof="0" dirty="0">
              <a:latin typeface="Calibri" panose="020F0502020204030204" pitchFamily="34" charset="0"/>
            </a:endParaRPr>
          </a:p>
          <a:p>
            <a:pPr>
              <a:spcBef>
                <a:spcPts val="1800"/>
              </a:spcBef>
            </a:pPr>
            <a:r>
              <a:rPr lang="nl-NL" sz="2000" b="1" dirty="0">
                <a:solidFill>
                  <a:srgbClr val="D10164"/>
                </a:solidFill>
                <a:latin typeface="Calibri" panose="020F0502020204030204" pitchFamily="34" charset="0"/>
              </a:rPr>
              <a:t>Jozua's zending (Jozua 1:4-9</a:t>
            </a:r>
            <a:r>
              <a:rPr lang="en-GB" sz="2000" b="1" noProof="0" dirty="0">
                <a:solidFill>
                  <a:srgbClr val="D10164"/>
                </a:solidFill>
                <a:latin typeface="Calibri" panose="020F0502020204030204" pitchFamily="34" charset="0"/>
              </a:rPr>
              <a:t>):</a:t>
            </a:r>
          </a:p>
          <a:p>
            <a:pPr lvl="1">
              <a:spcBef>
                <a:spcPts val="600"/>
              </a:spcBef>
            </a:pPr>
            <a:r>
              <a:rPr lang="nl-NL" sz="2000" b="1" dirty="0">
                <a:latin typeface="Calibri" panose="020F0502020204030204" pitchFamily="34" charset="0"/>
              </a:rPr>
              <a:t>Erf de beloften</a:t>
            </a:r>
          </a:p>
          <a:p>
            <a:pPr lvl="1">
              <a:spcBef>
                <a:spcPts val="600"/>
              </a:spcBef>
            </a:pPr>
            <a:r>
              <a:rPr lang="nl-NL" sz="2000" b="1" dirty="0">
                <a:latin typeface="Calibri" panose="020F0502020204030204" pitchFamily="34" charset="0"/>
              </a:rPr>
              <a:t>Kracht en moed</a:t>
            </a:r>
            <a:endParaRPr lang="en-GB" sz="2000" b="1" noProof="0" dirty="0">
              <a:latin typeface="Calibri" panose="020F0502020204030204" pitchFamily="34" charset="0"/>
            </a:endParaRPr>
          </a:p>
          <a:p>
            <a:pPr lvl="1">
              <a:spcBef>
                <a:spcPts val="600"/>
              </a:spcBef>
            </a:pPr>
            <a:r>
              <a:rPr lang="nl-NL" sz="2000" b="1" dirty="0">
                <a:latin typeface="Calibri" panose="020F0502020204030204" pitchFamily="34" charset="0"/>
              </a:rPr>
              <a:t>Het succes van de missie</a:t>
            </a:r>
            <a:endParaRPr lang="en-GB" sz="2000" b="1" noProof="0" dirty="0">
              <a:latin typeface="Calibri" panose="020F0502020204030204" pitchFamily="34" charset="0"/>
            </a:endParaRPr>
          </a:p>
        </p:txBody>
      </p:sp>
      <p:sp>
        <p:nvSpPr>
          <p:cNvPr id="3" name="CuadroTexto 2"/>
          <p:cNvSpPr txBox="1"/>
          <p:nvPr/>
        </p:nvSpPr>
        <p:spPr>
          <a:xfrm>
            <a:off x="4593021" y="172739"/>
            <a:ext cx="7598977"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Na 40 jaar omzwervingen is er een nieuwe generatie opgestaan en is de tijd gekomen om het Beloofde Land te veroveren.                                                Mozes is gestorven en God heeft een nieuwe leider gekozen voor deze taak: Jozua.</a:t>
            </a:r>
            <a:endParaRPr lang="en-GB" sz="2000" b="1" noProof="0" dirty="0">
              <a:latin typeface="Calibri" panose="020F0502020204030204" pitchFamily="34" charset="0"/>
            </a:endParaRPr>
          </a:p>
        </p:txBody>
      </p:sp>
      <p:pic>
        <p:nvPicPr>
          <p:cNvPr id="5" name="Imagen 4" descr="Un grupo de personas en una montaña de roca&#10;&#10;El contenido generado por IA puede ser incorrecto."/>
          <p:cNvPicPr>
            <a:picLocks noChangeAspect="1"/>
          </p:cNvPicPr>
          <p:nvPr/>
        </p:nvPicPr>
        <p:blipFill>
          <a:blip r:embed="rId4" cstate="email"/>
          <a:stretch>
            <a:fillRect/>
          </a:stretch>
        </p:blipFill>
        <p:spPr>
          <a:xfrm>
            <a:off x="196224" y="172741"/>
            <a:ext cx="4260273" cy="6512519"/>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p:cNvPicPr>
            <a:picLocks noChangeAspect="1"/>
          </p:cNvPicPr>
          <p:nvPr/>
        </p:nvPicPr>
        <p:blipFill>
          <a:blip r:embed="rId5" cstate="email"/>
          <a:stretch>
            <a:fillRect/>
          </a:stretch>
        </p:blipFill>
        <p:spPr>
          <a:xfrm>
            <a:off x="9631008" y="3523851"/>
            <a:ext cx="2364768" cy="3161410"/>
          </a:xfrm>
          <a:prstGeom prst="rect">
            <a:avLst/>
          </a:prstGeom>
          <a:ln w="190500" cap="sq">
            <a:solidFill>
              <a:schemeClr val="accent2"/>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p:cNvPicPr>
            <a:picLocks noChangeAspect="1"/>
          </p:cNvPicPr>
          <p:nvPr/>
        </p:nvPicPr>
        <p:blipFill>
          <a:blip r:embed="rId6" cstate="email"/>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p:cNvPicPr>
            <a:picLocks noChangeAspect="1"/>
          </p:cNvPicPr>
          <p:nvPr/>
        </p:nvPicPr>
        <p:blipFill>
          <a:blip r:embed="rId7" cstate="email"/>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p:cNvPicPr>
            <a:picLocks noChangeAspect="1"/>
          </p:cNvPicPr>
          <p:nvPr/>
        </p:nvPicPr>
        <p:blipFill>
          <a:blip r:embed="rId8" cstate="email"/>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p:cNvPicPr>
            <a:picLocks noChangeAspect="1"/>
          </p:cNvPicPr>
          <p:nvPr/>
        </p:nvPicPr>
        <p:blipFill>
          <a:blip r:embed="rId9" cstate="email"/>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p:cNvPicPr>
            <a:picLocks noChangeAspect="1"/>
          </p:cNvPicPr>
          <p:nvPr/>
        </p:nvPicPr>
        <p:blipFill>
          <a:blip r:embed="rId10" cstate="email"/>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p:cNvPicPr>
            <a:picLocks noChangeAspect="1"/>
          </p:cNvPicPr>
          <p:nvPr/>
        </p:nvPicPr>
        <p:blipFill>
          <a:blip r:embed="rId11" cstate="email"/>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p:cNvPicPr>
            <a:picLocks noChangeAspect="1"/>
          </p:cNvPicPr>
          <p:nvPr/>
        </p:nvPicPr>
        <p:blipFill>
          <a:blip r:embed="rId12" cstate="email"/>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p:cNvSpPr txBox="1"/>
          <p:nvPr/>
        </p:nvSpPr>
        <p:spPr>
          <a:xfrm>
            <a:off x="4593021" y="2489795"/>
            <a:ext cx="759897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Terwijl de huidige generatie (wij) aan de rand van het hemelse Kanaän staat, klinkt de goddelijke oproep nog steeds krachtig: "Wees alleen sterk en zeer moedig" (Joz. 1:7).</a:t>
            </a:r>
            <a:endParaRPr lang="en-GB" sz="2000" b="1" noProof="0" dirty="0">
              <a:latin typeface="Calibri" panose="020F0502020204030204" pitchFamily="34" charset="0"/>
            </a:endParaRPr>
          </a:p>
        </p:txBody>
      </p:sp>
      <p:sp>
        <p:nvSpPr>
          <p:cNvPr id="8" name="CuadroTexto 7"/>
          <p:cNvSpPr txBox="1"/>
          <p:nvPr/>
        </p:nvSpPr>
        <p:spPr>
          <a:xfrm>
            <a:off x="4593021" y="1456887"/>
            <a:ext cx="759897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Alvorens aan de verovering te beginnen, worden zowel de nieuwe leider als de nieuwe generatie opgeroepen om volledig op God te vertrouwen.</a:t>
            </a:r>
            <a:endParaRPr lang="en-GB" sz="2000" b="1" noProof="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Grp="1" noRot="1" noChangeAspect="1" noMove="1" noResize="1" noEditPoints="1" noAdjustHandles="1" noChangeArrowheads="1" noChangeShapeType="1" noCrop="1"/>
          </p:cNvPicPr>
          <p:nvPr/>
        </p:nvPicPr>
        <p:blipFill>
          <a:blip r:embed="rId3" cstate="email"/>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p:cNvPicPr>
            <a:picLocks noGrp="1" noRot="1" noChangeAspect="1" noMove="1" noResize="1" noEditPoints="1" noAdjustHandles="1" noChangeArrowheads="1" noChangeShapeType="1" noCrop="1"/>
          </p:cNvPicPr>
          <p:nvPr/>
        </p:nvPicPr>
        <p:blipFill>
          <a:blip r:embed="rId4" cstate="email"/>
          <a:stretch>
            <a:fillRect/>
          </a:stretch>
        </p:blipFill>
        <p:spPr>
          <a:xfrm>
            <a:off x="-1" y="0"/>
            <a:ext cx="3927108" cy="6858000"/>
          </a:xfrm>
          <a:prstGeom prst="rect">
            <a:avLst/>
          </a:prstGeom>
        </p:spPr>
      </p:pic>
      <p:sp>
        <p:nvSpPr>
          <p:cNvPr id="3" name="CuadroTexto 2"/>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nl-NL" dirty="0">
                <a:latin typeface="Calibri" panose="020F0502020204030204" pitchFamily="34" charset="0"/>
              </a:rPr>
              <a:t>INTRODUCTIE
</a:t>
            </a:r>
            <a:r>
              <a:rPr lang="nl-NL" sz="5400" dirty="0">
                <a:latin typeface="Calibri" panose="020F0502020204030204" pitchFamily="34" charset="0"/>
              </a:rPr>
              <a:t>(JOZUA 1:1-3)</a:t>
            </a:r>
            <a:endParaRPr lang="en-GB" sz="5400" noProof="0"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45279" y="0"/>
            <a:ext cx="5428798" cy="707886"/>
          </a:xfrm>
          <a:prstGeom prst="rect">
            <a:avLst/>
          </a:prstGeom>
          <a:noFill/>
        </p:spPr>
        <p:txBody>
          <a:bodyPr wrap="square">
            <a:spAutoFit/>
          </a:bodyPr>
          <a:lstStyle/>
          <a:p>
            <a:pPr algn="ctr"/>
            <a:r>
              <a:rPr lang="nl-NL"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MOZES EN JOZUA</a:t>
            </a:r>
            <a:endParaRPr lang="en-GB"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endParaRPr>
          </a:p>
        </p:txBody>
      </p:sp>
      <p:sp>
        <p:nvSpPr>
          <p:cNvPr id="4" name="CuadroTexto 3"/>
          <p:cNvSpPr txBox="1"/>
          <p:nvPr/>
        </p:nvSpPr>
        <p:spPr>
          <a:xfrm>
            <a:off x="133564" y="640636"/>
            <a:ext cx="6143946" cy="923330"/>
          </a:xfrm>
          <a:prstGeom prst="rect">
            <a:avLst/>
          </a:prstGeom>
          <a:noFill/>
        </p:spPr>
        <p:txBody>
          <a:bodyPr wrap="square">
            <a:spAutoFit/>
          </a:bodyPr>
          <a:lstStyle/>
          <a:p>
            <a:pPr algn="ctr"/>
            <a:r>
              <a:rPr lang="en-GB"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Het gebeurde na de dood van Mozes, de dienaar van de HEERE, dat de HEERE tegen Jozua, de zoon van </a:t>
            </a:r>
            <a:r>
              <a:rPr lang="nl-NL"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Nun</a:t>
            </a:r>
            <a:r>
              <a:rPr lang="nl-NL"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de dienaar van Mozes, zei</a:t>
            </a:r>
            <a:r>
              <a:rPr lang="en-GB"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(Joshua 1:1)</a:t>
            </a:r>
          </a:p>
        </p:txBody>
      </p:sp>
      <p:sp>
        <p:nvSpPr>
          <p:cNvPr id="5" name="CuadroTexto 4"/>
          <p:cNvSpPr txBox="1"/>
          <p:nvPr/>
        </p:nvSpPr>
        <p:spPr>
          <a:xfrm>
            <a:off x="240503" y="1608147"/>
            <a:ext cx="6577015"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het eerste hoofdstuk van Jozua wordt Mozes elf keer genoemd, en zijn naam komt herhaaldelijk voor in het hele boek.</a:t>
            </a:r>
            <a:endParaRPr lang="en-GB" sz="2000" b="1" noProof="0" dirty="0">
              <a:latin typeface="Calibri" panose="020F0502020204030204" pitchFamily="34" charset="0"/>
            </a:endParaRPr>
          </a:p>
        </p:txBody>
      </p:sp>
      <p:graphicFrame>
        <p:nvGraphicFramePr>
          <p:cNvPr id="2" name="Diagrama 1"/>
          <p:cNvGraphicFramePr/>
          <p:nvPr>
            <p:extLst>
              <p:ext uri="{D42A27DB-BD31-4B8C-83A1-F6EECF244321}">
                <p14:modId xmlns:p14="http://schemas.microsoft.com/office/powerpoint/2010/main" val="2888921772"/>
              </p:ext>
            </p:extLst>
          </p:nvPr>
        </p:nvGraphicFramePr>
        <p:xfrm>
          <a:off x="7880746" y="185738"/>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p:cNvSpPr/>
          <p:nvPr/>
        </p:nvSpPr>
        <p:spPr>
          <a:xfrm>
            <a:off x="10989469" y="171451"/>
            <a:ext cx="992981" cy="866774"/>
          </a:xfrm>
          <a:prstGeom prst="roundRect">
            <a:avLst/>
          </a:prstGeom>
          <a:blipFill dpi="0" rotWithShape="1">
            <a:blip r:embed="rId8"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9" name="Rectángulo: esquinas redondeadas 8"/>
          <p:cNvSpPr/>
          <p:nvPr/>
        </p:nvSpPr>
        <p:spPr>
          <a:xfrm>
            <a:off x="6817518" y="171451"/>
            <a:ext cx="992981" cy="866774"/>
          </a:xfrm>
          <a:prstGeom prst="roundRect">
            <a:avLst/>
          </a:prstGeom>
          <a:blipFill>
            <a:blip r:embed="rId9"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0" name="Rectángulo: esquinas redondeadas 9"/>
          <p:cNvSpPr/>
          <p:nvPr/>
        </p:nvSpPr>
        <p:spPr>
          <a:xfrm>
            <a:off x="10989469" y="1105744"/>
            <a:ext cx="992981" cy="866774"/>
          </a:xfrm>
          <a:prstGeom prst="roundRect">
            <a:avLst/>
          </a:prstGeom>
          <a:blipFill>
            <a:blip r:embed="rId10"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1" name="Rectángulo: esquinas redondeadas 10"/>
          <p:cNvSpPr/>
          <p:nvPr/>
        </p:nvSpPr>
        <p:spPr>
          <a:xfrm>
            <a:off x="6817518" y="1105744"/>
            <a:ext cx="992981" cy="866774"/>
          </a:xfrm>
          <a:prstGeom prst="roundRect">
            <a:avLst/>
          </a:prstGeom>
          <a:blipFill>
            <a:blip r:embed="rId11" cstate="email"/>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2" name="Rectángulo: esquinas redondeadas 11"/>
          <p:cNvSpPr/>
          <p:nvPr/>
        </p:nvSpPr>
        <p:spPr>
          <a:xfrm>
            <a:off x="10989469" y="2040037"/>
            <a:ext cx="992981" cy="866774"/>
          </a:xfrm>
          <a:prstGeom prst="roundRect">
            <a:avLst/>
          </a:prstGeom>
          <a:blipFill>
            <a:blip r:embed="rId12"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Rectángulo: esquinas redondeadas 12"/>
          <p:cNvSpPr/>
          <p:nvPr/>
        </p:nvSpPr>
        <p:spPr>
          <a:xfrm>
            <a:off x="6817518" y="2040037"/>
            <a:ext cx="992981" cy="866774"/>
          </a:xfrm>
          <a:prstGeom prst="roundRect">
            <a:avLst/>
          </a:prstGeom>
          <a:blipFill>
            <a:blip r:embed="rId13"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4" name="Rectángulo: esquinas redondeadas 13"/>
          <p:cNvSpPr/>
          <p:nvPr/>
        </p:nvSpPr>
        <p:spPr>
          <a:xfrm>
            <a:off x="10989469" y="2974330"/>
            <a:ext cx="992981" cy="866774"/>
          </a:xfrm>
          <a:prstGeom prst="roundRect">
            <a:avLst/>
          </a:prstGeom>
          <a:blipFill>
            <a:blip r:embed="rId14" cstate="email"/>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5" name="Rectángulo: esquinas redondeadas 14"/>
          <p:cNvSpPr/>
          <p:nvPr/>
        </p:nvSpPr>
        <p:spPr>
          <a:xfrm>
            <a:off x="6817518" y="2974330"/>
            <a:ext cx="992981" cy="866774"/>
          </a:xfrm>
          <a:prstGeom prst="roundRect">
            <a:avLst/>
          </a:prstGeom>
          <a:blipFill>
            <a:blip r:embed="rId15"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6" name="Rectángulo: esquinas redondeadas 15"/>
          <p:cNvSpPr/>
          <p:nvPr/>
        </p:nvSpPr>
        <p:spPr>
          <a:xfrm>
            <a:off x="10989469" y="3908623"/>
            <a:ext cx="992981" cy="866774"/>
          </a:xfrm>
          <a:prstGeom prst="roundRect">
            <a:avLst/>
          </a:prstGeom>
          <a:blipFill>
            <a:blip r:embed="rId16"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7" name="Rectángulo: esquinas redondeadas 16"/>
          <p:cNvSpPr/>
          <p:nvPr/>
        </p:nvSpPr>
        <p:spPr>
          <a:xfrm>
            <a:off x="6817518" y="3908623"/>
            <a:ext cx="992981" cy="866774"/>
          </a:xfrm>
          <a:prstGeom prst="roundRect">
            <a:avLst/>
          </a:prstGeom>
          <a:blipFill>
            <a:blip r:embed="rId17" cstate="email"/>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8" name="Rectángulo: esquinas redondeadas 17"/>
          <p:cNvSpPr/>
          <p:nvPr/>
        </p:nvSpPr>
        <p:spPr>
          <a:xfrm>
            <a:off x="10989469" y="4842916"/>
            <a:ext cx="992981" cy="866774"/>
          </a:xfrm>
          <a:prstGeom prst="roundRect">
            <a:avLst/>
          </a:prstGeom>
          <a:blipFill>
            <a:blip r:embed="rId18"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9" name="Rectángulo: esquinas redondeadas 18"/>
          <p:cNvSpPr/>
          <p:nvPr/>
        </p:nvSpPr>
        <p:spPr>
          <a:xfrm>
            <a:off x="6817518" y="4842916"/>
            <a:ext cx="992981" cy="866774"/>
          </a:xfrm>
          <a:prstGeom prst="roundRect">
            <a:avLst/>
          </a:prstGeom>
          <a:blipFill>
            <a:blip r:embed="rId19"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0" name="Rectángulo: esquinas redondeadas 19"/>
          <p:cNvSpPr/>
          <p:nvPr/>
        </p:nvSpPr>
        <p:spPr>
          <a:xfrm>
            <a:off x="10989469" y="5777210"/>
            <a:ext cx="992981" cy="866774"/>
          </a:xfrm>
          <a:prstGeom prst="roundRect">
            <a:avLst/>
          </a:prstGeom>
          <a:blipFill>
            <a:blip r:embed="rId20" cstate="email"/>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1" name="Rectángulo: esquinas redondeadas 20"/>
          <p:cNvSpPr/>
          <p:nvPr/>
        </p:nvSpPr>
        <p:spPr>
          <a:xfrm>
            <a:off x="6817518" y="5777210"/>
            <a:ext cx="992981" cy="866774"/>
          </a:xfrm>
          <a:prstGeom prst="roundRect">
            <a:avLst/>
          </a:prstGeom>
          <a:blipFill>
            <a:blip r:embed="rId21" cstate="email"/>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6" name="CuadroTexto 25"/>
          <p:cNvSpPr txBox="1"/>
          <p:nvPr/>
        </p:nvSpPr>
        <p:spPr>
          <a:xfrm>
            <a:off x="240504" y="4586305"/>
            <a:ext cx="6329363" cy="224676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Hoewel het eerste hoofdstuk van Jozua de overgang tussen de twee grote leiders van Israël beschrijft, is geen van beide de ware hoofdpersoon van het boek. De belangrijkste figuur is </a:t>
            </a:r>
            <a:r>
              <a:rPr lang="nl-NL" sz="2000" b="1" dirty="0">
                <a:solidFill>
                  <a:schemeClr val="tx1"/>
                </a:solidFill>
                <a:latin typeface="Calibri" panose="020F0502020204030204" pitchFamily="34" charset="0"/>
              </a:rPr>
              <a:t>God zelf</a:t>
            </a:r>
            <a:r>
              <a:rPr lang="nl-NL" sz="2000" b="1" dirty="0">
                <a:latin typeface="Calibri" panose="020F0502020204030204" pitchFamily="34" charset="0"/>
              </a:rPr>
              <a:t>, Wiens woorden het boek openen en Wiens leiderschap het dominante thema is. Er bestaat geen twijfel over wie de ware leider van Israël was.</a:t>
            </a:r>
            <a:endParaRPr lang="en-GB" sz="2000" b="1" noProof="0" dirty="0">
              <a:latin typeface="Calibri" panose="020F0502020204030204" pitchFamily="34" charset="0"/>
            </a:endParaRPr>
          </a:p>
        </p:txBody>
      </p:sp>
      <p:pic>
        <p:nvPicPr>
          <p:cNvPr id="30" name="Imagen 29"/>
          <p:cNvPicPr>
            <a:picLocks noChangeAspect="1"/>
          </p:cNvPicPr>
          <p:nvPr/>
        </p:nvPicPr>
        <p:blipFill>
          <a:blip r:embed="rId22" cstate="email"/>
          <a:srcRect/>
          <a:stretch>
            <a:fill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p:cNvPicPr>
            <a:picLocks noChangeAspect="1"/>
          </p:cNvPicPr>
          <p:nvPr/>
        </p:nvPicPr>
        <p:blipFill rotWithShape="1">
          <a:blip r:embed="rId23" cstate="email"/>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7" name="CuadroTexto 6"/>
          <p:cNvSpPr txBox="1"/>
          <p:nvPr/>
        </p:nvSpPr>
        <p:spPr>
          <a:xfrm>
            <a:off x="240503" y="2620878"/>
            <a:ext cx="6329363" cy="400110"/>
          </a:xfrm>
          <a:prstGeom prst="rect">
            <a:avLst/>
          </a:prstGeom>
          <a:noFill/>
        </p:spPr>
        <p:txBody>
          <a:bodyPr wrap="square">
            <a:spAutoFit/>
          </a:bodyPr>
          <a:lstStyle/>
          <a:p>
            <a:pPr>
              <a:spcBef>
                <a:spcPts val="600"/>
              </a:spcBef>
            </a:pPr>
            <a:r>
              <a:rPr lang="nl-NL" sz="2000" b="1" dirty="0">
                <a:latin typeface="Calibri" panose="020F0502020204030204" pitchFamily="34" charset="0"/>
              </a:rPr>
              <a:t>Er zijn veel overeenkomsten tussen de twee leiders:</a:t>
            </a:r>
            <a:endParaRPr lang="en-GB" sz="2000" b="1" noProof="0" dirty="0">
              <a:latin typeface="Calibri" panose="020F0502020204030204" pitchFamily="34" charset="0"/>
            </a:endParaRPr>
          </a:p>
        </p:txBody>
      </p:sp>
      <p:sp>
        <p:nvSpPr>
          <p:cNvPr id="6" name="Tekstvak 5"/>
          <p:cNvSpPr txBox="1"/>
          <p:nvPr/>
        </p:nvSpPr>
        <p:spPr>
          <a:xfrm>
            <a:off x="5774077" y="185738"/>
            <a:ext cx="825964" cy="329031"/>
          </a:xfrm>
          <a:prstGeom prst="roundRect">
            <a:avLst>
              <a:gd name="adj" fmla="val 24428"/>
            </a:avLst>
          </a:prstGeom>
          <a:solidFill>
            <a:srgbClr val="BEEEF4"/>
          </a:solidFill>
          <a:ln w="3175">
            <a:noFill/>
          </a:ln>
          <a:effectLst>
            <a:outerShdw blurRad="50800" dist="38100" dir="2700000" algn="tl" rotWithShape="0">
              <a:schemeClr val="tx1">
                <a:alpha val="68000"/>
              </a:scheme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016E97"/>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7"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E0EB69CA-1599-43D8-B227-0C034F08E12E}"/>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 calcmode="lin" valueType="num">
                                      <p:cBhvr>
                                        <p:cTn id="45" dur="500" fill="hold"/>
                                        <p:tgtEl>
                                          <p:spTgt spid="9"/>
                                        </p:tgtEl>
                                        <p:attrNameLst>
                                          <p:attrName>style.rotation</p:attrName>
                                        </p:attrNameLst>
                                      </p:cBhvr>
                                      <p:tavLst>
                                        <p:tav tm="0">
                                          <p:val>
                                            <p:fltVal val="360"/>
                                          </p:val>
                                        </p:tav>
                                        <p:tav tm="100000">
                                          <p:val>
                                            <p:fltVal val="0"/>
                                          </p:val>
                                        </p:tav>
                                      </p:tavLst>
                                    </p:anim>
                                    <p:animEffect transition="in" filter="fade">
                                      <p:cBhvr>
                                        <p:cTn id="46" dur="500"/>
                                        <p:tgtEl>
                                          <p:spTgt spid="9"/>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style.rotation</p:attrName>
                                        </p:attrNameLst>
                                      </p:cBhvr>
                                      <p:tavLst>
                                        <p:tav tm="0">
                                          <p:val>
                                            <p:fltVal val="360"/>
                                          </p:val>
                                        </p:tav>
                                        <p:tav tm="100000">
                                          <p:val>
                                            <p:fltVal val="0"/>
                                          </p:val>
                                        </p:tav>
                                      </p:tavLst>
                                    </p:anim>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7"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9"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60" dur="500"/>
                                        <p:tgtEl>
                                          <p:spTgt spid="2">
                                            <p:graphicEl>
                                              <a:dgm id="{0175714B-8963-43B7-B3E3-7E67CEFA3648}"/>
                                            </p:graphicEl>
                                          </p:spTgt>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 calcmode="lin" valueType="num">
                                      <p:cBhvr>
                                        <p:cTn id="65" dur="500" fill="hold"/>
                                        <p:tgtEl>
                                          <p:spTgt spid="11"/>
                                        </p:tgtEl>
                                        <p:attrNameLst>
                                          <p:attrName>style.rotation</p:attrName>
                                        </p:attrNameLst>
                                      </p:cBhvr>
                                      <p:tavLst>
                                        <p:tav tm="0">
                                          <p:val>
                                            <p:fltVal val="360"/>
                                          </p:val>
                                        </p:tav>
                                        <p:tav tm="100000">
                                          <p:val>
                                            <p:fltVal val="0"/>
                                          </p:val>
                                        </p:tav>
                                      </p:tavLst>
                                    </p:anim>
                                    <p:animEffect transition="in" filter="fade">
                                      <p:cBhvr>
                                        <p:cTn id="66" dur="500"/>
                                        <p:tgtEl>
                                          <p:spTgt spid="11"/>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style.rotation</p:attrName>
                                        </p:attrNameLst>
                                      </p:cBhvr>
                                      <p:tavLst>
                                        <p:tav tm="0">
                                          <p:val>
                                            <p:fltVal val="360"/>
                                          </p:val>
                                        </p:tav>
                                        <p:tav tm="100000">
                                          <p:val>
                                            <p:fltVal val="0"/>
                                          </p:val>
                                        </p:tav>
                                      </p:tavLst>
                                    </p:anim>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7"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9"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80" dur="500"/>
                                        <p:tgtEl>
                                          <p:spTgt spid="2">
                                            <p:graphicEl>
                                              <a:dgm id="{144C8132-1BCB-47B1-9BA5-6C7196E0882D}"/>
                                            </p:graphicEl>
                                          </p:spTgt>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 calcmode="lin" valueType="num">
                                      <p:cBhvr>
                                        <p:cTn id="85" dur="500" fill="hold"/>
                                        <p:tgtEl>
                                          <p:spTgt spid="13"/>
                                        </p:tgtEl>
                                        <p:attrNameLst>
                                          <p:attrName>style.rotation</p:attrName>
                                        </p:attrNameLst>
                                      </p:cBhvr>
                                      <p:tavLst>
                                        <p:tav tm="0">
                                          <p:val>
                                            <p:fltVal val="360"/>
                                          </p:val>
                                        </p:tav>
                                        <p:tav tm="100000">
                                          <p:val>
                                            <p:fltVal val="0"/>
                                          </p:val>
                                        </p:tav>
                                      </p:tavLst>
                                    </p:anim>
                                    <p:animEffect transition="in" filter="fade">
                                      <p:cBhvr>
                                        <p:cTn id="86" dur="500"/>
                                        <p:tgtEl>
                                          <p:spTgt spid="13"/>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360"/>
                                          </p:val>
                                        </p:tav>
                                        <p:tav tm="100000">
                                          <p:val>
                                            <p:fltVal val="0"/>
                                          </p:val>
                                        </p:tav>
                                      </p:tavLst>
                                    </p:anim>
                                    <p:animEffect transition="in" filter="fade">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49" presetClass="entr" presetSubtype="0" decel="100000" fill="hold" grpId="0" nodeType="clickEffect">
                                  <p:stCondLst>
                                    <p:cond delay="0"/>
                                  </p:stCondLst>
                                  <p:childTnLst>
                                    <p:set>
                                      <p:cBhvr>
                                        <p:cTn id="96"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7"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9"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100" dur="500"/>
                                        <p:tgtEl>
                                          <p:spTgt spid="2">
                                            <p:graphicEl>
                                              <a:dgm id="{014199BF-6FDE-44AA-97A9-E90C9F001B98}"/>
                                            </p:graphicEl>
                                          </p:spTgt>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500" fill="hold"/>
                                        <p:tgtEl>
                                          <p:spTgt spid="15"/>
                                        </p:tgtEl>
                                        <p:attrNameLst>
                                          <p:attrName>ppt_w</p:attrName>
                                        </p:attrNameLst>
                                      </p:cBhvr>
                                      <p:tavLst>
                                        <p:tav tm="0">
                                          <p:val>
                                            <p:fltVal val="0"/>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anim calcmode="lin" valueType="num">
                                      <p:cBhvr>
                                        <p:cTn id="105" dur="500" fill="hold"/>
                                        <p:tgtEl>
                                          <p:spTgt spid="15"/>
                                        </p:tgtEl>
                                        <p:attrNameLst>
                                          <p:attrName>style.rotation</p:attrName>
                                        </p:attrNameLst>
                                      </p:cBhvr>
                                      <p:tavLst>
                                        <p:tav tm="0">
                                          <p:val>
                                            <p:fltVal val="360"/>
                                          </p:val>
                                        </p:tav>
                                        <p:tav tm="100000">
                                          <p:val>
                                            <p:fltVal val="0"/>
                                          </p:val>
                                        </p:tav>
                                      </p:tavLst>
                                    </p:anim>
                                    <p:animEffect transition="in" filter="fade">
                                      <p:cBhvr>
                                        <p:cTn id="106" dur="500"/>
                                        <p:tgtEl>
                                          <p:spTgt spid="15"/>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500" fill="hold"/>
                                        <p:tgtEl>
                                          <p:spTgt spid="14"/>
                                        </p:tgtEl>
                                        <p:attrNameLst>
                                          <p:attrName>ppt_w</p:attrName>
                                        </p:attrNameLst>
                                      </p:cBhvr>
                                      <p:tavLst>
                                        <p:tav tm="0">
                                          <p:val>
                                            <p:fltVal val="0"/>
                                          </p:val>
                                        </p:tav>
                                        <p:tav tm="100000">
                                          <p:val>
                                            <p:strVal val="#ppt_w"/>
                                          </p:val>
                                        </p:tav>
                                      </p:tavLst>
                                    </p:anim>
                                    <p:anim calcmode="lin" valueType="num">
                                      <p:cBhvr>
                                        <p:cTn id="110" dur="500" fill="hold"/>
                                        <p:tgtEl>
                                          <p:spTgt spid="14"/>
                                        </p:tgtEl>
                                        <p:attrNameLst>
                                          <p:attrName>ppt_h</p:attrName>
                                        </p:attrNameLst>
                                      </p:cBhvr>
                                      <p:tavLst>
                                        <p:tav tm="0">
                                          <p:val>
                                            <p:fltVal val="0"/>
                                          </p:val>
                                        </p:tav>
                                        <p:tav tm="100000">
                                          <p:val>
                                            <p:strVal val="#ppt_h"/>
                                          </p:val>
                                        </p:tav>
                                      </p:tavLst>
                                    </p:anim>
                                    <p:anim calcmode="lin" valueType="num">
                                      <p:cBhvr>
                                        <p:cTn id="111" dur="500" fill="hold"/>
                                        <p:tgtEl>
                                          <p:spTgt spid="14"/>
                                        </p:tgtEl>
                                        <p:attrNameLst>
                                          <p:attrName>style.rotation</p:attrName>
                                        </p:attrNameLst>
                                      </p:cBhvr>
                                      <p:tavLst>
                                        <p:tav tm="0">
                                          <p:val>
                                            <p:fltVal val="360"/>
                                          </p:val>
                                        </p:tav>
                                        <p:tav tm="100000">
                                          <p:val>
                                            <p:fltVal val="0"/>
                                          </p:val>
                                        </p:tav>
                                      </p:tavLst>
                                    </p:anim>
                                    <p:animEffect transition="in" filter="fade">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49" presetClass="entr" presetSubtype="0" decel="100000" fill="hold" grpId="0" nodeType="clickEffect">
                                  <p:stCondLst>
                                    <p:cond delay="0"/>
                                  </p:stCondLst>
                                  <p:childTnLst>
                                    <p:set>
                                      <p:cBhvr>
                                        <p:cTn id="116"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7"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9"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20" dur="500"/>
                                        <p:tgtEl>
                                          <p:spTgt spid="2">
                                            <p:graphicEl>
                                              <a:dgm id="{C6AB6286-A3FE-4354-A6F9-4E877A87D1F4}"/>
                                            </p:graphicEl>
                                          </p:spTgt>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 calcmode="lin" valueType="num">
                                      <p:cBhvr>
                                        <p:cTn id="123" dur="500" fill="hold"/>
                                        <p:tgtEl>
                                          <p:spTgt spid="17"/>
                                        </p:tgtEl>
                                        <p:attrNameLst>
                                          <p:attrName>ppt_w</p:attrName>
                                        </p:attrNameLst>
                                      </p:cBhvr>
                                      <p:tavLst>
                                        <p:tav tm="0">
                                          <p:val>
                                            <p:fltVal val="0"/>
                                          </p:val>
                                        </p:tav>
                                        <p:tav tm="100000">
                                          <p:val>
                                            <p:strVal val="#ppt_w"/>
                                          </p:val>
                                        </p:tav>
                                      </p:tavLst>
                                    </p:anim>
                                    <p:anim calcmode="lin" valueType="num">
                                      <p:cBhvr>
                                        <p:cTn id="124" dur="500" fill="hold"/>
                                        <p:tgtEl>
                                          <p:spTgt spid="17"/>
                                        </p:tgtEl>
                                        <p:attrNameLst>
                                          <p:attrName>ppt_h</p:attrName>
                                        </p:attrNameLst>
                                      </p:cBhvr>
                                      <p:tavLst>
                                        <p:tav tm="0">
                                          <p:val>
                                            <p:fltVal val="0"/>
                                          </p:val>
                                        </p:tav>
                                        <p:tav tm="100000">
                                          <p:val>
                                            <p:strVal val="#ppt_h"/>
                                          </p:val>
                                        </p:tav>
                                      </p:tavLst>
                                    </p:anim>
                                    <p:anim calcmode="lin" valueType="num">
                                      <p:cBhvr>
                                        <p:cTn id="125" dur="500" fill="hold"/>
                                        <p:tgtEl>
                                          <p:spTgt spid="17"/>
                                        </p:tgtEl>
                                        <p:attrNameLst>
                                          <p:attrName>style.rotation</p:attrName>
                                        </p:attrNameLst>
                                      </p:cBhvr>
                                      <p:tavLst>
                                        <p:tav tm="0">
                                          <p:val>
                                            <p:fltVal val="360"/>
                                          </p:val>
                                        </p:tav>
                                        <p:tav tm="100000">
                                          <p:val>
                                            <p:fltVal val="0"/>
                                          </p:val>
                                        </p:tav>
                                      </p:tavLst>
                                    </p:anim>
                                    <p:animEffect transition="in" filter="fade">
                                      <p:cBhvr>
                                        <p:cTn id="126" dur="500"/>
                                        <p:tgtEl>
                                          <p:spTgt spid="17"/>
                                        </p:tgtEl>
                                      </p:cBhvr>
                                    </p:animEffect>
                                  </p:childTnLst>
                                </p:cTn>
                              </p:par>
                              <p:par>
                                <p:cTn id="127" presetID="49" presetClass="entr" presetSubtype="0" decel="100000" fill="hold" grpId="0" nodeType="withEffect">
                                  <p:stCondLst>
                                    <p:cond delay="0"/>
                                  </p:stCondLst>
                                  <p:childTnLst>
                                    <p:set>
                                      <p:cBhvr>
                                        <p:cTn id="128" dur="1" fill="hold">
                                          <p:stCondLst>
                                            <p:cond delay="0"/>
                                          </p:stCondLst>
                                        </p:cTn>
                                        <p:tgtEl>
                                          <p:spTgt spid="16"/>
                                        </p:tgtEl>
                                        <p:attrNameLst>
                                          <p:attrName>style.visibility</p:attrName>
                                        </p:attrNameLst>
                                      </p:cBhvr>
                                      <p:to>
                                        <p:strVal val="visible"/>
                                      </p:to>
                                    </p:set>
                                    <p:anim calcmode="lin" valueType="num">
                                      <p:cBhvr>
                                        <p:cTn id="129" dur="500" fill="hold"/>
                                        <p:tgtEl>
                                          <p:spTgt spid="16"/>
                                        </p:tgtEl>
                                        <p:attrNameLst>
                                          <p:attrName>ppt_w</p:attrName>
                                        </p:attrNameLst>
                                      </p:cBhvr>
                                      <p:tavLst>
                                        <p:tav tm="0">
                                          <p:val>
                                            <p:fltVal val="0"/>
                                          </p:val>
                                        </p:tav>
                                        <p:tav tm="100000">
                                          <p:val>
                                            <p:strVal val="#ppt_w"/>
                                          </p:val>
                                        </p:tav>
                                      </p:tavLst>
                                    </p:anim>
                                    <p:anim calcmode="lin" valueType="num">
                                      <p:cBhvr>
                                        <p:cTn id="130" dur="500" fill="hold"/>
                                        <p:tgtEl>
                                          <p:spTgt spid="16"/>
                                        </p:tgtEl>
                                        <p:attrNameLst>
                                          <p:attrName>ppt_h</p:attrName>
                                        </p:attrNameLst>
                                      </p:cBhvr>
                                      <p:tavLst>
                                        <p:tav tm="0">
                                          <p:val>
                                            <p:fltVal val="0"/>
                                          </p:val>
                                        </p:tav>
                                        <p:tav tm="100000">
                                          <p:val>
                                            <p:strVal val="#ppt_h"/>
                                          </p:val>
                                        </p:tav>
                                      </p:tavLst>
                                    </p:anim>
                                    <p:anim calcmode="lin" valueType="num">
                                      <p:cBhvr>
                                        <p:cTn id="131" dur="500" fill="hold"/>
                                        <p:tgtEl>
                                          <p:spTgt spid="16"/>
                                        </p:tgtEl>
                                        <p:attrNameLst>
                                          <p:attrName>style.rotation</p:attrName>
                                        </p:attrNameLst>
                                      </p:cBhvr>
                                      <p:tavLst>
                                        <p:tav tm="0">
                                          <p:val>
                                            <p:fltVal val="360"/>
                                          </p:val>
                                        </p:tav>
                                        <p:tav tm="100000">
                                          <p:val>
                                            <p:fltVal val="0"/>
                                          </p:val>
                                        </p:tav>
                                      </p:tavLst>
                                    </p:anim>
                                    <p:animEffect transition="in" filter="fade">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49" presetClass="entr" presetSubtype="0" decel="100000" fill="hold" grpId="0" nodeType="clickEffect">
                                  <p:stCondLst>
                                    <p:cond delay="0"/>
                                  </p:stCondLst>
                                  <p:childTnLst>
                                    <p:set>
                                      <p:cBhvr>
                                        <p:cTn id="136"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7"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8"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9"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40" dur="500"/>
                                        <p:tgtEl>
                                          <p:spTgt spid="2">
                                            <p:graphicEl>
                                              <a:dgm id="{C3FA82F2-280A-4289-9BB4-7240EEF6ADDA}"/>
                                            </p:graphicEl>
                                          </p:spTgt>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9"/>
                                        </p:tgtEl>
                                        <p:attrNameLst>
                                          <p:attrName>style.visibility</p:attrName>
                                        </p:attrNameLst>
                                      </p:cBhvr>
                                      <p:to>
                                        <p:strVal val="visible"/>
                                      </p:to>
                                    </p:set>
                                    <p:anim calcmode="lin" valueType="num">
                                      <p:cBhvr>
                                        <p:cTn id="143" dur="500" fill="hold"/>
                                        <p:tgtEl>
                                          <p:spTgt spid="19"/>
                                        </p:tgtEl>
                                        <p:attrNameLst>
                                          <p:attrName>ppt_w</p:attrName>
                                        </p:attrNameLst>
                                      </p:cBhvr>
                                      <p:tavLst>
                                        <p:tav tm="0">
                                          <p:val>
                                            <p:fltVal val="0"/>
                                          </p:val>
                                        </p:tav>
                                        <p:tav tm="100000">
                                          <p:val>
                                            <p:strVal val="#ppt_w"/>
                                          </p:val>
                                        </p:tav>
                                      </p:tavLst>
                                    </p:anim>
                                    <p:anim calcmode="lin" valueType="num">
                                      <p:cBhvr>
                                        <p:cTn id="144" dur="500" fill="hold"/>
                                        <p:tgtEl>
                                          <p:spTgt spid="19"/>
                                        </p:tgtEl>
                                        <p:attrNameLst>
                                          <p:attrName>ppt_h</p:attrName>
                                        </p:attrNameLst>
                                      </p:cBhvr>
                                      <p:tavLst>
                                        <p:tav tm="0">
                                          <p:val>
                                            <p:fltVal val="0"/>
                                          </p:val>
                                        </p:tav>
                                        <p:tav tm="100000">
                                          <p:val>
                                            <p:strVal val="#ppt_h"/>
                                          </p:val>
                                        </p:tav>
                                      </p:tavLst>
                                    </p:anim>
                                    <p:anim calcmode="lin" valueType="num">
                                      <p:cBhvr>
                                        <p:cTn id="145" dur="500" fill="hold"/>
                                        <p:tgtEl>
                                          <p:spTgt spid="19"/>
                                        </p:tgtEl>
                                        <p:attrNameLst>
                                          <p:attrName>style.rotation</p:attrName>
                                        </p:attrNameLst>
                                      </p:cBhvr>
                                      <p:tavLst>
                                        <p:tav tm="0">
                                          <p:val>
                                            <p:fltVal val="360"/>
                                          </p:val>
                                        </p:tav>
                                        <p:tav tm="100000">
                                          <p:val>
                                            <p:fltVal val="0"/>
                                          </p:val>
                                        </p:tav>
                                      </p:tavLst>
                                    </p:anim>
                                    <p:animEffect transition="in" filter="fade">
                                      <p:cBhvr>
                                        <p:cTn id="146" dur="500"/>
                                        <p:tgtEl>
                                          <p:spTgt spid="19"/>
                                        </p:tgtEl>
                                      </p:cBhvr>
                                    </p:animEffect>
                                  </p:childTnLst>
                                </p:cTn>
                              </p:par>
                              <p:par>
                                <p:cTn id="147" presetID="49" presetClass="entr" presetSubtype="0" decel="100000" fill="hold" grpId="0" nodeType="withEffect">
                                  <p:stCondLst>
                                    <p:cond delay="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500" fill="hold"/>
                                        <p:tgtEl>
                                          <p:spTgt spid="18"/>
                                        </p:tgtEl>
                                        <p:attrNameLst>
                                          <p:attrName>ppt_w</p:attrName>
                                        </p:attrNameLst>
                                      </p:cBhvr>
                                      <p:tavLst>
                                        <p:tav tm="0">
                                          <p:val>
                                            <p:fltVal val="0"/>
                                          </p:val>
                                        </p:tav>
                                        <p:tav tm="100000">
                                          <p:val>
                                            <p:strVal val="#ppt_w"/>
                                          </p:val>
                                        </p:tav>
                                      </p:tavLst>
                                    </p:anim>
                                    <p:anim calcmode="lin" valueType="num">
                                      <p:cBhvr>
                                        <p:cTn id="150" dur="500" fill="hold"/>
                                        <p:tgtEl>
                                          <p:spTgt spid="18"/>
                                        </p:tgtEl>
                                        <p:attrNameLst>
                                          <p:attrName>ppt_h</p:attrName>
                                        </p:attrNameLst>
                                      </p:cBhvr>
                                      <p:tavLst>
                                        <p:tav tm="0">
                                          <p:val>
                                            <p:fltVal val="0"/>
                                          </p:val>
                                        </p:tav>
                                        <p:tav tm="100000">
                                          <p:val>
                                            <p:strVal val="#ppt_h"/>
                                          </p:val>
                                        </p:tav>
                                      </p:tavLst>
                                    </p:anim>
                                    <p:anim calcmode="lin" valueType="num">
                                      <p:cBhvr>
                                        <p:cTn id="151" dur="500" fill="hold"/>
                                        <p:tgtEl>
                                          <p:spTgt spid="18"/>
                                        </p:tgtEl>
                                        <p:attrNameLst>
                                          <p:attrName>style.rotation</p:attrName>
                                        </p:attrNameLst>
                                      </p:cBhvr>
                                      <p:tavLst>
                                        <p:tav tm="0">
                                          <p:val>
                                            <p:fltVal val="360"/>
                                          </p:val>
                                        </p:tav>
                                        <p:tav tm="100000">
                                          <p:val>
                                            <p:fltVal val="0"/>
                                          </p:val>
                                        </p:tav>
                                      </p:tavLst>
                                    </p:anim>
                                    <p:animEffect transition="in" filter="fade">
                                      <p:cBhvr>
                                        <p:cTn id="152" dur="500"/>
                                        <p:tgtEl>
                                          <p:spTgt spid="18"/>
                                        </p:tgtEl>
                                      </p:cBhvr>
                                    </p:animEffect>
                                  </p:childTnLst>
                                </p:cTn>
                              </p:par>
                            </p:childTnLst>
                          </p:cTn>
                        </p:par>
                      </p:childTnLst>
                    </p:cTn>
                  </p:par>
                  <p:par>
                    <p:cTn id="153" fill="hold">
                      <p:stCondLst>
                        <p:cond delay="indefinite"/>
                      </p:stCondLst>
                      <p:childTnLst>
                        <p:par>
                          <p:cTn id="154" fill="hold">
                            <p:stCondLst>
                              <p:cond delay="0"/>
                            </p:stCondLst>
                            <p:childTnLst>
                              <p:par>
                                <p:cTn id="155" presetID="49" presetClass="entr" presetSubtype="0" decel="100000" fill="hold" grpId="0" nodeType="clickEffect">
                                  <p:stCondLst>
                                    <p:cond delay="0"/>
                                  </p:stCondLst>
                                  <p:childTnLst>
                                    <p:set>
                                      <p:cBhvr>
                                        <p:cTn id="156"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7"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9"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60" dur="500"/>
                                        <p:tgtEl>
                                          <p:spTgt spid="2">
                                            <p:graphicEl>
                                              <a:dgm id="{31091E27-B199-44D9-8D0B-E63F34B8D794}"/>
                                            </p:graphicEl>
                                          </p:spTgt>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1"/>
                                        </p:tgtEl>
                                        <p:attrNameLst>
                                          <p:attrName>style.visibility</p:attrName>
                                        </p:attrNameLst>
                                      </p:cBhvr>
                                      <p:to>
                                        <p:strVal val="visible"/>
                                      </p:to>
                                    </p:set>
                                    <p:anim calcmode="lin" valueType="num">
                                      <p:cBhvr>
                                        <p:cTn id="163" dur="500" fill="hold"/>
                                        <p:tgtEl>
                                          <p:spTgt spid="21"/>
                                        </p:tgtEl>
                                        <p:attrNameLst>
                                          <p:attrName>ppt_w</p:attrName>
                                        </p:attrNameLst>
                                      </p:cBhvr>
                                      <p:tavLst>
                                        <p:tav tm="0">
                                          <p:val>
                                            <p:fltVal val="0"/>
                                          </p:val>
                                        </p:tav>
                                        <p:tav tm="100000">
                                          <p:val>
                                            <p:strVal val="#ppt_w"/>
                                          </p:val>
                                        </p:tav>
                                      </p:tavLst>
                                    </p:anim>
                                    <p:anim calcmode="lin" valueType="num">
                                      <p:cBhvr>
                                        <p:cTn id="164" dur="500" fill="hold"/>
                                        <p:tgtEl>
                                          <p:spTgt spid="21"/>
                                        </p:tgtEl>
                                        <p:attrNameLst>
                                          <p:attrName>ppt_h</p:attrName>
                                        </p:attrNameLst>
                                      </p:cBhvr>
                                      <p:tavLst>
                                        <p:tav tm="0">
                                          <p:val>
                                            <p:fltVal val="0"/>
                                          </p:val>
                                        </p:tav>
                                        <p:tav tm="100000">
                                          <p:val>
                                            <p:strVal val="#ppt_h"/>
                                          </p:val>
                                        </p:tav>
                                      </p:tavLst>
                                    </p:anim>
                                    <p:anim calcmode="lin" valueType="num">
                                      <p:cBhvr>
                                        <p:cTn id="165" dur="500" fill="hold"/>
                                        <p:tgtEl>
                                          <p:spTgt spid="21"/>
                                        </p:tgtEl>
                                        <p:attrNameLst>
                                          <p:attrName>style.rotation</p:attrName>
                                        </p:attrNameLst>
                                      </p:cBhvr>
                                      <p:tavLst>
                                        <p:tav tm="0">
                                          <p:val>
                                            <p:fltVal val="360"/>
                                          </p:val>
                                        </p:tav>
                                        <p:tav tm="100000">
                                          <p:val>
                                            <p:fltVal val="0"/>
                                          </p:val>
                                        </p:tav>
                                      </p:tavLst>
                                    </p:anim>
                                    <p:animEffect transition="in" filter="fade">
                                      <p:cBhvr>
                                        <p:cTn id="166" dur="500"/>
                                        <p:tgtEl>
                                          <p:spTgt spid="21"/>
                                        </p:tgtEl>
                                      </p:cBhvr>
                                    </p:animEffect>
                                  </p:childTnLst>
                                </p:cTn>
                              </p:par>
                              <p:par>
                                <p:cTn id="167" presetID="49" presetClass="entr" presetSubtype="0" decel="100000" fill="hold" grpId="0" nodeType="withEffect">
                                  <p:stCondLst>
                                    <p:cond delay="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500" fill="hold"/>
                                        <p:tgtEl>
                                          <p:spTgt spid="20"/>
                                        </p:tgtEl>
                                        <p:attrNameLst>
                                          <p:attrName>ppt_w</p:attrName>
                                        </p:attrNameLst>
                                      </p:cBhvr>
                                      <p:tavLst>
                                        <p:tav tm="0">
                                          <p:val>
                                            <p:fltVal val="0"/>
                                          </p:val>
                                        </p:tav>
                                        <p:tav tm="100000">
                                          <p:val>
                                            <p:strVal val="#ppt_w"/>
                                          </p:val>
                                        </p:tav>
                                      </p:tavLst>
                                    </p:anim>
                                    <p:anim calcmode="lin" valueType="num">
                                      <p:cBhvr>
                                        <p:cTn id="170" dur="500" fill="hold"/>
                                        <p:tgtEl>
                                          <p:spTgt spid="20"/>
                                        </p:tgtEl>
                                        <p:attrNameLst>
                                          <p:attrName>ppt_h</p:attrName>
                                        </p:attrNameLst>
                                      </p:cBhvr>
                                      <p:tavLst>
                                        <p:tav tm="0">
                                          <p:val>
                                            <p:fltVal val="0"/>
                                          </p:val>
                                        </p:tav>
                                        <p:tav tm="100000">
                                          <p:val>
                                            <p:strVal val="#ppt_h"/>
                                          </p:val>
                                        </p:tav>
                                      </p:tavLst>
                                    </p:anim>
                                    <p:anim calcmode="lin" valueType="num">
                                      <p:cBhvr>
                                        <p:cTn id="171" dur="500" fill="hold"/>
                                        <p:tgtEl>
                                          <p:spTgt spid="20"/>
                                        </p:tgtEl>
                                        <p:attrNameLst>
                                          <p:attrName>style.rotation</p:attrName>
                                        </p:attrNameLst>
                                      </p:cBhvr>
                                      <p:tavLst>
                                        <p:tav tm="0">
                                          <p:val>
                                            <p:fltVal val="360"/>
                                          </p:val>
                                        </p:tav>
                                        <p:tav tm="100000">
                                          <p:val>
                                            <p:fltVal val="0"/>
                                          </p:val>
                                        </p:tav>
                                      </p:tavLst>
                                    </p:anim>
                                    <p:animEffect transition="in" filter="fade">
                                      <p:cBhvr>
                                        <p:cTn id="172" dur="500"/>
                                        <p:tgtEl>
                                          <p:spTgt spid="20"/>
                                        </p:tgtEl>
                                      </p:cBhvr>
                                    </p:animEffect>
                                  </p:childTnLst>
                                </p:cTn>
                              </p:par>
                            </p:childTnLst>
                          </p:cTn>
                        </p:par>
                      </p:childTnLst>
                    </p:cTn>
                  </p:par>
                  <p:par>
                    <p:cTn id="173" fill="hold">
                      <p:stCondLst>
                        <p:cond delay="indefinite"/>
                      </p:stCondLst>
                      <p:childTnLst>
                        <p:par>
                          <p:cTn id="174" fill="hold">
                            <p:stCondLst>
                              <p:cond delay="0"/>
                            </p:stCondLst>
                            <p:childTnLst>
                              <p:par>
                                <p:cTn id="175" presetID="37" presetClass="entr" presetSubtype="0" fill="hold" nodeType="clickEffect">
                                  <p:stCondLst>
                                    <p:cond delay="0"/>
                                  </p:stCondLst>
                                  <p:childTnLst>
                                    <p:set>
                                      <p:cBhvr>
                                        <p:cTn id="176" dur="1" fill="hold">
                                          <p:stCondLst>
                                            <p:cond delay="0"/>
                                          </p:stCondLst>
                                        </p:cTn>
                                        <p:tgtEl>
                                          <p:spTgt spid="30"/>
                                        </p:tgtEl>
                                        <p:attrNameLst>
                                          <p:attrName>style.visibility</p:attrName>
                                        </p:attrNameLst>
                                      </p:cBhvr>
                                      <p:to>
                                        <p:strVal val="visible"/>
                                      </p:to>
                                    </p:set>
                                    <p:animEffect transition="in" filter="fade">
                                      <p:cBhvr>
                                        <p:cTn id="177" dur="1000"/>
                                        <p:tgtEl>
                                          <p:spTgt spid="30"/>
                                        </p:tgtEl>
                                      </p:cBhvr>
                                    </p:animEffect>
                                    <p:anim calcmode="lin" valueType="num">
                                      <p:cBhvr>
                                        <p:cTn id="178" dur="1000" fill="hold"/>
                                        <p:tgtEl>
                                          <p:spTgt spid="30"/>
                                        </p:tgtEl>
                                        <p:attrNameLst>
                                          <p:attrName>ppt_x</p:attrName>
                                        </p:attrNameLst>
                                      </p:cBhvr>
                                      <p:tavLst>
                                        <p:tav tm="0">
                                          <p:val>
                                            <p:strVal val="#ppt_x"/>
                                          </p:val>
                                        </p:tav>
                                        <p:tav tm="100000">
                                          <p:val>
                                            <p:strVal val="#ppt_x"/>
                                          </p:val>
                                        </p:tav>
                                      </p:tavLst>
                                    </p:anim>
                                    <p:anim calcmode="lin" valueType="num">
                                      <p:cBhvr>
                                        <p:cTn id="179" dur="900" decel="100000" fill="hold"/>
                                        <p:tgtEl>
                                          <p:spTgt spid="3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81" presetID="37" presetClass="entr" presetSubtype="0" fill="hold" nodeType="withEffect">
                                  <p:stCondLst>
                                    <p:cond delay="0"/>
                                  </p:stCondLst>
                                  <p:childTnLst>
                                    <p:set>
                                      <p:cBhvr>
                                        <p:cTn id="182" dur="1" fill="hold">
                                          <p:stCondLst>
                                            <p:cond delay="0"/>
                                          </p:stCondLst>
                                        </p:cTn>
                                        <p:tgtEl>
                                          <p:spTgt spid="36"/>
                                        </p:tgtEl>
                                        <p:attrNameLst>
                                          <p:attrName>style.visibility</p:attrName>
                                        </p:attrNameLst>
                                      </p:cBhvr>
                                      <p:to>
                                        <p:strVal val="visible"/>
                                      </p:to>
                                    </p:set>
                                    <p:animEffect transition="in" filter="fade">
                                      <p:cBhvr>
                                        <p:cTn id="183" dur="1000"/>
                                        <p:tgtEl>
                                          <p:spTgt spid="36"/>
                                        </p:tgtEl>
                                      </p:cBhvr>
                                    </p:animEffect>
                                    <p:anim calcmode="lin" valueType="num">
                                      <p:cBhvr>
                                        <p:cTn id="184" dur="1000" fill="hold"/>
                                        <p:tgtEl>
                                          <p:spTgt spid="36"/>
                                        </p:tgtEl>
                                        <p:attrNameLst>
                                          <p:attrName>ppt_x</p:attrName>
                                        </p:attrNameLst>
                                      </p:cBhvr>
                                      <p:tavLst>
                                        <p:tav tm="0">
                                          <p:val>
                                            <p:strVal val="#ppt_x"/>
                                          </p:val>
                                        </p:tav>
                                        <p:tav tm="100000">
                                          <p:val>
                                            <p:strVal val="#ppt_x"/>
                                          </p:val>
                                        </p:tav>
                                      </p:tavLst>
                                    </p:anim>
                                    <p:anim calcmode="lin" valueType="num">
                                      <p:cBhvr>
                                        <p:cTn id="185" dur="900" decel="100000" fill="hold"/>
                                        <p:tgtEl>
                                          <p:spTgt spid="3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26"/>
                                        </p:tgtEl>
                                        <p:attrNameLst>
                                          <p:attrName>style.visibility</p:attrName>
                                        </p:attrNameLst>
                                      </p:cBhvr>
                                      <p:to>
                                        <p:strVal val="visible"/>
                                      </p:to>
                                    </p:set>
                                    <p:animEffect transition="in" filter="fade">
                                      <p:cBhvr>
                                        <p:cTn id="189" dur="1000"/>
                                        <p:tgtEl>
                                          <p:spTgt spid="26"/>
                                        </p:tgtEl>
                                      </p:cBhvr>
                                    </p:animEffect>
                                    <p:anim calcmode="lin" valueType="num">
                                      <p:cBhvr>
                                        <p:cTn id="190" dur="1000" fill="hold"/>
                                        <p:tgtEl>
                                          <p:spTgt spid="26"/>
                                        </p:tgtEl>
                                        <p:attrNameLst>
                                          <p:attrName>ppt_x</p:attrName>
                                        </p:attrNameLst>
                                      </p:cBhvr>
                                      <p:tavLst>
                                        <p:tav tm="0">
                                          <p:val>
                                            <p:strVal val="#ppt_x"/>
                                          </p:val>
                                        </p:tav>
                                        <p:tav tm="100000">
                                          <p:val>
                                            <p:strVal val="#ppt_x"/>
                                          </p:val>
                                        </p:tav>
                                      </p:tavLst>
                                    </p:anim>
                                    <p:anim calcmode="lin" valueType="num">
                                      <p:cBhvr>
                                        <p:cTn id="191" dur="900" decel="100000" fill="hold"/>
                                        <p:tgtEl>
                                          <p:spTgt spid="26"/>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944383" y="1051282"/>
            <a:ext cx="10138026" cy="5262245"/>
          </a:xfrm>
          <a:prstGeom prst="rect">
            <a:avLst/>
          </a:prstGeom>
          <a:noFill/>
        </p:spPr>
        <p:txBody>
          <a:bodyPr wrap="square">
            <a:spAutoFit/>
          </a:bodyPr>
          <a:lstStyle/>
          <a:p>
            <a:pPr algn="just">
              <a:spcBef>
                <a:spcPts val="600"/>
              </a:spcBef>
            </a:pPr>
            <a:r>
              <a:rPr lang="nl-NL" sz="2400" b="1" dirty="0">
                <a:latin typeface="Constantia" panose="02030602050306030303" pitchFamily="18" charset="0"/>
              </a:rPr>
              <a:t>"Jozua was nu de erkende leider van Israël. Hij was vooral bekend als krijgsman, en zijn gaven en deugden waren vooral waardevol in dit stadium van de geschiedenis van zijn volk. Moedig, vastberaden en volhardend, prompt, onkreukbaar, onverschillig voor zelfzuchtige belangen in zijn omgang met degenen die aan zijn zorg waren toevertrouwd, en bovenal geïnspireerd door een levend geloof in God - dat was het karakter van de man die door God was gekozen om de legers van Israël te leiden bij hun intocht in het Beloofde Land. Tijdens zijn verblijf in de woestijn had hij als eerste minister van Mozes gehandeld, en door zijn rustige, pretentieloze trouw, zijn standvastigheid wanneer anderen wankelden, zijn vastberadenheid om de waarheid te handhaven te midden van gevaar, had hij blijk gegeven van zijn geschiktheid om Mozes op te volgen, zelfs voordat hij door de stem van God tot de positie was geroepen.</a:t>
            </a:r>
            <a:endParaRPr lang="en-GB" sz="2400" b="1" noProof="0" dirty="0">
              <a:latin typeface="Constantia" panose="02030602050306030303" pitchFamily="18" charset="0"/>
            </a:endParaRPr>
          </a:p>
        </p:txBody>
      </p:sp>
      <p:sp>
        <p:nvSpPr>
          <p:cNvPr id="4" name="CuadroTexto 3"/>
          <p:cNvSpPr txBox="1"/>
          <p:nvPr/>
        </p:nvSpPr>
        <p:spPr>
          <a:xfrm>
            <a:off x="6712272" y="6396454"/>
            <a:ext cx="5207259" cy="338554"/>
          </a:xfrm>
          <a:prstGeom prst="rect">
            <a:avLst/>
          </a:prstGeom>
          <a:noFill/>
        </p:spPr>
        <p:txBody>
          <a:bodyPr wrap="none" rtlCol="0">
            <a:spAutoFit/>
          </a:bodyPr>
          <a:lstStyle/>
          <a:p>
            <a:pPr algn="r"/>
            <a:r>
              <a:rPr lang="en-GB" sz="1600" b="1" noProof="0" dirty="0">
                <a:latin typeface="Calibri" panose="020F0502020204030204" pitchFamily="34" charset="0"/>
              </a:rPr>
              <a:t>Ellen G. White (</a:t>
            </a:r>
            <a:r>
              <a:rPr lang="nl-NL" sz="1600" b="1" dirty="0">
                <a:latin typeface="Calibri" panose="020F0502020204030204" pitchFamily="34" charset="0"/>
              </a:rPr>
              <a:t>Patriarchen en profeten, </a:t>
            </a:r>
            <a:r>
              <a:rPr lang="nl-NL" sz="1600" b="1" dirty="0" err="1">
                <a:latin typeface="Calibri" panose="020F0502020204030204" pitchFamily="34" charset="0"/>
              </a:rPr>
              <a:t>hfdst</a:t>
            </a:r>
            <a:r>
              <a:rPr lang="nl-NL" sz="1600" b="1" dirty="0">
                <a:latin typeface="Calibri" panose="020F0502020204030204" pitchFamily="34" charset="0"/>
              </a:rPr>
              <a:t>. 44, pag. 415</a:t>
            </a:r>
            <a:r>
              <a:rPr lang="en-GB" sz="1600" b="1" noProof="0" dirty="0">
                <a:latin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55690"/>
            <a:ext cx="10428270" cy="769441"/>
          </a:xfrm>
          <a:prstGeom prst="rect">
            <a:avLst/>
          </a:prstGeom>
          <a:noFill/>
        </p:spPr>
        <p:txBody>
          <a:bodyPr wrap="square">
            <a:spAutoFit/>
          </a:bodyPr>
          <a:lstStyle/>
          <a:p>
            <a:pPr algn="ctr"/>
            <a:r>
              <a:rPr lang="nl-NL"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STRUCTUUR VAN HET BOEK</a:t>
            </a:r>
            <a:endParaRPr lang="en-GB"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p:cNvSpPr txBox="1"/>
          <p:nvPr/>
        </p:nvSpPr>
        <p:spPr>
          <a:xfrm>
            <a:off x="276226" y="1308631"/>
            <a:ext cx="6648450" cy="163004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boek Jozua presenteert de vervulling van de beloften die God aan Israël deed toen hij hen uit Egypte leidde, dat wil zeggen, om hen Kanaän te geven. Zowel de introductie (hoofdstuk 1) als het boek zelf zijn onderverdeeld in vier grote stukken:</a:t>
            </a:r>
            <a:endParaRPr lang="en-GB" sz="2000" b="1" noProof="0" dirty="0">
              <a:latin typeface="Calibri" panose="020F0502020204030204" pitchFamily="34" charset="0"/>
            </a:endParaRPr>
          </a:p>
        </p:txBody>
      </p:sp>
      <p:graphicFrame>
        <p:nvGraphicFramePr>
          <p:cNvPr id="6" name="Diagrama 5"/>
          <p:cNvGraphicFramePr/>
          <p:nvPr>
            <p:extLst>
              <p:ext uri="{D42A27DB-BD31-4B8C-83A1-F6EECF244321}">
                <p14:modId xmlns:p14="http://schemas.microsoft.com/office/powerpoint/2010/main" val="95918435"/>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1" y="599331"/>
            <a:ext cx="10428270" cy="646331"/>
          </a:xfrm>
          <a:prstGeom prst="rect">
            <a:avLst/>
          </a:prstGeom>
          <a:noFill/>
        </p:spPr>
        <p:txBody>
          <a:bodyPr wrap="square">
            <a:spAutoFit/>
          </a:bodyPr>
          <a:lstStyle/>
          <a:p>
            <a:pPr algn="ctr"/>
            <a:r>
              <a:rPr lang="en-GB"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Mijn dienaar Mozes is gestorven. Nu dan, sta op, steek deze Jordaan over, u en heel dit volk, naar het land dat Ik aan hen, de Israëlieten, ga geven.</a:t>
            </a:r>
            <a:r>
              <a:rPr lang="en-GB"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GB"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(Jozua 1:2)</a:t>
            </a:r>
            <a:endParaRPr lang="en-GB"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p:cNvGraphicFramePr/>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kstvak 1"/>
          <p:cNvSpPr txBox="1"/>
          <p:nvPr/>
        </p:nvSpPr>
        <p:spPr>
          <a:xfrm>
            <a:off x="10898883" y="164514"/>
            <a:ext cx="1093092" cy="329031"/>
          </a:xfrm>
          <a:prstGeom prst="roundRect">
            <a:avLst>
              <a:gd name="adj" fmla="val 24428"/>
            </a:avLst>
          </a:prstGeom>
          <a:solidFill>
            <a:srgbClr val="FFFFFF"/>
          </a:solidFill>
          <a:ln w="3175">
            <a:noFill/>
          </a:ln>
          <a:effectLst>
            <a:glow rad="38100">
              <a:srgbClr val="FF0000"/>
            </a:glo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97005D"/>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0" nodeType="clickEffect">
                                  <p:stCondLst>
                                    <p:cond delay="0"/>
                                  </p:stCondLst>
                                  <p:childTnLst>
                                    <p:set>
                                      <p:cBhvr>
                                        <p:cTn id="31"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32"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33"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34" fill="hold">
                            <p:stCondLst>
                              <p:cond delay="500"/>
                            </p:stCondLst>
                            <p:childTnLst>
                              <p:par>
                                <p:cTn id="35" presetID="18" presetClass="entr" presetSubtype="9" fill="hold" grpId="0" nodeType="afterEffect">
                                  <p:stCondLst>
                                    <p:cond delay="0"/>
                                  </p:stCondLst>
                                  <p:childTnLst>
                                    <p:set>
                                      <p:cBhvr>
                                        <p:cTn id="36"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7" dur="500"/>
                                        <p:tgtEl>
                                          <p:spTgt spid="9">
                                            <p:graphicEl>
                                              <a:dgm id="{3CCCACC4-9EE9-42E6-998D-7BF7A4D400FD}"/>
                                            </p:graphicEl>
                                          </p:spTgt>
                                        </p:tgtEl>
                                      </p:cBhvr>
                                    </p:animEffect>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41" dur="1000"/>
                                        <p:tgtEl>
                                          <p:spTgt spid="6">
                                            <p:graphicEl>
                                              <a:dgm id="{42B34F65-E1D1-41EF-B67D-3102859D6D66}"/>
                                            </p:graphicEl>
                                          </p:spTgt>
                                        </p:tgtEl>
                                      </p:cBhvr>
                                    </p:animEffect>
                                    <p:anim calcmode="lin" valueType="num">
                                      <p:cBhvr>
                                        <p:cTn id="42"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43"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7" dur="500"/>
                                        <p:tgtEl>
                                          <p:spTgt spid="6">
                                            <p:graphicEl>
                                              <a:dgm id="{88729C48-D15C-4E9E-8931-0D5EA65E9CBF}"/>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50" dur="500"/>
                                        <p:tgtEl>
                                          <p:spTgt spid="6">
                                            <p:graphicEl>
                                              <a:dgm id="{0A9EBDAE-0F22-4D7E-9F93-DD6CC5BEDF0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grpId="0" nodeType="clickEffect">
                                  <p:stCondLst>
                                    <p:cond delay="0"/>
                                  </p:stCondLst>
                                  <p:childTnLst>
                                    <p:set>
                                      <p:cBhvr>
                                        <p:cTn id="54"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55" dur="500"/>
                                        <p:tgtEl>
                                          <p:spTgt spid="9">
                                            <p:graphicEl>
                                              <a:dgm id="{8B77908E-CAE5-47C0-B2EB-191547ABAEC2}"/>
                                            </p:graphicEl>
                                          </p:spTgt>
                                        </p:tgtEl>
                                      </p:cBhvr>
                                    </p:animEffect>
                                  </p:childTnLst>
                                </p:cTn>
                              </p:par>
                            </p:childTnLst>
                          </p:cTn>
                        </p:par>
                        <p:par>
                          <p:cTn id="56" fill="hold">
                            <p:stCondLst>
                              <p:cond delay="500"/>
                            </p:stCondLst>
                            <p:childTnLst>
                              <p:par>
                                <p:cTn id="57" presetID="47" presetClass="entr" presetSubtype="0" fill="hold" grpId="0" nodeType="afterEffect">
                                  <p:stCondLst>
                                    <p:cond delay="0"/>
                                  </p:stCondLst>
                                  <p:childTnLst>
                                    <p:set>
                                      <p:cBhvr>
                                        <p:cTn id="58"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9" dur="1000"/>
                                        <p:tgtEl>
                                          <p:spTgt spid="6">
                                            <p:graphicEl>
                                              <a:dgm id="{178526A2-DB8E-45A7-B8A4-41149B7B4CA6}"/>
                                            </p:graphicEl>
                                          </p:spTgt>
                                        </p:tgtEl>
                                      </p:cBhvr>
                                    </p:animEffect>
                                    <p:anim calcmode="lin" valueType="num">
                                      <p:cBhvr>
                                        <p:cTn id="60"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61"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65" dur="500"/>
                                        <p:tgtEl>
                                          <p:spTgt spid="6">
                                            <p:graphicEl>
                                              <a:dgm id="{FF7E7F34-BA37-4E62-AB31-E109353E3822}"/>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8" dur="500"/>
                                        <p:tgtEl>
                                          <p:spTgt spid="6">
                                            <p:graphicEl>
                                              <a:dgm id="{8367DAE1-DF7D-482D-981A-6B7443E5499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73" dur="500"/>
                                        <p:tgtEl>
                                          <p:spTgt spid="9">
                                            <p:graphicEl>
                                              <a:dgm id="{2954A49B-3644-4344-9305-204856CC0403}"/>
                                            </p:graphicEl>
                                          </p:spTgt>
                                        </p:tgtEl>
                                      </p:cBhvr>
                                    </p:animEffect>
                                  </p:childTnLst>
                                </p:cTn>
                              </p:par>
                            </p:childTnLst>
                          </p:cTn>
                        </p:par>
                        <p:par>
                          <p:cTn id="74" fill="hold">
                            <p:stCondLst>
                              <p:cond delay="500"/>
                            </p:stCondLst>
                            <p:childTnLst>
                              <p:par>
                                <p:cTn id="75" presetID="47" presetClass="entr" presetSubtype="0" fill="hold" grpId="0" nodeType="afterEffect">
                                  <p:stCondLst>
                                    <p:cond delay="0"/>
                                  </p:stCondLst>
                                  <p:childTnLst>
                                    <p:set>
                                      <p:cBhvr>
                                        <p:cTn id="76"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7" dur="1000"/>
                                        <p:tgtEl>
                                          <p:spTgt spid="6">
                                            <p:graphicEl>
                                              <a:dgm id="{BAC1D279-6CCC-4E69-9994-D5C974BB4EF6}"/>
                                            </p:graphicEl>
                                          </p:spTgt>
                                        </p:tgtEl>
                                      </p:cBhvr>
                                    </p:animEffect>
                                    <p:anim calcmode="lin" valueType="num">
                                      <p:cBhvr>
                                        <p:cTn id="78"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9"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83" dur="500"/>
                                        <p:tgtEl>
                                          <p:spTgt spid="6">
                                            <p:graphicEl>
                                              <a:dgm id="{CEB8407D-3A2C-42D2-B08D-445D3409F05E}"/>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6" dur="500"/>
                                        <p:tgtEl>
                                          <p:spTgt spid="6">
                                            <p:graphicEl>
                                              <a:dgm id="{F2BAAD51-47A8-4931-9083-B97BAFCB2B6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6" fill="hold" grpId="0" nodeType="clickEffect">
                                  <p:stCondLst>
                                    <p:cond delay="0"/>
                                  </p:stCondLst>
                                  <p:childTnLst>
                                    <p:set>
                                      <p:cBhvr>
                                        <p:cTn id="90"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91" dur="500"/>
                                        <p:tgtEl>
                                          <p:spTgt spid="9">
                                            <p:graphicEl>
                                              <a:dgm id="{6CE80ECB-C401-40A4-882D-6A959104BE3D}"/>
                                            </p:graphicEl>
                                          </p:spTgt>
                                        </p:tgtEl>
                                      </p:cBhvr>
                                    </p:animEffect>
                                  </p:childTnLst>
                                </p:cTn>
                              </p:par>
                            </p:childTnLst>
                          </p:cTn>
                        </p:par>
                        <p:par>
                          <p:cTn id="92" fill="hold">
                            <p:stCondLst>
                              <p:cond delay="500"/>
                            </p:stCondLst>
                            <p:childTnLst>
                              <p:par>
                                <p:cTn id="93" presetID="47" presetClass="entr" presetSubtype="0" fill="hold" grpId="0" nodeType="afterEffect">
                                  <p:stCondLst>
                                    <p:cond delay="0"/>
                                  </p:stCondLst>
                                  <p:childTnLst>
                                    <p:set>
                                      <p:cBhvr>
                                        <p:cTn id="94"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95" dur="1000"/>
                                        <p:tgtEl>
                                          <p:spTgt spid="6">
                                            <p:graphicEl>
                                              <a:dgm id="{0189A510-3CAB-436E-8D8B-8C78215E5111}"/>
                                            </p:graphicEl>
                                          </p:spTgt>
                                        </p:tgtEl>
                                      </p:cBhvr>
                                    </p:animEffect>
                                    <p:anim calcmode="lin" valueType="num">
                                      <p:cBhvr>
                                        <p:cTn id="96"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7"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00"/>
                            </p:stCondLst>
                            <p:childTnLst>
                              <p:par>
                                <p:cTn id="99" presetID="10" presetClass="entr" presetSubtype="0" fill="hold" grpId="0" nodeType="afterEffect">
                                  <p:stCondLst>
                                    <p:cond delay="0"/>
                                  </p:stCondLst>
                                  <p:childTnLst>
                                    <p:set>
                                      <p:cBhvr>
                                        <p:cTn id="100"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101" dur="500"/>
                                        <p:tgtEl>
                                          <p:spTgt spid="6">
                                            <p:graphicEl>
                                              <a:dgm id="{745F2224-1BE7-4E3C-AF75-E53083BC1BA3}"/>
                                            </p:graphic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104"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p:cNvPicPr>
            <a:picLocks noGrp="1" noRot="1" noChangeAspect="1" noMove="1" noResize="1" noEditPoints="1" noAdjustHandles="1" noChangeArrowheads="1" noChangeShapeType="1" noCrop="1"/>
          </p:cNvPicPr>
          <p:nvPr/>
        </p:nvPicPr>
        <p:blipFill>
          <a:blip r:embed="rId3" cstate="email"/>
          <a:stretch>
            <a:fillRect/>
          </a:stretch>
        </p:blipFill>
        <p:spPr>
          <a:xfrm>
            <a:off x="3888608" y="0"/>
            <a:ext cx="250256" cy="6858000"/>
          </a:xfrm>
          <a:prstGeom prst="rect">
            <a:avLst/>
          </a:prstGeom>
        </p:spPr>
      </p:pic>
      <p:pic>
        <p:nvPicPr>
          <p:cNvPr id="8" name="Imagen 7"/>
          <p:cNvPicPr>
            <a:picLocks noGrp="1" noRot="1" noChangeAspect="1" noMove="1" noResize="1" noEditPoints="1" noAdjustHandles="1" noChangeArrowheads="1" noChangeShapeType="1" noCrop="1"/>
          </p:cNvPicPr>
          <p:nvPr/>
        </p:nvPicPr>
        <p:blipFill>
          <a:blip r:embed="rId4" cstate="email"/>
          <a:srcRect/>
          <a:stretch>
            <a:fillRect/>
          </a:stretch>
        </p:blipFill>
        <p:spPr>
          <a:xfrm>
            <a:off x="0" y="0"/>
            <a:ext cx="3899033" cy="6858000"/>
          </a:xfrm>
          <a:prstGeom prst="rect">
            <a:avLst/>
          </a:prstGeom>
        </p:spPr>
      </p:pic>
      <p:sp>
        <p:nvSpPr>
          <p:cNvPr id="3" name="CuadroTexto 2"/>
          <p:cNvSpPr txBox="1"/>
          <p:nvPr/>
        </p:nvSpPr>
        <p:spPr>
          <a:xfrm>
            <a:off x="4138864" y="2459990"/>
            <a:ext cx="8033886" cy="1938020"/>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nl-NL" dirty="0">
                <a:solidFill>
                  <a:schemeClr val="accent2">
                    <a:lumMod val="75000"/>
                  </a:schemeClr>
                </a:solidFill>
                <a:latin typeface="Calibri" panose="020F0502020204030204" pitchFamily="34" charset="0"/>
              </a:rPr>
              <a:t>JOZUA'S MISSIE</a:t>
            </a:r>
          </a:p>
          <a:p>
            <a:r>
              <a:rPr lang="en-GB" sz="5400" noProof="0" dirty="0">
                <a:solidFill>
                  <a:schemeClr val="accent2">
                    <a:lumMod val="75000"/>
                  </a:schemeClr>
                </a:solidFill>
                <a:latin typeface="Calibri" panose="020F0502020204030204" pitchFamily="34" charset="0"/>
              </a:rPr>
              <a:t>(JOZUA 1:4-9)</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76005" y="0"/>
            <a:ext cx="7797459"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nl-NL" sz="4400" b="1" spc="300" dirty="0">
                <a:ln w="6600">
                  <a:solidFill>
                    <a:schemeClr val="accent2"/>
                  </a:solidFill>
                  <a:prstDash val="solid"/>
                </a:ln>
                <a:solidFill>
                  <a:srgbClr val="FFFFFF"/>
                </a:solidFill>
                <a:effectLst>
                  <a:outerShdw dist="12700" dir="2700000" algn="tl" rotWithShape="0">
                    <a:schemeClr val="accent2"/>
                  </a:outerShdw>
                </a:effectLst>
                <a:latin typeface="Calibri" panose="020F0502020204030204" pitchFamily="34" charset="0"/>
              </a:rPr>
              <a:t>ERF DE BELOFTEN</a:t>
            </a:r>
            <a:endParaRPr lang="en-GB" sz="4400" b="1" spc="300" noProof="0" dirty="0">
              <a:ln w="6600">
                <a:solidFill>
                  <a:schemeClr val="accent2"/>
                </a:solidFill>
                <a:prstDash val="solid"/>
              </a:ln>
              <a:solidFill>
                <a:srgbClr val="FFFFFF"/>
              </a:solidFill>
              <a:effectLst>
                <a:outerShdw dist="12700" dir="2700000" algn="tl" rotWithShape="0">
                  <a:schemeClr val="accent2"/>
                </a:outerShdw>
              </a:effectLst>
              <a:latin typeface="Calibri" panose="020F0502020204030204" pitchFamily="34" charset="0"/>
            </a:endParaRPr>
          </a:p>
        </p:txBody>
      </p:sp>
      <p:sp>
        <p:nvSpPr>
          <p:cNvPr id="4" name="CuadroTexto 3"/>
          <p:cNvSpPr txBox="1"/>
          <p:nvPr/>
        </p:nvSpPr>
        <p:spPr>
          <a:xfrm>
            <a:off x="2076006" y="636710"/>
            <a:ext cx="7797459" cy="646331"/>
          </a:xfrm>
          <a:prstGeom prst="rect">
            <a:avLst/>
          </a:prstGeom>
          <a:noFill/>
        </p:spPr>
        <p:txBody>
          <a:bodyPr wrap="square">
            <a:spAutoFit/>
          </a:bodyPr>
          <a:lstStyle/>
          <a:p>
            <a:pPr algn="ctr"/>
            <a:r>
              <a:rPr lang="nl-NL" b="1" dirty="0">
                <a:solidFill>
                  <a:srgbClr val="FFD743"/>
                </a:solidFill>
                <a:effectLst>
                  <a:outerShdw blurRad="38100" dist="38100" dir="2700000" algn="tl">
                    <a:srgbClr val="000000">
                      <a:alpha val="43137"/>
                    </a:srgbClr>
                  </a:outerShdw>
                </a:effectLst>
                <a:latin typeface="Comic Sans MS" panose="030F0702030302020204" pitchFamily="66" charset="0"/>
              </a:rPr>
              <a:t>“Elke plaats die uw voetzool betreedt, heb Ik u gegeven, overeenkomstig wat Ik tot Mozes gesproken heb.” </a:t>
            </a:r>
            <a:r>
              <a:rPr lang="nl-NL" sz="1400" b="1" dirty="0">
                <a:solidFill>
                  <a:srgbClr val="FFD743"/>
                </a:solidFill>
                <a:effectLst>
                  <a:outerShdw blurRad="38100" dist="38100" dir="2700000" algn="tl">
                    <a:srgbClr val="000000">
                      <a:alpha val="43137"/>
                    </a:srgbClr>
                  </a:outerShdw>
                </a:effectLst>
                <a:latin typeface="Comic Sans MS" panose="030F0702030302020204" pitchFamily="66" charset="0"/>
              </a:rPr>
              <a:t>(Jozua 1:3)</a:t>
            </a:r>
            <a:endParaRPr lang="en-GB" sz="1400" b="1" noProof="0" dirty="0">
              <a:solidFill>
                <a:srgbClr val="FFD743"/>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p:cNvSpPr txBox="1"/>
          <p:nvPr/>
        </p:nvSpPr>
        <p:spPr>
          <a:xfrm>
            <a:off x="214320" y="1392556"/>
            <a:ext cx="823120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Jozua 1:3 spreekt God in de profetische tegenwoordige tijd. Hij spreekt over Kanaän alsof het al aan Israël gegeven was. Dit betekent dat God hen volledige zekerheid gaf over het succes van de overwinning.</a:t>
            </a:r>
            <a:endParaRPr lang="en-GB" sz="2000" b="1" noProof="0" dirty="0">
              <a:latin typeface="Calibri" panose="020F0502020204030204" pitchFamily="34" charset="0"/>
            </a:endParaRPr>
          </a:p>
        </p:txBody>
      </p:sp>
      <p:pic>
        <p:nvPicPr>
          <p:cNvPr id="6" name="Imagen 5" descr="Mapa&#10;&#10;El contenido generado por IA puede ser incorrecto."/>
          <p:cNvPicPr>
            <a:picLocks noChangeAspect="1"/>
          </p:cNvPicPr>
          <p:nvPr/>
        </p:nvPicPr>
        <p:blipFill>
          <a:blip r:embed="rId3" cstate="email"/>
          <a:stretch>
            <a:fillRect/>
          </a:stretch>
        </p:blipFill>
        <p:spPr>
          <a:xfrm>
            <a:off x="8534521" y="1422588"/>
            <a:ext cx="3443159" cy="5240488"/>
          </a:xfrm>
          <a:prstGeom prst="rect">
            <a:avLst/>
          </a:prstGeom>
          <a:ln w="38100" cap="sq">
            <a:solidFill>
              <a:schemeClr val="accent2">
                <a:lumMod val="50000"/>
              </a:schemeClr>
            </a:solidFill>
            <a:prstDash val="solid"/>
            <a:miter lim="800000"/>
            <a:headEnd/>
            <a:tailEnd/>
          </a:ln>
          <a:effectLst>
            <a:outerShdw blurRad="50800" dist="38100" dir="2700000" algn="tl" rotWithShape="0">
              <a:srgbClr val="000000">
                <a:alpha val="43000"/>
              </a:srgbClr>
            </a:outerShdw>
          </a:effectLst>
        </p:spPr>
      </p:pic>
      <p:sp>
        <p:nvSpPr>
          <p:cNvPr id="7" name="CuadroTexto 6"/>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400" b="1" dirty="0">
                <a:latin typeface="Calibri" panose="020F0502020204030204" pitchFamily="34" charset="0"/>
              </a:rPr>
              <a:t>EUFRAAT</a:t>
            </a:r>
            <a:endParaRPr lang="en-GB" sz="1400" b="1" noProof="0" dirty="0">
              <a:latin typeface="Calibri" panose="020F0502020204030204" pitchFamily="34" charset="0"/>
            </a:endParaRPr>
          </a:p>
        </p:txBody>
      </p:sp>
      <p:sp>
        <p:nvSpPr>
          <p:cNvPr id="8" name="CuadroTexto 7"/>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400" b="1" dirty="0">
                <a:latin typeface="Calibri" panose="020F0502020204030204" pitchFamily="34" charset="0"/>
              </a:rPr>
              <a:t>WOESTIJN</a:t>
            </a:r>
            <a:endParaRPr lang="en-GB" sz="1400" b="1" noProof="0" dirty="0">
              <a:latin typeface="Calibri" panose="020F0502020204030204" pitchFamily="34" charset="0"/>
            </a:endParaRPr>
          </a:p>
        </p:txBody>
      </p:sp>
      <p:sp>
        <p:nvSpPr>
          <p:cNvPr id="9" name="CuadroTexto 8"/>
          <p:cNvSpPr txBox="1"/>
          <p:nvPr/>
        </p:nvSpPr>
        <p:spPr>
          <a:xfrm rot="16200000">
            <a:off x="7928691"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400" b="1" noProof="0" dirty="0">
                <a:latin typeface="Calibri" panose="020F0502020204030204" pitchFamily="34" charset="0"/>
              </a:rPr>
              <a:t>MIDDELLANDSE ZEE</a:t>
            </a:r>
          </a:p>
        </p:txBody>
      </p:sp>
      <p:sp>
        <p:nvSpPr>
          <p:cNvPr id="10" name="CuadroTexto 9"/>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400" b="1" dirty="0">
                <a:latin typeface="Calibri" panose="020F0502020204030204" pitchFamily="34" charset="0"/>
              </a:rPr>
              <a:t>JORDANIË</a:t>
            </a:r>
            <a:endParaRPr lang="en-GB" sz="1400" b="1" noProof="0" dirty="0">
              <a:latin typeface="Calibri" panose="020F0502020204030204" pitchFamily="34" charset="0"/>
            </a:endParaRPr>
          </a:p>
        </p:txBody>
      </p:sp>
      <p:sp>
        <p:nvSpPr>
          <p:cNvPr id="12" name="CuadroTexto 11"/>
          <p:cNvSpPr txBox="1"/>
          <p:nvPr/>
        </p:nvSpPr>
        <p:spPr>
          <a:xfrm>
            <a:off x="4223687" y="3369887"/>
            <a:ext cx="3912785"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Hij wendt zich dan tot Jozua en verzekert hem dat als hij sterk en moedig is, niemand tegen hem zal kunnen standhouden (Joz. 1:5-6).</a:t>
            </a:r>
            <a:endParaRPr lang="en-GB" sz="2000" b="1" noProof="0" dirty="0">
              <a:latin typeface="Calibri" panose="020F0502020204030204" pitchFamily="34" charset="0"/>
            </a:endParaRPr>
          </a:p>
        </p:txBody>
      </p:sp>
      <p:pic>
        <p:nvPicPr>
          <p:cNvPr id="14" name="Imagen 13" descr="Imagen borrosa de una persona&#10;&#10;El contenido generado por IA puede ser incorrecto."/>
          <p:cNvPicPr>
            <a:picLocks noChangeAspect="1"/>
          </p:cNvPicPr>
          <p:nvPr/>
        </p:nvPicPr>
        <p:blipFill>
          <a:blip r:embed="rId4" cstate="email"/>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p:cNvPicPr>
            <a:picLocks noChangeAspect="1"/>
          </p:cNvPicPr>
          <p:nvPr/>
        </p:nvPicPr>
        <p:blipFill>
          <a:blip r:embed="rId5" cstate="email"/>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p:cNvSpPr txBox="1"/>
          <p:nvPr/>
        </p:nvSpPr>
        <p:spPr>
          <a:xfrm>
            <a:off x="202108" y="5465444"/>
            <a:ext cx="5683619"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Maar de overwinning lag niet in Jozua's eigen inspanningen, maar in Gods tegenwoordigheid. Hij verzekerde hem, zoals Hij ieder van ons verzekert: "Ik zal met u zijn" (Joz. 1:5; Matt. 28:20).</a:t>
            </a:r>
            <a:endParaRPr lang="en-GB" sz="2000" b="1" noProof="0" dirty="0">
              <a:latin typeface="Calibri" panose="020F0502020204030204" pitchFamily="34" charset="0"/>
            </a:endParaRPr>
          </a:p>
        </p:txBody>
      </p:sp>
      <p:pic>
        <p:nvPicPr>
          <p:cNvPr id="22" name="Imagen 21" descr="Grupo de personas posando delante de un edificio&#10;&#10;El contenido generado por IA puede ser incorrecto."/>
          <p:cNvPicPr>
            <a:picLocks noChangeAspect="1"/>
          </p:cNvPicPr>
          <p:nvPr/>
        </p:nvPicPr>
        <p:blipFill>
          <a:blip r:embed="rId6" cstate="email"/>
          <a:stretch>
            <a:fillRect/>
          </a:stretch>
        </p:blipFill>
        <p:spPr>
          <a:xfrm>
            <a:off x="111291" y="107038"/>
            <a:ext cx="1964714" cy="1106134"/>
          </a:xfrm>
          <a:prstGeom prst="rect">
            <a:avLst/>
          </a:prstGeom>
          <a:effectLst>
            <a:innerShdw blurRad="114300">
              <a:prstClr val="black"/>
            </a:innerShdw>
          </a:effectLst>
        </p:spPr>
      </p:pic>
      <p:sp>
        <p:nvSpPr>
          <p:cNvPr id="11" name="CuadroTexto 10"/>
          <p:cNvSpPr txBox="1"/>
          <p:nvPr/>
        </p:nvSpPr>
        <p:spPr>
          <a:xfrm>
            <a:off x="214320" y="2352828"/>
            <a:ext cx="8320201" cy="1014730"/>
          </a:xfrm>
          <a:prstGeom prst="rect">
            <a:avLst/>
          </a:prstGeom>
          <a:noFill/>
        </p:spPr>
        <p:txBody>
          <a:bodyPr wrap="square">
            <a:spAutoFit/>
          </a:bodyPr>
          <a:lstStyle/>
          <a:p>
            <a:pPr>
              <a:spcBef>
                <a:spcPts val="600"/>
              </a:spcBef>
            </a:pPr>
            <a:r>
              <a:rPr lang="nl-NL" sz="2000" b="1" dirty="0">
                <a:latin typeface="Calibri" panose="020F0502020204030204" pitchFamily="34" charset="0"/>
              </a:rPr>
              <a:t>Vervolgens herinnert Hij hen aan de grenzen die de verovering zal bereiken (Joz. 1:4): de strook tussen de Jordaan (oost) en de Middellandse Zee (west), van de woestijn (zuid) tot de Eufraat (noord).</a:t>
            </a:r>
            <a:endParaRPr lang="en-GB" sz="2000" b="1" noProof="0" dirty="0">
              <a:latin typeface="Calibri" panose="020F0502020204030204" pitchFamily="34" charset="0"/>
            </a:endParaRPr>
          </a:p>
        </p:txBody>
      </p:sp>
      <p:sp>
        <p:nvSpPr>
          <p:cNvPr id="5" name="Tekstvak 4"/>
          <p:cNvSpPr txBox="1"/>
          <p:nvPr/>
        </p:nvSpPr>
        <p:spPr>
          <a:xfrm>
            <a:off x="10816986" y="220204"/>
            <a:ext cx="1093092" cy="329031"/>
          </a:xfrm>
          <a:prstGeom prst="roundRect">
            <a:avLst>
              <a:gd name="adj" fmla="val 24428"/>
            </a:avLst>
          </a:prstGeom>
          <a:solidFill>
            <a:srgbClr val="FCFCFC"/>
          </a:solidFill>
          <a:ln w="3175">
            <a:noFill/>
          </a:ln>
          <a:effectLst>
            <a:glow rad="50800">
              <a:srgbClr val="B6953E"/>
            </a:glow>
            <a:outerShdw blurRad="38100" dist="50800" dir="6000000" algn="ctr" rotWithShape="0">
              <a:schemeClr val="tx1">
                <a:alpha val="48000"/>
              </a:scheme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5A8F00"/>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8ED3D0"/>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EDFF8F"/>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2500"/>
                            </p:stCondLst>
                            <p:childTnLst>
                              <p:par>
                                <p:cTn id="24" presetID="55"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outHorizontal)">
                                      <p:cBhvr>
                                        <p:cTn id="33" dur="500"/>
                                        <p:tgtEl>
                                          <p:spTgt spid="6"/>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par>
                                <p:cTn id="52" presetID="31" presetClass="entr" presetSubtype="0" fill="hold" grpId="0" nodeType="withEffect">
                                  <p:stCondLst>
                                    <p:cond delay="50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style.rotation</p:attrName>
                                        </p:attrNameLst>
                                      </p:cBhvr>
                                      <p:tavLst>
                                        <p:tav tm="0">
                                          <p:val>
                                            <p:fltVal val="90"/>
                                          </p:val>
                                        </p:tav>
                                        <p:tav tm="100000">
                                          <p:val>
                                            <p:fltVal val="0"/>
                                          </p:val>
                                        </p:tav>
                                      </p:tavLst>
                                    </p:anim>
                                    <p:animEffect transition="in" filter="fade">
                                      <p:cBhvr>
                                        <p:cTn id="57" dur="1000"/>
                                        <p:tgtEl>
                                          <p:spTgt spid="8"/>
                                        </p:tgtEl>
                                      </p:cBhvr>
                                    </p:animEffect>
                                  </p:childTnLst>
                                </p:cTn>
                              </p:par>
                              <p:par>
                                <p:cTn id="58" presetID="31" presetClass="entr" presetSubtype="0" fill="hold" grpId="0" nodeType="withEffect">
                                  <p:stCondLst>
                                    <p:cond delay="75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0-#ppt_w/2"/>
                                          </p:val>
                                        </p:tav>
                                        <p:tav tm="100000">
                                          <p:val>
                                            <p:strVal val="#ppt_x"/>
                                          </p:val>
                                        </p:tav>
                                      </p:tavLst>
                                    </p:anim>
                                    <p:anim calcmode="lin" valueType="num">
                                      <p:cBhvr additive="base">
                                        <p:cTn id="73" dur="50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500" fill="hold"/>
                                        <p:tgtEl>
                                          <p:spTgt spid="12"/>
                                        </p:tgtEl>
                                        <p:attrNameLst>
                                          <p:attrName>ppt_x</p:attrName>
                                        </p:attrNameLst>
                                      </p:cBhvr>
                                      <p:tavLst>
                                        <p:tav tm="0">
                                          <p:val>
                                            <p:strVal val="0-#ppt_w/2"/>
                                          </p:val>
                                        </p:tav>
                                        <p:tav tm="100000">
                                          <p:val>
                                            <p:strVal val="#ppt_x"/>
                                          </p:val>
                                        </p:tav>
                                      </p:tavLst>
                                    </p:anim>
                                    <p:anim calcmode="lin" valueType="num">
                                      <p:cBhvr additive="base">
                                        <p:cTn id="7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1+#ppt_w/2"/>
                                          </p:val>
                                        </p:tav>
                                        <p:tav tm="100000">
                                          <p:val>
                                            <p:strVal val="#ppt_x"/>
                                          </p:val>
                                        </p:tav>
                                      </p:tavLst>
                                    </p:anim>
                                    <p:anim calcmode="lin" valueType="num">
                                      <p:cBhvr additive="base">
                                        <p:cTn id="83" dur="500" fill="hold"/>
                                        <p:tgtEl>
                                          <p:spTgt spid="16"/>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1+#ppt_w/2"/>
                                          </p:val>
                                        </p:tav>
                                        <p:tav tm="100000">
                                          <p:val>
                                            <p:strVal val="#ppt_x"/>
                                          </p:val>
                                        </p:tav>
                                      </p:tavLst>
                                    </p:anim>
                                    <p:anim calcmode="lin" valueType="num">
                                      <p:cBhvr additive="base">
                                        <p:cTn id="8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P spid="5"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TotalTime>
  <Words>1534</Words>
  <Application>Microsoft Office PowerPoint</Application>
  <PresentationFormat>Panorámica</PresentationFormat>
  <Paragraphs>80</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Constantia</vt:lpstr>
      <vt:lpstr>Calibri</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120</cp:revision>
  <dcterms:created xsi:type="dcterms:W3CDTF">2025-09-05T17:18:00Z</dcterms:created>
  <dcterms:modified xsi:type="dcterms:W3CDTF">2025-10-02T06:09:21Z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9E7485510988447E9C7E7B366DA983CB_13</vt:lpwstr>
  </property>
  <property fmtid="{D5CDD505-2E9C-101B-9397-08002B2CF9AE}" pid="3" name="KSOProductBuildVer">
    <vt:lpwstr>1033-12.2.0.22549</vt:lpwstr>
  </property>
</Properties>
</file>