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1" r:id="rId4"/>
    <p:sldId id="299" r:id="rId5"/>
    <p:sldId id="258" r:id="rId6"/>
    <p:sldId id="259" r:id="rId7"/>
    <p:sldId id="30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2B"/>
    <a:srgbClr val="661C5C"/>
    <a:srgbClr val="CD99FE"/>
    <a:srgbClr val="20E8F9"/>
    <a:srgbClr val="128EA0"/>
    <a:srgbClr val="ECE6D9"/>
    <a:srgbClr val="AB2298"/>
    <a:srgbClr val="FFFF47"/>
    <a:srgbClr val="002D9D"/>
    <a:srgbClr val="CC3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0" d="100"/>
          <a:sy n="30" d="100"/>
        </p:scale>
        <p:origin x="84" y="13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lIns="576000">
          <a:sp3d extrusionH="57150">
            <a:bevelT w="38100" h="38100"/>
          </a:sp3d>
        </a:bodyPr>
        <a:lstStyle/>
        <a:p>
          <a:pPr algn="l"/>
          <a:r>
            <a:rPr lang="nl-NL" sz="2400" b="1" dirty="0">
              <a:solidFill>
                <a:srgbClr val="A1730B"/>
              </a:solidFill>
              <a:latin typeface="Calibri" panose="020F0502020204030204" pitchFamily="34" charset="0"/>
              <a:ea typeface="Calibri" panose="020F0502020204030204" pitchFamily="34" charset="0"/>
              <a:cs typeface="Calibri" panose="020F0502020204030204" pitchFamily="34" charset="0"/>
            </a:rPr>
            <a:t>Een kwestie van ongerechtigheid</a:t>
          </a:r>
          <a:endParaRPr lang="es-ES" sz="2400" dirty="0">
            <a:solidFill>
              <a:srgbClr val="A1730B"/>
            </a:solidFill>
            <a:latin typeface="Calibri" panose="020F0502020204030204" pitchFamily="34" charset="0"/>
            <a:ea typeface="Calibri" panose="020F0502020204030204" pitchFamily="34" charset="0"/>
            <a:cs typeface="Calibri" panose="020F0502020204030204" pitchFamily="34" charset="0"/>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lIns="576000">
          <a:sp3d extrusionH="57150">
            <a:bevelT w="38100" h="38100"/>
          </a:sp3d>
        </a:bodyPr>
        <a:lstStyle/>
        <a:p>
          <a:pPr algn="l"/>
          <a:r>
            <a:rPr lang="nl-NL" sz="2400" b="1" dirty="0">
              <a:solidFill>
                <a:srgbClr val="207D0D"/>
              </a:solidFill>
              <a:latin typeface="Calibri" panose="020F0502020204030204" pitchFamily="34" charset="0"/>
              <a:ea typeface="Calibri" panose="020F0502020204030204" pitchFamily="34" charset="0"/>
              <a:cs typeface="Calibri" panose="020F0502020204030204" pitchFamily="34" charset="0"/>
            </a:rPr>
            <a:t>Een kwestie van rechtvaardigheid</a:t>
          </a:r>
          <a:endParaRPr lang="es-ES" sz="2400" dirty="0">
            <a:solidFill>
              <a:srgbClr val="207D0D"/>
            </a:solidFill>
            <a:latin typeface="Calibri" panose="020F0502020204030204" pitchFamily="34" charset="0"/>
            <a:ea typeface="Calibri" panose="020F0502020204030204" pitchFamily="34" charset="0"/>
            <a:cs typeface="Calibri" panose="020F0502020204030204" pitchFamily="34" charset="0"/>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lIns="576000">
          <a:sp3d extrusionH="57150">
            <a:bevelT w="38100" h="38100"/>
          </a:sp3d>
        </a:bodyPr>
        <a:lstStyle/>
        <a:p>
          <a:pPr algn="l"/>
          <a:r>
            <a:rPr lang="nl-NL" sz="2400" b="1" dirty="0">
              <a:solidFill>
                <a:srgbClr val="0F6F68"/>
              </a:solidFill>
              <a:latin typeface="Calibri" panose="020F0502020204030204" pitchFamily="34" charset="0"/>
              <a:ea typeface="Calibri" panose="020F0502020204030204" pitchFamily="34" charset="0"/>
              <a:cs typeface="Calibri" panose="020F0502020204030204" pitchFamily="34" charset="0"/>
            </a:rPr>
            <a:t>Het Bijbelse concept van oorlog</a:t>
          </a:r>
          <a:endParaRPr lang="es-ES" sz="2400" dirty="0">
            <a:solidFill>
              <a:srgbClr val="0F6F68"/>
            </a:solidFill>
            <a:latin typeface="Calibri" panose="020F0502020204030204" pitchFamily="34" charset="0"/>
            <a:ea typeface="Calibri" panose="020F0502020204030204" pitchFamily="34" charset="0"/>
            <a:cs typeface="Calibri" panose="020F0502020204030204" pitchFamily="34" charset="0"/>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lIns="576000">
          <a:sp3d extrusionH="57150">
            <a:bevelT w="38100" h="38100"/>
          </a:sp3d>
        </a:bodyPr>
        <a:lstStyle/>
        <a:p>
          <a:pPr algn="l"/>
          <a:r>
            <a:rPr lang="nl-NL" sz="2400" b="1" dirty="0">
              <a:solidFill>
                <a:srgbClr val="232098"/>
              </a:solidFill>
              <a:latin typeface="Calibri" panose="020F0502020204030204" pitchFamily="34" charset="0"/>
              <a:ea typeface="Calibri" panose="020F0502020204030204" pitchFamily="34" charset="0"/>
              <a:cs typeface="Calibri" panose="020F0502020204030204" pitchFamily="34" charset="0"/>
            </a:rPr>
            <a:t>Vernietigd door hun eigen keuze</a:t>
          </a:r>
          <a:endParaRPr lang="es-ES" sz="2400" dirty="0">
            <a:solidFill>
              <a:srgbClr val="232098"/>
            </a:solidFill>
            <a:latin typeface="Calibri" panose="020F0502020204030204" pitchFamily="34" charset="0"/>
            <a:ea typeface="Calibri" panose="020F0502020204030204" pitchFamily="34" charset="0"/>
            <a:cs typeface="Calibri" panose="020F0502020204030204" pitchFamily="34" charset="0"/>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lIns="576000">
          <a:sp3d extrusionH="57150">
            <a:bevelT w="38100" h="38100"/>
          </a:sp3d>
        </a:bodyPr>
        <a:lstStyle/>
        <a:p>
          <a:pPr algn="l"/>
          <a:r>
            <a:rPr lang="nl-NL" sz="2400" b="1" dirty="0">
              <a:solidFill>
                <a:srgbClr val="842076"/>
              </a:solidFill>
              <a:latin typeface="Calibri" panose="020F0502020204030204" pitchFamily="34" charset="0"/>
              <a:ea typeface="Calibri" panose="020F0502020204030204" pitchFamily="34" charset="0"/>
              <a:cs typeface="Calibri" panose="020F0502020204030204" pitchFamily="34" charset="0"/>
            </a:rPr>
            <a:t>Zoek vrede</a:t>
          </a:r>
          <a:endParaRPr lang="es-ES" sz="2400" dirty="0">
            <a:solidFill>
              <a:srgbClr val="842076"/>
            </a:solidFill>
            <a:latin typeface="Calibri" panose="020F0502020204030204" pitchFamily="34" charset="0"/>
            <a:ea typeface="Calibri" panose="020F0502020204030204" pitchFamily="34" charset="0"/>
            <a:cs typeface="Calibri" panose="020F0502020204030204" pitchFamily="34" charset="0"/>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 beroepsleger was niet toegestaan</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soldaten werden niet betaald en konden soms zelfs geen buit meenemen</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Oorlogvoering was alleen toegestaan voor de verovering of verdediging van het Beloofde Land op dat specifieke historische moment</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nl-NL" sz="1800" b="1" spc="-5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werden geleid door profeten die door God waren geïnspireerd (zoals Mozes of Jozua)</a:t>
          </a:r>
          <a:endParaRPr lang="es-ES" sz="1800" spc="-5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Geestelijke voorbereiding was vereist voor de slag</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Elke Israëliet die zich niet aan de oorlogsregels hield, werd als een vijand behandeld</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nl-NL"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Bij vele gelegenheden kwam God direct tussenbeide in de strijd</a:t>
          </a:r>
          <a:endParaRPr lang="es-E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53301">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pPr>
            <a:lnSpc>
              <a:spcPct val="80000"/>
            </a:lnSpc>
          </a:pPr>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Degenen die bestemd waren voor vernietiging en God gehoorzaamden, konden leven (bijv. </a:t>
          </a:r>
          <a:r>
            <a:rPr lang="nl-NL" sz="19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a:t>
          </a:r>
          <a:r>
            <a:rPr lang="nl-NL" sz="19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s-ES" sz="1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pPr>
            <a:lnSpc>
              <a:spcPct val="80000"/>
            </a:lnSpc>
          </a:pPr>
          <a:r>
            <a:rPr lang="nl-NL" sz="1900" b="1" dirty="0">
              <a:effectLst>
                <a:outerShdw blurRad="38100" dist="38100" dir="2700000" algn="tl">
                  <a:srgbClr val="000000">
                    <a:alpha val="43137"/>
                  </a:srgbClr>
                </a:outerShdw>
              </a:effectLst>
            </a:rPr>
            <a:t>Israëlieten die God ongehoorzaam waren, moesten ter dood worden gebracht (bijv. </a:t>
          </a:r>
          <a:r>
            <a:rPr lang="nl-NL" sz="1900" b="1" dirty="0" err="1">
              <a:effectLst>
                <a:outerShdw blurRad="38100" dist="38100" dir="2700000" algn="tl">
                  <a:srgbClr val="000000">
                    <a:alpha val="43137"/>
                  </a:srgbClr>
                </a:outerShdw>
              </a:effectLst>
            </a:rPr>
            <a:t>Achan</a:t>
          </a:r>
          <a:r>
            <a:rPr lang="nl-NL" sz="1900" b="1" dirty="0">
              <a:effectLst>
                <a:outerShdw blurRad="38100" dist="38100" dir="2700000" algn="tl">
                  <a:srgbClr val="000000">
                    <a:alpha val="43137"/>
                  </a:srgbClr>
                </a:outerShdw>
              </a:effectLst>
            </a:rPr>
            <a:t>).</a:t>
          </a:r>
          <a:endParaRPr lang="es-ES" sz="19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custScaleX="116449">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custScaleX="117209">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6000" tIns="91440" rIns="91440" bIns="91440" numCol="1" spcCol="1270" anchor="ctr" anchorCtr="0">
          <a:noAutofit/>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A1730B"/>
              </a:solidFill>
              <a:latin typeface="Calibri" panose="020F0502020204030204" pitchFamily="34" charset="0"/>
              <a:ea typeface="Calibri" panose="020F0502020204030204" pitchFamily="34" charset="0"/>
              <a:cs typeface="Calibri" panose="020F0502020204030204" pitchFamily="34" charset="0"/>
            </a:rPr>
            <a:t>Een kwestie van ongerechtigheid</a:t>
          </a:r>
          <a:endParaRPr lang="es-ES" sz="2400" kern="1200" dirty="0">
            <a:solidFill>
              <a:srgbClr val="A1730B"/>
            </a:solidFill>
            <a:latin typeface="Calibri" panose="020F0502020204030204" pitchFamily="34" charset="0"/>
            <a:ea typeface="Calibri" panose="020F0502020204030204" pitchFamily="34" charset="0"/>
            <a:cs typeface="Calibri" panose="020F0502020204030204" pitchFamily="34" charset="0"/>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6000" tIns="91440" rIns="91440" bIns="91440" numCol="1" spcCol="1270" anchor="ctr" anchorCtr="0">
          <a:noAutofit/>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207D0D"/>
              </a:solidFill>
              <a:latin typeface="Calibri" panose="020F0502020204030204" pitchFamily="34" charset="0"/>
              <a:ea typeface="Calibri" panose="020F0502020204030204" pitchFamily="34" charset="0"/>
              <a:cs typeface="Calibri" panose="020F0502020204030204" pitchFamily="34" charset="0"/>
            </a:rPr>
            <a:t>Een kwestie van rechtvaardigheid</a:t>
          </a:r>
          <a:endParaRPr lang="es-ES" sz="2400" kern="1200" dirty="0">
            <a:solidFill>
              <a:srgbClr val="207D0D"/>
            </a:solidFill>
            <a:latin typeface="Calibri" panose="020F0502020204030204" pitchFamily="34" charset="0"/>
            <a:ea typeface="Calibri" panose="020F0502020204030204" pitchFamily="34" charset="0"/>
            <a:cs typeface="Calibri" panose="020F0502020204030204" pitchFamily="34" charset="0"/>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6000" tIns="91440" rIns="91440" bIns="91440" numCol="1" spcCol="1270" anchor="ctr" anchorCtr="0">
          <a:noAutofit/>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0F6F68"/>
              </a:solidFill>
              <a:latin typeface="Calibri" panose="020F0502020204030204" pitchFamily="34" charset="0"/>
              <a:ea typeface="Calibri" panose="020F0502020204030204" pitchFamily="34" charset="0"/>
              <a:cs typeface="Calibri" panose="020F0502020204030204" pitchFamily="34" charset="0"/>
            </a:rPr>
            <a:t>Het Bijbelse concept van oorlog</a:t>
          </a:r>
          <a:endParaRPr lang="es-ES" sz="2400" kern="1200" dirty="0">
            <a:solidFill>
              <a:srgbClr val="0F6F68"/>
            </a:solidFill>
            <a:latin typeface="Calibri" panose="020F0502020204030204" pitchFamily="34" charset="0"/>
            <a:ea typeface="Calibri" panose="020F0502020204030204" pitchFamily="34" charset="0"/>
            <a:cs typeface="Calibri" panose="020F0502020204030204" pitchFamily="34" charset="0"/>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6000" tIns="91440" rIns="91440" bIns="91440" numCol="1" spcCol="1270" anchor="ctr" anchorCtr="0">
          <a:noAutofit/>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232098"/>
              </a:solidFill>
              <a:latin typeface="Calibri" panose="020F0502020204030204" pitchFamily="34" charset="0"/>
              <a:ea typeface="Calibri" panose="020F0502020204030204" pitchFamily="34" charset="0"/>
              <a:cs typeface="Calibri" panose="020F0502020204030204" pitchFamily="34" charset="0"/>
            </a:rPr>
            <a:t>Vernietigd door hun eigen keuze</a:t>
          </a:r>
          <a:endParaRPr lang="es-ES" sz="2400" kern="1200" dirty="0">
            <a:solidFill>
              <a:srgbClr val="232098"/>
            </a:solidFill>
            <a:latin typeface="Calibri" panose="020F0502020204030204" pitchFamily="34" charset="0"/>
            <a:ea typeface="Calibri" panose="020F0502020204030204" pitchFamily="34" charset="0"/>
            <a:cs typeface="Calibri" panose="020F0502020204030204" pitchFamily="34" charset="0"/>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6000" tIns="91440" rIns="91440" bIns="91440" numCol="1" spcCol="1270" anchor="ctr" anchorCtr="0">
          <a:noAutofit/>
          <a:sp3d extrusionH="57150">
            <a:bevelT w="38100" h="38100"/>
          </a:sp3d>
        </a:bodyPr>
        <a:lstStyle/>
        <a:p>
          <a:pPr marL="0" lvl="0" indent="0" algn="l" defTabSz="1066800">
            <a:lnSpc>
              <a:spcPct val="90000"/>
            </a:lnSpc>
            <a:spcBef>
              <a:spcPct val="0"/>
            </a:spcBef>
            <a:spcAft>
              <a:spcPct val="35000"/>
            </a:spcAft>
            <a:buNone/>
          </a:pPr>
          <a:r>
            <a:rPr lang="nl-NL" sz="2400" b="1" kern="1200" dirty="0">
              <a:solidFill>
                <a:srgbClr val="842076"/>
              </a:solidFill>
              <a:latin typeface="Calibri" panose="020F0502020204030204" pitchFamily="34" charset="0"/>
              <a:ea typeface="Calibri" panose="020F0502020204030204" pitchFamily="34" charset="0"/>
              <a:cs typeface="Calibri" panose="020F0502020204030204" pitchFamily="34" charset="0"/>
            </a:rPr>
            <a:t>Zoek vrede</a:t>
          </a:r>
          <a:endParaRPr lang="es-ES" sz="2400" kern="1200" dirty="0">
            <a:solidFill>
              <a:srgbClr val="842076"/>
            </a:solidFill>
            <a:latin typeface="Calibri" panose="020F0502020204030204" pitchFamily="34" charset="0"/>
            <a:ea typeface="Calibri" panose="020F0502020204030204" pitchFamily="34" charset="0"/>
            <a:cs typeface="Calibri" panose="020F0502020204030204" pitchFamily="34" charset="0"/>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Een beroepsleger was niet toegestaan</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822104"/>
          <a:ext cx="8709446" cy="410826"/>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 soldaten werden niet betaald en konden soms zelfs geen buit meenemen</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9155" y="822104"/>
        <a:ext cx="8709446" cy="410826"/>
      </dsp:txXfrm>
    </dsp:sp>
    <dsp:sp modelId="{084B62E5-F22E-4F07-B5B1-770FC4A73F38}">
      <dsp:nvSpPr>
        <dsp:cNvPr id="0" name=""/>
        <dsp:cNvSpPr/>
      </dsp:nvSpPr>
      <dsp:spPr>
        <a:xfrm>
          <a:off x="432389" y="770751"/>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28765"/>
          <a:ext cx="8505570" cy="629800"/>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Oorlogvoering was alleen toegestaan voor de verovering of verdediging van het Beloofde Land op dat specifieke historische moment</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93031" y="1328765"/>
        <a:ext cx="8505570" cy="629800"/>
      </dsp:txXfrm>
    </dsp:sp>
    <dsp:sp modelId="{281349C6-0B2D-4342-BA0D-1069848ADF44}">
      <dsp:nvSpPr>
        <dsp:cNvPr id="0" name=""/>
        <dsp:cNvSpPr/>
      </dsp:nvSpPr>
      <dsp:spPr>
        <a:xfrm>
          <a:off x="636265" y="138689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54853"/>
          <a:ext cx="8440474" cy="410826"/>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spc="-5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Ze werden geleid door profeten die door God waren geïnspireerd (zoals Mozes of Jozua)</a:t>
          </a:r>
          <a:endParaRPr lang="es-ES" sz="1800" kern="1200" spc="-50" baseline="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58127" y="2054853"/>
        <a:ext cx="8440474" cy="410826"/>
      </dsp:txXfrm>
    </dsp:sp>
    <dsp:sp modelId="{65A11B11-D3EA-424D-9450-54F6BB2D110C}">
      <dsp:nvSpPr>
        <dsp:cNvPr id="0" name=""/>
        <dsp:cNvSpPr/>
      </dsp:nvSpPr>
      <dsp:spPr>
        <a:xfrm>
          <a:off x="701360" y="2003500"/>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671454"/>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Geestelijke voorbereiding was vereist voor de slag</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893031" y="2671454"/>
        <a:ext cx="8505570" cy="410826"/>
      </dsp:txXfrm>
    </dsp:sp>
    <dsp:sp modelId="{8831F3A7-B6A1-4F0C-9F12-00A36A593EC3}">
      <dsp:nvSpPr>
        <dsp:cNvPr id="0" name=""/>
        <dsp:cNvSpPr/>
      </dsp:nvSpPr>
      <dsp:spPr>
        <a:xfrm>
          <a:off x="636265" y="2620101"/>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9155" y="3287603"/>
          <a:ext cx="8709446" cy="410826"/>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Elke Israëliet die zich niet aan de oorlogsregels hield, werd als een vijand behandeld</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689155" y="3287603"/>
        <a:ext cx="8709446" cy="410826"/>
      </dsp:txXfrm>
    </dsp:sp>
    <dsp:sp modelId="{25949BFB-8531-4404-AC7B-DE8EACFB641D}">
      <dsp:nvSpPr>
        <dsp:cNvPr id="0" name=""/>
        <dsp:cNvSpPr/>
      </dsp:nvSpPr>
      <dsp:spPr>
        <a:xfrm>
          <a:off x="432389" y="3236250"/>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04204"/>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45720" rIns="45720" bIns="45720" numCol="1" spcCol="1270" anchor="ctr" anchorCtr="0">
          <a:noAutofit/>
        </a:bodyPr>
        <a:lstStyle/>
        <a:p>
          <a:pPr marL="0" lvl="0" indent="0" algn="l"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Bij vele gelegenheden kwam God direct tussenbeide in de strijd</a:t>
          </a:r>
          <a:endParaRPr lang="es-ES" sz="18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317115" y="3904204"/>
        <a:ext cx="9081486" cy="410826"/>
      </dsp:txXfrm>
    </dsp:sp>
    <dsp:sp modelId="{FEF755CF-ECD6-4835-8D5C-EA830F06A519}">
      <dsp:nvSpPr>
        <dsp:cNvPr id="0" name=""/>
        <dsp:cNvSpPr/>
      </dsp:nvSpPr>
      <dsp:spPr>
        <a:xfrm>
          <a:off x="60349" y="3852851"/>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929108" y="2119"/>
          <a:ext cx="2740094" cy="1411825"/>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80000"/>
            </a:lnSpc>
            <a:spcBef>
              <a:spcPct val="0"/>
            </a:spcBef>
            <a:spcAft>
              <a:spcPct val="35000"/>
            </a:spcAft>
            <a:buNone/>
          </a:pP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Degenen die bestemd waren voor vernietiging en God gehoorzaamden, konden leven (bijv. </a:t>
          </a:r>
          <a:r>
            <a:rPr lang="nl-NL" sz="1900" b="1" kern="12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Rachab</a:t>
          </a:r>
          <a:r>
            <a:rPr lang="nl-NL" sz="19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s-ES" sz="1900"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sp:txBody>
      <dsp:txXfrm>
        <a:off x="929108" y="2119"/>
        <a:ext cx="2740094" cy="1411825"/>
      </dsp:txXfrm>
    </dsp:sp>
    <dsp:sp modelId="{3128F560-8630-45CC-81ED-844341F038CC}">
      <dsp:nvSpPr>
        <dsp:cNvPr id="0" name=""/>
        <dsp:cNvSpPr/>
      </dsp:nvSpPr>
      <dsp:spPr>
        <a:xfrm>
          <a:off x="920167" y="1649249"/>
          <a:ext cx="2757977" cy="1411825"/>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80000"/>
            </a:lnSpc>
            <a:spcBef>
              <a:spcPct val="0"/>
            </a:spcBef>
            <a:spcAft>
              <a:spcPct val="35000"/>
            </a:spcAft>
            <a:buNone/>
          </a:pPr>
          <a:r>
            <a:rPr lang="nl-NL" sz="1900" b="1" kern="1200" dirty="0">
              <a:effectLst>
                <a:outerShdw blurRad="38100" dist="38100" dir="2700000" algn="tl">
                  <a:srgbClr val="000000">
                    <a:alpha val="43137"/>
                  </a:srgbClr>
                </a:outerShdw>
              </a:effectLst>
            </a:rPr>
            <a:t>Israëlieten die God ongehoorzaam waren, moesten ter dood worden gebracht (bijv. </a:t>
          </a:r>
          <a:r>
            <a:rPr lang="nl-NL" sz="1900" b="1" kern="1200" dirty="0" err="1">
              <a:effectLst>
                <a:outerShdw blurRad="38100" dist="38100" dir="2700000" algn="tl">
                  <a:srgbClr val="000000">
                    <a:alpha val="43137"/>
                  </a:srgbClr>
                </a:outerShdw>
              </a:effectLst>
            </a:rPr>
            <a:t>Achan</a:t>
          </a:r>
          <a:r>
            <a:rPr lang="nl-NL" sz="1900" b="1" kern="1200" dirty="0">
              <a:effectLst>
                <a:outerShdw blurRad="38100" dist="38100" dir="2700000" algn="tl">
                  <a:srgbClr val="000000">
                    <a:alpha val="43137"/>
                  </a:srgbClr>
                </a:outerShdw>
              </a:effectLst>
            </a:rPr>
            <a:t>).</a:t>
          </a:r>
          <a:endParaRPr lang="es-ES" sz="1900" kern="1200" dirty="0">
            <a:effectLst>
              <a:outerShdw blurRad="38100" dist="38100" dir="2700000" algn="tl">
                <a:srgbClr val="000000">
                  <a:alpha val="43137"/>
                </a:srgbClr>
              </a:outerShdw>
            </a:effectLst>
          </a:endParaRPr>
        </a:p>
      </dsp:txBody>
      <dsp:txXfrm>
        <a:off x="920167" y="1649249"/>
        <a:ext cx="2757977" cy="141182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44F0FCAE-4238-45F0-BA7E-625D530A3F72}" type="datetimeFigureOut">
              <a:rPr lang="es-ES" smtClean="0"/>
              <a:pPr/>
              <a:t>24/10/2025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310ECE3-9DDC-426C-BE52-EEFB55A6A241}" type="slidenum">
              <a:rPr lang="es-ES" smtClean="0"/>
              <a:pPr/>
              <a:t>‹Nº›</a:t>
            </a:fld>
            <a:endParaRPr lang="es-ES" dirty="0"/>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24/10/2025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65C4432A-7186-4879-A084-736CB60F48A3}" type="datetimeFigureOut">
              <a:rPr lang="es-ES" smtClean="0"/>
              <a:pPr/>
              <a:t>24/10/2025</a:t>
            </a:fld>
            <a:endParaRPr lang="es-ES" dirty="0"/>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A3C5EC8-985F-493E-8E89-BDF38E32BEA5}" type="slidenum">
              <a:rPr lang="es-ES" smtClean="0"/>
              <a:pPr/>
              <a:t>‹Nº›</a:t>
            </a:fld>
            <a:endParaRPr lang="es-ES" dirty="0"/>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D72E8027-C3E3-4EBF-8ECC-94EC8C4D01B0}" type="datetimeFigureOut">
              <a:rPr lang="es-ES" smtClean="0"/>
              <a:pPr/>
              <a:t>24/10/2025</a:t>
            </a:fld>
            <a:endParaRPr lang="es-ES" dirty="0"/>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362EB92A-8172-4890-967D-66CB773D8995}" type="slidenum">
              <a:rPr lang="es-ES" smtClean="0"/>
              <a:pPr/>
              <a:t>‹Nº›</a:t>
            </a:fld>
            <a:endParaRPr lang="es-ES" dirty="0"/>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4.jpe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2123658"/>
          </a:xfrm>
          <a:prstGeom prst="rect">
            <a:avLst/>
          </a:prstGeom>
          <a:noFill/>
        </p:spPr>
        <p:txBody>
          <a:bodyPr wrap="square" rtlCol="0">
            <a:spAutoFit/>
            <a:scene3d>
              <a:camera prst="orthographicFront"/>
              <a:lightRig rig="brightRoom" dir="t"/>
            </a:scene3d>
            <a:sp3d extrusionH="57150">
              <a:bevelT w="69850" h="38100" prst="cross"/>
            </a:sp3d>
          </a:bodyPr>
          <a:lstStyle/>
          <a:p>
            <a:pPr algn="ctr"/>
            <a:r>
              <a:rPr lang="nl-NL" sz="66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Calibri" panose="020F0502020204030204" pitchFamily="34" charset="0"/>
              </a:rPr>
              <a:t>GOD VECHT VOOR JOU</a:t>
            </a:r>
            <a:endParaRPr lang="en" sz="6600" b="1" dirty="0">
              <a:ln w="12700">
                <a:solidFill>
                  <a:schemeClr val="accent2">
                    <a:lumMod val="50000"/>
                  </a:schemeClr>
                </a:solidFill>
                <a:prstDash val="solid"/>
              </a:ln>
              <a:solidFill>
                <a:srgbClr val="E17A4B"/>
              </a:solidFill>
              <a:effectLst>
                <a:outerShdw dist="38100" dir="2640000" algn="bl" rotWithShape="0">
                  <a:schemeClr val="accent2">
                    <a:lumMod val="5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83F102F-C706-09F1-2B1C-F5EEF4B0E39F}"/>
              </a:ext>
            </a:extLst>
          </p:cNvPr>
          <p:cNvSpPr txBox="1"/>
          <p:nvPr/>
        </p:nvSpPr>
        <p:spPr>
          <a:xfrm>
            <a:off x="114300" y="5646152"/>
            <a:ext cx="1781175" cy="584775"/>
          </a:xfrm>
          <a:prstGeom prst="rect">
            <a:avLst/>
          </a:prstGeom>
          <a:noFill/>
        </p:spPr>
        <p:txBody>
          <a:bodyPr wrap="square" rtlCol="0">
            <a:spAutoFit/>
          </a:bodyPr>
          <a:lstStyle/>
          <a:p>
            <a:r>
              <a:rPr lang="nl-NL" sz="1600" b="1" dirty="0">
                <a:solidFill>
                  <a:srgbClr val="7B4F3D"/>
                </a:solidFill>
                <a:latin typeface="Calibri" panose="020F0502020204030204" pitchFamily="34" charset="0"/>
              </a:rPr>
              <a:t>Les 5 voor</a:t>
            </a:r>
          </a:p>
          <a:p>
            <a:r>
              <a:rPr lang="nl-NL" sz="1600" b="1" dirty="0">
                <a:solidFill>
                  <a:srgbClr val="7B4F3D"/>
                </a:solidFill>
                <a:latin typeface="Calibri" panose="020F0502020204030204" pitchFamily="34" charset="0"/>
              </a:rPr>
              <a:t>1 november 2025</a:t>
            </a:r>
            <a:endParaRPr lang="en" sz="1600" b="1" dirty="0">
              <a:solidFill>
                <a:srgbClr val="7B4F3D"/>
              </a:solidFill>
              <a:latin typeface="Calibri" panose="020F0502020204030204" pitchFamily="34" charset="0"/>
            </a:endParaRPr>
          </a:p>
        </p:txBody>
      </p:sp>
    </p:spTree>
    <p:extLst>
      <p:ext uri="{BB962C8B-B14F-4D97-AF65-F5344CB8AC3E}">
        <p14:creationId xmlns:p14="http://schemas.microsoft.com/office/powerpoint/2010/main" val="334393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42874" y="94119"/>
            <a:ext cx="6319571" cy="2862322"/>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r>
              <a:rPr kumimoji="0" lang="nl-NL"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Jozua veroverde al deze koningen en hun land in één keer, want de HEERE, de God van Israël, streed voor Israël.</a:t>
            </a:r>
            <a:r>
              <a:rPr kumimoji="0" lang="es-ES"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142874" y="3198167"/>
            <a:ext cx="3152776" cy="461665"/>
          </a:xfrm>
          <a:prstGeom prst="rect">
            <a:avLst/>
          </a:prstGeom>
          <a:noFill/>
        </p:spPr>
        <p:txBody>
          <a:bodyPr wrap="square">
            <a:spAutoFit/>
            <a:scene3d>
              <a:camera prst="orthographicFront"/>
              <a:lightRig rig="threePt" dir="t"/>
            </a:scene3d>
            <a:sp3d extrusionH="57150">
              <a:bevelT w="38100" h="38100"/>
            </a:sp3d>
          </a:bodyPr>
          <a:lstStyle/>
          <a:p>
            <a:pPr lvl="0">
              <a:defRPr/>
            </a:pPr>
            <a:r>
              <a:rPr lang="es-ES" sz="2400" b="1" dirty="0" err="1">
                <a:ln w="12700" cmpd="sng">
                  <a:noFill/>
                  <a:prstDash val="solid"/>
                </a:ln>
                <a:solidFill>
                  <a:srgbClr val="613E51"/>
                </a:solidFill>
                <a:latin typeface="Comic Sans MS" panose="030F0702030302020204" pitchFamily="66" charset="0"/>
              </a:rPr>
              <a:t>Jozua</a:t>
            </a:r>
            <a:r>
              <a:rPr lang="es-ES" sz="2400" b="1" dirty="0">
                <a:ln w="12700" cmpd="sng">
                  <a:noFill/>
                  <a:prstDash val="solid"/>
                </a:ln>
                <a:solidFill>
                  <a:srgbClr val="613E51"/>
                </a:solidFill>
                <a:latin typeface="Comic Sans MS" panose="030F0702030302020204" pitchFamily="66" charset="0"/>
              </a:rPr>
              <a:t> 10:42</a:t>
            </a: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HSV</a:t>
            </a:r>
            <a:endParaRPr kumimoji="0" lang="es-ES" sz="2400" b="0" i="0" u="none" strike="noStrike" kern="1200" cap="none" spc="0" normalizeH="0" baseline="0" noProof="0" dirty="0">
              <a:ln>
                <a:noFill/>
              </a:ln>
              <a:solidFill>
                <a:srgbClr val="613E5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277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EA4760-494A-FB7C-9486-1330D64D03A0}"/>
              </a:ext>
            </a:extLst>
          </p:cNvPr>
          <p:cNvGraphicFramePr/>
          <p:nvPr>
            <p:extLst>
              <p:ext uri="{D42A27DB-BD31-4B8C-83A1-F6EECF244321}">
                <p14:modId xmlns:p14="http://schemas.microsoft.com/office/powerpoint/2010/main" val="1710983134"/>
              </p:ext>
            </p:extLst>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82192" y="416068"/>
            <a:ext cx="7304925"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begrijpen van de oorlog die Israël ertoe bracht het land Kanaän in bezit te nemen, is geen gemakkelijke zaak.</a:t>
            </a:r>
            <a:endParaRPr lang="en" sz="2000" b="1" dirty="0">
              <a:latin typeface="Calibri" panose="020F0502020204030204" pitchFamily="34" charset="0"/>
            </a:endParaRP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82191" y="2642308"/>
            <a:ext cx="7304926"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Om dit probleem te begrijpen, moeten we ons verdiepen in het Bijbelse concept van oorlog en de morele waarden die op dat kritieke moment in de geschiedenis op het spel staan.</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A7F3E65F-4EB7-1E41-B190-A4D735E23632}"/>
              </a:ext>
            </a:extLst>
          </p:cNvPr>
          <p:cNvSpPr txBox="1"/>
          <p:nvPr/>
        </p:nvSpPr>
        <p:spPr>
          <a:xfrm>
            <a:off x="82191" y="1900228"/>
            <a:ext cx="730492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Waarom stierven er dan zoveel mensen? Kan die oorlog als "heilig" worden beschouwd?</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C1BA3ABD-9338-ABC4-EE61-3D2ADDFFC365}"/>
              </a:ext>
            </a:extLst>
          </p:cNvPr>
          <p:cNvSpPr txBox="1"/>
          <p:nvPr/>
        </p:nvSpPr>
        <p:spPr>
          <a:xfrm>
            <a:off x="82191" y="1158148"/>
            <a:ext cx="730492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Net zoals het nooit Gods bedoeling was dat de zonde zou bestaan, was het ook niet de bedoeling dat er oorlog zou bestaan.</a:t>
            </a:r>
            <a:endParaRPr lang="en" sz="2000" b="1" dirty="0">
              <a:latin typeface="Calibri" panose="020F0502020204030204" pitchFamily="34" charset="0"/>
            </a:endParaRPr>
          </a:p>
        </p:txBody>
      </p:sp>
    </p:spTree>
    <p:extLst>
      <p:ext uri="{BB962C8B-B14F-4D97-AF65-F5344CB8AC3E}">
        <p14:creationId xmlns:p14="http://schemas.microsoft.com/office/powerpoint/2010/main" val="21616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2678811" y="0"/>
            <a:ext cx="9513188"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chemeClr val="accent3"/>
                </a:solidFill>
                <a:latin typeface="Calibri" panose="020F0502020204030204" pitchFamily="34" charset="0"/>
              </a:rPr>
              <a:t>EEN KWESTIE VAN ONGERECHTIGHEID</a:t>
            </a:r>
            <a:endParaRPr lang="en" sz="4400" b="1" dirty="0">
              <a:ln/>
              <a:solidFill>
                <a:schemeClr val="accent3"/>
              </a:solidFill>
              <a:latin typeface="Calibri" panose="020F0502020204030204" pitchFamily="34" charset="0"/>
            </a:endParaRPr>
          </a:p>
        </p:txBody>
      </p:sp>
      <p:sp>
        <p:nvSpPr>
          <p:cNvPr id="5" name="CuadroTexto 4">
            <a:extLst>
              <a:ext uri="{FF2B5EF4-FFF2-40B4-BE49-F238E27FC236}">
                <a16:creationId xmlns:a16="http://schemas.microsoft.com/office/drawing/2014/main" id="{0CB22E68-1730-D699-44A4-C97130B6A79D}"/>
              </a:ext>
            </a:extLst>
          </p:cNvPr>
          <p:cNvSpPr txBox="1"/>
          <p:nvPr/>
        </p:nvSpPr>
        <p:spPr>
          <a:xfrm>
            <a:off x="2800347" y="607516"/>
            <a:ext cx="9315452"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1B91A1"/>
                </a:solidFill>
                <a:latin typeface="Comic Sans MS" panose="030F0702030302020204" pitchFamily="66" charset="0"/>
              </a:rPr>
              <a:t>“</a:t>
            </a:r>
            <a:r>
              <a:rPr lang="nl-NL" b="1" dirty="0">
                <a:solidFill>
                  <a:srgbClr val="1B91A1"/>
                </a:solidFill>
                <a:latin typeface="Comic Sans MS" panose="030F0702030302020204" pitchFamily="66" charset="0"/>
              </a:rPr>
              <a:t>De vierde generatie zal hier terugkeren, want de maat van de ongerechtigheid van de Amorieten is tot nu toe niet vol</a:t>
            </a:r>
            <a:r>
              <a:rPr lang="en-US" b="1" dirty="0">
                <a:solidFill>
                  <a:srgbClr val="1B91A1"/>
                </a:solidFill>
                <a:latin typeface="Comic Sans MS" panose="030F0702030302020204" pitchFamily="66" charset="0"/>
              </a:rPr>
              <a:t>.</a:t>
            </a:r>
            <a:r>
              <a:rPr lang="en" b="1" dirty="0">
                <a:solidFill>
                  <a:srgbClr val="1B91A1"/>
                </a:solidFill>
                <a:latin typeface="Comic Sans MS" panose="030F0702030302020204" pitchFamily="66" charset="0"/>
              </a:rPr>
              <a:t>” </a:t>
            </a:r>
            <a:r>
              <a:rPr lang="en" sz="1400" b="1" dirty="0">
                <a:solidFill>
                  <a:srgbClr val="1B91A1"/>
                </a:solidFill>
                <a:latin typeface="Comic Sans MS" panose="030F0702030302020204" pitchFamily="66" charset="0"/>
              </a:rPr>
              <a:t>(Genesis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2800350" y="1320522"/>
            <a:ext cx="9315449" cy="923330"/>
          </a:xfrm>
          <a:prstGeom prst="rect">
            <a:avLst/>
          </a:prstGeom>
          <a:noFill/>
        </p:spPr>
        <p:txBody>
          <a:bodyPr wrap="square" rtlCol="0">
            <a:spAutoFit/>
          </a:bodyPr>
          <a:lstStyle/>
          <a:p>
            <a:pPr>
              <a:lnSpc>
                <a:spcPct val="90000"/>
              </a:lnSpc>
              <a:spcBef>
                <a:spcPts val="600"/>
              </a:spcBef>
            </a:pPr>
            <a:r>
              <a:rPr lang="nl-NL" sz="2000" b="1" dirty="0">
                <a:latin typeface="Calibri" panose="020F0502020204030204" pitchFamily="34" charset="0"/>
              </a:rPr>
              <a:t>De archeologie heeft onthuld dat de religie van Kanaän precies was wat de Bijbel zegt: tovenarij, waarzeggerij, communicatie met de doden, spiritisme... en kinderoffers! (Deuteronomium 18:9-12).</a:t>
            </a:r>
            <a:endParaRPr lang="en" sz="2000" b="1" dirty="0">
              <a:latin typeface="Calibri" panose="020F0502020204030204" pitchFamily="34" charset="0"/>
            </a:endParaRP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39847" y="4066310"/>
            <a:ext cx="5254413" cy="2554546"/>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2800347" y="4112955"/>
            <a:ext cx="3836759" cy="2585323"/>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Ten slotte moest er een einde komen aan deze afwijkende riten, die de moraal van de mensen verlaagden en allerlei ondeugden in de hand werkten. De uitroeiing van de Kanaänieten zou — althans voor een bepaalde tijd — de morele achteruitgang van de mensheid voorkomen.</a:t>
            </a:r>
            <a:endParaRPr lang="en" sz="2000" b="1" dirty="0">
              <a:latin typeface="Calibri" panose="020F0502020204030204" pitchFamily="34" charset="0"/>
            </a:endParaRP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2800347" y="3314788"/>
            <a:ext cx="9315452" cy="646331"/>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Hoewel deze praktijken al in de tijd van Abraham gebruikelijk waren, gaf God hen meer dan 400 jaar om hun gedrag te corrigeren.</a:t>
            </a:r>
            <a:endParaRPr lang="en" sz="2000" b="1" dirty="0">
              <a:latin typeface="Calibri" panose="020F0502020204030204" pitchFamily="34" charset="0"/>
            </a:endParaRPr>
          </a:p>
        </p:txBody>
      </p:sp>
      <p:sp>
        <p:nvSpPr>
          <p:cNvPr id="9" name="CuadroTexto 8">
            <a:extLst>
              <a:ext uri="{FF2B5EF4-FFF2-40B4-BE49-F238E27FC236}">
                <a16:creationId xmlns:a16="http://schemas.microsoft.com/office/drawing/2014/main" id="{28446076-8980-220A-0F74-D910EF5BE49F}"/>
              </a:ext>
            </a:extLst>
          </p:cNvPr>
          <p:cNvSpPr txBox="1"/>
          <p:nvPr/>
        </p:nvSpPr>
        <p:spPr>
          <a:xfrm>
            <a:off x="2800347" y="2302133"/>
            <a:ext cx="9315452" cy="923330"/>
          </a:xfrm>
          <a:prstGeom prst="rect">
            <a:avLst/>
          </a:prstGeom>
          <a:noFill/>
        </p:spPr>
        <p:txBody>
          <a:bodyPr wrap="square">
            <a:spAutoFit/>
          </a:bodyPr>
          <a:lstStyle/>
          <a:p>
            <a:pPr>
              <a:lnSpc>
                <a:spcPct val="90000"/>
              </a:lnSpc>
              <a:spcBef>
                <a:spcPts val="600"/>
              </a:spcBef>
            </a:pPr>
            <a:r>
              <a:rPr lang="nl-NL" sz="2000" b="1" dirty="0">
                <a:latin typeface="Calibri" panose="020F0502020204030204" pitchFamily="34" charset="0"/>
              </a:rPr>
              <a:t>Hieraan moet de rite van de "heilige prostitutie" worden toegevoegd – die weinig met heiligheid te maken had – die zowel door priesters als door priesteressen werd beoefend.</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AF3E4691-DFD1-50D9-58B7-B11319D6F256}"/>
              </a:ext>
            </a:extLst>
          </p:cNvPr>
          <p:cNvSpPr txBox="1"/>
          <p:nvPr/>
        </p:nvSpPr>
        <p:spPr>
          <a:xfrm>
            <a:off x="666213" y="300348"/>
            <a:ext cx="1249488" cy="307168"/>
          </a:xfrm>
          <a:prstGeom prst="roundRect">
            <a:avLst>
              <a:gd name="adj" fmla="val 14029"/>
            </a:avLst>
          </a:prstGeom>
          <a:solidFill>
            <a:srgbClr val="661C5C"/>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CD99FE"/>
                </a:solidFill>
                <a:effectLst>
                  <a:innerShdw blurRad="63500" dist="50800" dir="13500000">
                    <a:srgbClr val="000000">
                      <a:alpha val="50000"/>
                    </a:srgbClr>
                  </a:innerShdw>
                </a:effectLst>
                <a:latin typeface="Comic Sans MS" panose="030F0702030302020204" pitchFamily="66" charset="0"/>
              </a:rPr>
              <a:t>zondag</a:t>
            </a:r>
            <a:r>
              <a:rPr lang="nl-NL" sz="1600" b="1" kern="0" spc="50" dirty="0">
                <a:ln w="0"/>
                <a:solidFill>
                  <a:srgbClr val="ECE6D9"/>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86246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6"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ox(out)">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900" decel="100000" fill="hold"/>
                                        <p:tgtEl>
                                          <p:spTgt spid="1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6B04805-8236-8BD1-3FD1-0986F90BE663}"/>
              </a:ext>
            </a:extLst>
          </p:cNvPr>
          <p:cNvSpPr>
            <a:spLocks noGrp="1" noRot="1" noMove="1" noResize="1" noEditPoints="1" noAdjustHandles="1" noChangeArrowheads="1" noChangeShapeType="1"/>
          </p:cNvSpPr>
          <p:nvPr/>
        </p:nvSpPr>
        <p:spPr>
          <a:xfrm>
            <a:off x="0" y="0"/>
            <a:ext cx="12192000" cy="1353054"/>
          </a:xfrm>
          <a:prstGeom prst="rect">
            <a:avLst/>
          </a:prstGeom>
          <a:solidFill>
            <a:schemeClr val="bg1">
              <a:alpha val="62000"/>
            </a:schemeClr>
          </a:solidFill>
          <a:ln>
            <a:noFill/>
          </a:ln>
          <a:effectLst>
            <a:outerShdw blurRad="50800" dist="38100" dir="5400000" algn="t" rotWithShape="0">
              <a:srgbClr val="C0324A">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E9A6C686-8E64-640E-9879-CFD360855672}"/>
              </a:ext>
            </a:extLst>
          </p:cNvPr>
          <p:cNvSpPr txBox="1"/>
          <p:nvPr/>
        </p:nvSpPr>
        <p:spPr>
          <a:xfrm>
            <a:off x="564544" y="-42449"/>
            <a:ext cx="10048126" cy="769441"/>
          </a:xfrm>
          <a:prstGeom prst="rect">
            <a:avLst/>
          </a:prstGeom>
          <a:noFill/>
        </p:spPr>
        <p:txBody>
          <a:bodyPr wrap="square">
            <a:spAutoFit/>
            <a:scene3d>
              <a:camera prst="orthographicFront"/>
              <a:lightRig rig="brightRoom" dir="t"/>
            </a:scene3d>
            <a:sp3d extrusionH="57150" prstMaterial="softEdge">
              <a:bevelT w="25400" h="38100"/>
            </a:sp3d>
          </a:bodyPr>
          <a:lstStyle/>
          <a:p>
            <a:pPr algn="ctr"/>
            <a:r>
              <a:rPr lang="nl-NL" sz="4400" b="1" dirty="0">
                <a:ln/>
                <a:solidFill>
                  <a:srgbClr val="118B9D"/>
                </a:solidFill>
                <a:effectLst>
                  <a:outerShdw blurRad="38100" dist="38100" dir="2700000" algn="tl">
                    <a:srgbClr val="000000">
                      <a:alpha val="43137"/>
                    </a:srgbClr>
                  </a:outerShdw>
                </a:effectLst>
                <a:latin typeface="Calibri" panose="020F0502020204030204" pitchFamily="34" charset="0"/>
              </a:rPr>
              <a:t>EEN KWESTIE VAN RECHTVAARDIGHEID</a:t>
            </a:r>
            <a:endParaRPr lang="en" sz="4400" b="1" dirty="0">
              <a:ln/>
              <a:solidFill>
                <a:srgbClr val="118B9D"/>
              </a:solidFill>
              <a:effectLst>
                <a:outerShdw blurRad="38100" dist="38100" dir="2700000" algn="tl">
                  <a:srgbClr val="000000">
                    <a:alpha val="43137"/>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263949E-1CA8-59A1-B650-D4FDC84EBD80}"/>
              </a:ext>
            </a:extLst>
          </p:cNvPr>
          <p:cNvSpPr txBox="1"/>
          <p:nvPr/>
        </p:nvSpPr>
        <p:spPr>
          <a:xfrm>
            <a:off x="0" y="676527"/>
            <a:ext cx="10880333"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God is een rechtvaardige Rechter, een God Die iedere dag toornt. Als men zich niet bekeert, dan zal Hij Zijn zwaard scherpen, Zijn boog spannen, en aanleggen.</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(Psalm 7:12-13 </a:t>
            </a:r>
            <a:r>
              <a:rPr lang="en" sz="1100" b="1" dirty="0">
                <a:solidFill>
                  <a:schemeClr val="accent2">
                    <a:lumMod val="50000"/>
                  </a:schemeClr>
                </a:solidFill>
                <a:latin typeface="Comic Sans MS" panose="030F0702030302020204" pitchFamily="66" charset="0"/>
              </a:rPr>
              <a:t>HSV</a:t>
            </a:r>
            <a:r>
              <a:rPr lang="en" sz="1400" b="1" dirty="0">
                <a:solidFill>
                  <a:schemeClr val="accent2">
                    <a:lumMod val="50000"/>
                  </a:schemeClr>
                </a:solidFill>
                <a:latin typeface="Comic Sans MS" panose="030F0702030302020204" pitchFamily="66" charset="0"/>
              </a:rPr>
              <a:t>)</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4" y="1510517"/>
            <a:ext cx="7873170" cy="969496"/>
          </a:xfrm>
          <a:prstGeom prst="rect">
            <a:avLst/>
          </a:prstGeom>
          <a:noFill/>
        </p:spPr>
        <p:txBody>
          <a:bodyPr wrap="square" rtlCol="0">
            <a:spAutoFit/>
          </a:bodyPr>
          <a:lstStyle/>
          <a:p>
            <a:pPr>
              <a:spcBef>
                <a:spcPts val="600"/>
              </a:spcBef>
            </a:pPr>
            <a:r>
              <a:rPr lang="nl-NL" sz="1900" b="1" dirty="0">
                <a:latin typeface="Calibri" panose="020F0502020204030204" pitchFamily="34" charset="0"/>
              </a:rPr>
              <a:t>Liefde en gerechtigheid zijn het fundament van Gods karakter. Dat maakt Hem tot een rechtvaardige en onpartijdige rechter, die de straf uitstelt opdat de zondaar bekeerd wordt, maar die het kwaad niet eeuwig zal dulden.</a:t>
            </a:r>
            <a:endParaRPr lang="en" sz="1900" b="1" dirty="0">
              <a:latin typeface="Calibri" panose="020F0502020204030204" pitchFamily="34" charset="0"/>
            </a:endParaRP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6995" y="1353054"/>
            <a:ext cx="4071180" cy="5404843"/>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660248" y="3495675"/>
            <a:ext cx="5336746" cy="1846659"/>
          </a:xfrm>
          <a:prstGeom prst="rect">
            <a:avLst/>
          </a:prstGeom>
          <a:noFill/>
        </p:spPr>
        <p:txBody>
          <a:bodyPr wrap="square">
            <a:spAutoFit/>
          </a:bodyPr>
          <a:lstStyle/>
          <a:p>
            <a:pPr>
              <a:spcBef>
                <a:spcPts val="600"/>
              </a:spcBef>
            </a:pPr>
            <a:r>
              <a:rPr lang="nl-NL" sz="1900" b="1" dirty="0">
                <a:latin typeface="Calibri" panose="020F0502020204030204" pitchFamily="34" charset="0"/>
              </a:rPr>
              <a:t>Gods verlangen was om in dat gebied een rechtvaardige regering te vestigen, die een voorbeeld zou zijn voor alle naties, hen zou motiveren om hun morele concepten te verheffen en zo wereldwijd een staat van vrede en gerechtigheid te bereiken (Deut. 4:5-6).</a:t>
            </a:r>
            <a:endParaRPr lang="en" sz="1900" b="1" dirty="0">
              <a:latin typeface="Calibri" panose="020F0502020204030204" pitchFamily="34" charset="0"/>
            </a:endParaRP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526179"/>
            <a:ext cx="7873170"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De oorlog om Kanaän te veroveren werd niet gevoerd om imperialistische redenen, maar op goddelijk bevel om de straf uit te voeren die de goddeloze inwoners verdienden.</a:t>
            </a:r>
            <a:endParaRPr lang="en" sz="1900" b="1" dirty="0">
              <a:latin typeface="Calibri" panose="020F0502020204030204" pitchFamily="34" charset="0"/>
            </a:endParaRP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673018" y="5434667"/>
            <a:ext cx="5323976" cy="1261884"/>
          </a:xfrm>
          <a:prstGeom prst="rect">
            <a:avLst/>
          </a:prstGeom>
          <a:noFill/>
        </p:spPr>
        <p:txBody>
          <a:bodyPr wrap="square">
            <a:spAutoFit/>
          </a:bodyPr>
          <a:lstStyle/>
          <a:p>
            <a:pPr>
              <a:spcBef>
                <a:spcPts val="600"/>
              </a:spcBef>
            </a:pPr>
            <a:r>
              <a:rPr lang="nl-NL" sz="1900" b="1" dirty="0">
                <a:latin typeface="Calibri" panose="020F0502020204030204" pitchFamily="34" charset="0"/>
              </a:rPr>
              <a:t>Als krijger en rechter zet God zich in voor het implementeren, stabiliseren en handhaven van de rechtsstaat, wat een weerspiegeling is van zijn karakter.</a:t>
            </a:r>
            <a:endParaRPr lang="en" sz="1900" b="1" dirty="0">
              <a:latin typeface="Calibri" panose="020F0502020204030204" pitchFamily="34" charset="0"/>
            </a:endParaRPr>
          </a:p>
        </p:txBody>
      </p:sp>
      <p:sp>
        <p:nvSpPr>
          <p:cNvPr id="2" name="Tekstvak 1">
            <a:extLst>
              <a:ext uri="{FF2B5EF4-FFF2-40B4-BE49-F238E27FC236}">
                <a16:creationId xmlns:a16="http://schemas.microsoft.com/office/drawing/2014/main" id="{EA748B15-CC9C-F03D-A246-95BC0B16843E}"/>
              </a:ext>
            </a:extLst>
          </p:cNvPr>
          <p:cNvSpPr txBox="1"/>
          <p:nvPr/>
        </p:nvSpPr>
        <p:spPr>
          <a:xfrm>
            <a:off x="10777591" y="218248"/>
            <a:ext cx="1249488" cy="307168"/>
          </a:xfrm>
          <a:prstGeom prst="roundRect">
            <a:avLst>
              <a:gd name="adj" fmla="val 14029"/>
            </a:avLst>
          </a:prstGeom>
          <a:solidFill>
            <a:srgbClr val="128EA0"/>
          </a:solidFill>
          <a:ln w="19050">
            <a:solidFill>
              <a:srgbClr val="20E8F9"/>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ECE6D9"/>
                </a:solidFill>
                <a:effectLst>
                  <a:innerShdw blurRad="63500" dist="50800" dir="13500000">
                    <a:srgbClr val="000000">
                      <a:alpha val="50000"/>
                    </a:srgbClr>
                  </a:innerShdw>
                </a:effectLst>
                <a:latin typeface="Comic Sans MS" panose="030F0702030302020204" pitchFamily="66" charset="0"/>
              </a:rPr>
              <a:t>maandag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71578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750" fill="hold"/>
                                        <p:tgtEl>
                                          <p:spTgt spid="2"/>
                                        </p:tgtEl>
                                        <p:attrNameLst>
                                          <p:attrName>ppt_x</p:attrName>
                                        </p:attrNameLst>
                                      </p:cBhvr>
                                      <p:tavLst>
                                        <p:tav tm="0">
                                          <p:val>
                                            <p:strVal val="0-#ppt_w/2"/>
                                          </p:val>
                                        </p:tav>
                                        <p:tav tm="100000">
                                          <p:val>
                                            <p:strVal val="#ppt_x"/>
                                          </p:val>
                                        </p:tav>
                                      </p:tavLst>
                                    </p:anim>
                                    <p:anim calcmode="lin" valueType="num">
                                      <p:cBhvr additive="base">
                                        <p:cTn id="2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2"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D70EEA2A-1933-E22E-EEE9-7E2392BE299F}"/>
              </a:ext>
            </a:extLst>
          </p:cNvPr>
          <p:cNvSpPr>
            <a:spLocks noGrp="1" noRot="1" noMove="1" noResize="1" noEditPoints="1" noAdjustHandles="1" noChangeArrowheads="1" noChangeShapeType="1"/>
          </p:cNvSpPr>
          <p:nvPr/>
        </p:nvSpPr>
        <p:spPr>
          <a:xfrm>
            <a:off x="0" y="0"/>
            <a:ext cx="12192000" cy="1566642"/>
          </a:xfrm>
          <a:prstGeom prst="rect">
            <a:avLst/>
          </a:prstGeom>
          <a:gradFill>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1037690" y="0"/>
            <a:ext cx="11154309" cy="769441"/>
          </a:xfrm>
          <a:prstGeom prst="rect">
            <a:avLst/>
          </a:prstGeom>
          <a:noFill/>
        </p:spPr>
        <p:txBody>
          <a:bodyPr wrap="square">
            <a:spAutoFit/>
          </a:bodyPr>
          <a:lstStyle/>
          <a:p>
            <a:pPr algn="ctr"/>
            <a:r>
              <a:rPr lang="nl-NL" sz="4400" b="1" spc="50" dirty="0">
                <a:ln w="0"/>
                <a:solidFill>
                  <a:schemeClr val="bg2">
                    <a:lumMod val="60000"/>
                    <a:lumOff val="40000"/>
                  </a:schemeClr>
                </a:solidFill>
                <a:effectLst>
                  <a:innerShdw blurRad="63500" dist="50800" dir="13500000">
                    <a:srgbClr val="000000">
                      <a:alpha val="50000"/>
                    </a:srgbClr>
                  </a:innerShdw>
                </a:effectLst>
                <a:latin typeface="Calibri" panose="020F0502020204030204" pitchFamily="34" charset="0"/>
              </a:rPr>
              <a:t>HET BIJBELSE CONCEPT VAN OORLOG</a:t>
            </a:r>
            <a:endParaRPr lang="en" sz="4400" b="1" spc="50" dirty="0">
              <a:ln w="0"/>
              <a:solidFill>
                <a:schemeClr val="bg2">
                  <a:lumMod val="60000"/>
                  <a:lumOff val="40000"/>
                </a:schemeClr>
              </a:solidFill>
              <a:effectLst>
                <a:innerShdw blurRad="63500" dist="50800" dir="13500000">
                  <a:srgbClr val="000000">
                    <a:alpha val="50000"/>
                  </a:srgbClr>
                </a:innerShdw>
              </a:effectLst>
              <a:latin typeface="Calibri" panose="020F0502020204030204" pitchFamily="34" charset="0"/>
            </a:endParaRPr>
          </a:p>
        </p:txBody>
      </p:sp>
      <p:sp>
        <p:nvSpPr>
          <p:cNvPr id="5" name="CuadroTexto 4">
            <a:extLst>
              <a:ext uri="{FF2B5EF4-FFF2-40B4-BE49-F238E27FC236}">
                <a16:creationId xmlns:a16="http://schemas.microsoft.com/office/drawing/2014/main" id="{BA298BCF-C03B-2046-4033-E19FB1C3D54B}"/>
              </a:ext>
            </a:extLst>
          </p:cNvPr>
          <p:cNvSpPr txBox="1"/>
          <p:nvPr/>
        </p:nvSpPr>
        <p:spPr>
          <a:xfrm>
            <a:off x="706049" y="635667"/>
            <a:ext cx="11594108" cy="923330"/>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Daarom moet u heden weten dat het de HEERE, uw God, is Die voor u uit de Jordaan overtrekt, een verterend vuur. Hij zal hen wegvagen en Hij zal hen aan u onderwerpen. U zult hen uit hun bezit verdrijven en hen al snel ombrengen, zoals de HEERE tot u gesproken heeft</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Deuteronomium 9:3</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5" y="1568946"/>
            <a:ext cx="11594109"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Bijbels gezien moesten oorlogen beperkt blijven tot specifieke situaties en werden ze door God Zelf gedefinieerd. Dit zijn de regels die van toepassing waren op oorlogen die door God waren geautoriseerd:</a:t>
            </a:r>
            <a:endParaRPr lang="en" sz="2000" b="1"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1111033448"/>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kstvak 1">
            <a:extLst>
              <a:ext uri="{FF2B5EF4-FFF2-40B4-BE49-F238E27FC236}">
                <a16:creationId xmlns:a16="http://schemas.microsoft.com/office/drawing/2014/main" id="{339EA7B3-DB28-4C9D-7FF1-BDB22DCA1CF3}"/>
              </a:ext>
            </a:extLst>
          </p:cNvPr>
          <p:cNvSpPr txBox="1"/>
          <p:nvPr/>
        </p:nvSpPr>
        <p:spPr>
          <a:xfrm>
            <a:off x="108155" y="192319"/>
            <a:ext cx="1155566" cy="359092"/>
          </a:xfrm>
          <a:prstGeom prst="roundRect">
            <a:avLst>
              <a:gd name="adj" fmla="val 36918"/>
            </a:avLst>
          </a:prstGeom>
          <a:solidFill>
            <a:srgbClr val="FFFF47"/>
          </a:solidFill>
          <a:ln w="19050">
            <a:noFill/>
          </a:ln>
          <a:effectLst>
            <a:innerShdw blurRad="25400" dist="38100" dir="13800000">
              <a:srgbClr val="99992B"/>
            </a:innerShdw>
          </a:effectLst>
        </p:spPr>
        <p:txBody>
          <a:bodyPr wrap="square" lIns="0" tIns="0" rIns="0" bIns="36000" rtlCol="0">
            <a:spAutoFit/>
          </a:bodyPr>
          <a:lstStyle/>
          <a:p>
            <a:pPr algn="ctr">
              <a:defRPr/>
            </a:pPr>
            <a:r>
              <a:rPr lang="nl-NL" sz="1600" b="1" kern="0" spc="50" dirty="0">
                <a:ln w="0"/>
                <a:solidFill>
                  <a:srgbClr val="AB2298"/>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002D9D"/>
                </a:solidFill>
                <a:effectLst>
                  <a:innerShdw blurRad="63500" dist="50800" dir="13500000">
                    <a:srgbClr val="000000">
                      <a:alpha val="50000"/>
                    </a:srgbClr>
                  </a:innerShdw>
                </a:effectLst>
                <a:latin typeface="Comic Sans MS" panose="030F0702030302020204" pitchFamily="66" charset="0"/>
              </a:rPr>
              <a:t>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55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 presetClass="entr" presetSubtype="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750" fill="hold"/>
                                        <p:tgtEl>
                                          <p:spTgt spid="2"/>
                                        </p:tgtEl>
                                        <p:attrNameLst>
                                          <p:attrName>ppt_x</p:attrName>
                                        </p:attrNameLst>
                                      </p:cBhvr>
                                      <p:tavLst>
                                        <p:tav tm="0">
                                          <p:val>
                                            <p:strVal val="1+#ppt_w/2"/>
                                          </p:val>
                                        </p:tav>
                                        <p:tav tm="100000">
                                          <p:val>
                                            <p:strVal val="#ppt_x"/>
                                          </p:val>
                                        </p:tav>
                                      </p:tavLst>
                                    </p:anim>
                                    <p:anim calcmode="lin" valueType="num">
                                      <p:cBhvr additive="base">
                                        <p:cTn id="2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3)">
                                      <p:cBhvr>
                                        <p:cTn id="29" dur="750"/>
                                        <p:tgtEl>
                                          <p:spTgt spid="11"/>
                                        </p:tgtEl>
                                      </p:cBhvr>
                                    </p:animEffect>
                                  </p:childTnLst>
                                </p:cTn>
                              </p:par>
                              <p:par>
                                <p:cTn id="30" presetID="21" presetClass="entr" presetSubtype="3"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3)">
                                      <p:cBhvr>
                                        <p:cTn id="32" dur="750"/>
                                        <p:tgtEl>
                                          <p:spTgt spid="9"/>
                                        </p:tgtEl>
                                      </p:cBhvr>
                                    </p:animEffect>
                                  </p:childTnLst>
                                </p:cTn>
                              </p:par>
                            </p:childTnLst>
                          </p:cTn>
                        </p:par>
                        <p:par>
                          <p:cTn id="33" fill="hold">
                            <p:stCondLst>
                              <p:cond delay="75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41" dur="500"/>
                                        <p:tgtEl>
                                          <p:spTgt spid="4">
                                            <p:graphicEl>
                                              <a:dgm id="{9BFF7371-E42F-4AE2-BB9A-98491E9DACC9}"/>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44"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AE74F7CC-BEAC-4A37-851F-82FF8547FEF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50" dur="500"/>
                                        <p:tgtEl>
                                          <p:spTgt spid="4">
                                            <p:graphicEl>
                                              <a:dgm id="{24154291-EA21-463F-8989-C20BFCE21A6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5"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084B62E5-F22E-4F07-B5B1-770FC4A73F38}"/>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61" dur="500"/>
                                        <p:tgtEl>
                                          <p:spTgt spid="4">
                                            <p:graphicEl>
                                              <a:dgm id="{6217C05A-B1F4-4ED6-B575-E5B67FAC808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6"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7"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8" dur="500"/>
                                        <p:tgtEl>
                                          <p:spTgt spid="4">
                                            <p:graphicEl>
                                              <a:dgm id="{281349C6-0B2D-4342-BA0D-1069848ADF4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72" dur="500"/>
                                        <p:tgtEl>
                                          <p:spTgt spid="4">
                                            <p:graphicEl>
                                              <a:dgm id="{38128BB0-E918-4A63-8D8F-D120DA0FE575}"/>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7"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65A11B11-D3EA-424D-9450-54F6BB2D110C}"/>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83" dur="500"/>
                                        <p:tgtEl>
                                          <p:spTgt spid="4">
                                            <p:graphicEl>
                                              <a:dgm id="{1DCE2BA5-D9E7-462A-B62F-97CD8A40DB03}"/>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8"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9"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90" dur="500"/>
                                        <p:tgtEl>
                                          <p:spTgt spid="4">
                                            <p:graphicEl>
                                              <a:dgm id="{8831F3A7-B6A1-4F0C-9F12-00A36A593EC3}"/>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94" dur="500"/>
                                        <p:tgtEl>
                                          <p:spTgt spid="4">
                                            <p:graphicEl>
                                              <a:dgm id="{080E79A0-2389-4C01-901B-EC399F7A70FB}"/>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9"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100"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101" dur="500"/>
                                        <p:tgtEl>
                                          <p:spTgt spid="4">
                                            <p:graphicEl>
                                              <a:dgm id="{25949BFB-8531-4404-AC7B-DE8EACFB641D}"/>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5" dur="500"/>
                                        <p:tgtEl>
                                          <p:spTgt spid="4">
                                            <p:graphicEl>
                                              <a:dgm id="{20B86878-CB99-4878-9CAF-DAA83D8B4BB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10"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11"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12" dur="500"/>
                                        <p:tgtEl>
                                          <p:spTgt spid="4">
                                            <p:graphicEl>
                                              <a:dgm id="{FEF755CF-ECD6-4835-8D5C-EA830F06A519}"/>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6"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algn="ctr"/>
            <a:r>
              <a:rPr lang="nl-NL"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VERNIETIGD DOOR HUN EIGEN KEUZE</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3A6E1E90-FACD-4D7C-2AC4-875A408269A8}"/>
              </a:ext>
            </a:extLst>
          </p:cNvPr>
          <p:cNvSpPr txBox="1"/>
          <p:nvPr/>
        </p:nvSpPr>
        <p:spPr>
          <a:xfrm>
            <a:off x="2360367" y="616636"/>
            <a:ext cx="9753600" cy="830997"/>
          </a:xfrm>
          <a:prstGeom prst="rect">
            <a:avLst/>
          </a:prstGeom>
          <a:noFill/>
        </p:spPr>
        <p:txBody>
          <a:bodyPr wrap="square">
            <a:spAutoFit/>
          </a:bodyPr>
          <a:lstStyle/>
          <a:p>
            <a:pPr algn="ctr"/>
            <a:r>
              <a:rPr lang="en" sz="1600" b="1" dirty="0">
                <a:solidFill>
                  <a:schemeClr val="accent5">
                    <a:lumMod val="75000"/>
                  </a:schemeClr>
                </a:solidFill>
                <a:latin typeface="Comic Sans MS" panose="030F0702030302020204" pitchFamily="66" charset="0"/>
              </a:rPr>
              <a:t>“</a:t>
            </a:r>
            <a:r>
              <a:rPr lang="nl-NL" sz="1600" b="1" dirty="0">
                <a:solidFill>
                  <a:schemeClr val="accent5">
                    <a:lumMod val="75000"/>
                  </a:schemeClr>
                </a:solidFill>
                <a:latin typeface="Comic Sans MS" panose="030F0702030302020204" pitchFamily="66" charset="0"/>
              </a:rPr>
              <a:t>Zo versloeg Jozua heel het land, het Bergland, het Zuiderland, het Laagland en de hellingen, en al hun koningen. Hij liet geen overlevende over, ja, hij sloeg alles wat adem had met de ban, zoals de HEERE, de God van Israël, geboden had</a:t>
            </a:r>
            <a:r>
              <a:rPr lang="en" sz="1600" b="1" dirty="0">
                <a:solidFill>
                  <a:schemeClr val="accent5">
                    <a:lumMod val="75000"/>
                  </a:schemeClr>
                </a:solidFill>
                <a:latin typeface="Comic Sans MS" panose="030F0702030302020204" pitchFamily="66" charset="0"/>
              </a:rPr>
              <a:t>.”                     </a:t>
            </a:r>
            <a:r>
              <a:rPr lang="en" sz="1200" b="1" dirty="0">
                <a:solidFill>
                  <a:schemeClr val="accent5">
                    <a:lumMod val="75000"/>
                  </a:schemeClr>
                </a:solidFill>
                <a:latin typeface="Comic Sans MS" panose="030F0702030302020204" pitchFamily="66" charset="0"/>
              </a:rPr>
              <a:t>(</a:t>
            </a:r>
            <a:r>
              <a:rPr lang="nl-NL" sz="1200" b="1" dirty="0">
                <a:solidFill>
                  <a:schemeClr val="accent5">
                    <a:lumMod val="75000"/>
                  </a:schemeClr>
                </a:solidFill>
                <a:latin typeface="Comic Sans MS" panose="030F0702030302020204" pitchFamily="66" charset="0"/>
              </a:rPr>
              <a:t>Jozua</a:t>
            </a:r>
            <a:r>
              <a:rPr lang="en" sz="1200" b="1" dirty="0">
                <a:solidFill>
                  <a:schemeClr val="accent5">
                    <a:lumMod val="75000"/>
                  </a:schemeClr>
                </a:solidFill>
                <a:latin typeface="Comic Sans MS" panose="030F0702030302020204" pitchFamily="66" charset="0"/>
              </a:rPr>
              <a:t>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67905" y="1694975"/>
            <a:ext cx="635344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hele grondgebied van Kanaän werd tot anathema verklaard, dat wil zeggen gewijd aan de vernietiging. Elk levend wezen zou sterven (Deut. 20:16-18; Joz. 10:40).</a:t>
            </a:r>
            <a:endParaRPr lang="en" sz="2000" b="1" dirty="0">
              <a:latin typeface="Calibri" panose="020F0502020204030204" pitchFamily="34" charset="0"/>
            </a:endParaRP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3398921598"/>
              </p:ext>
            </p:extLst>
          </p:nvPr>
        </p:nvGraphicFramePr>
        <p:xfrm>
          <a:off x="5515908" y="2059364"/>
          <a:ext cx="4598312" cy="306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06801" y="5162151"/>
            <a:ext cx="9460863"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Voor God werden Kanaänieten en Israëlieten gelijk beschouwd: onpartijdig. Het verschil was dat sommigen ervoor kozen om te volharden in hun rebellie tegen God, terwijl anderen ervoor kozen om Hem te gehoorzamen.</a:t>
            </a:r>
            <a:endParaRPr lang="en" sz="2000" b="1" dirty="0">
              <a:latin typeface="Calibri" panose="020F0502020204030204" pitchFamily="34" charset="0"/>
            </a:endParaRP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0795" y="1748689"/>
            <a:ext cx="2555951" cy="3331429"/>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50432" y="3199656"/>
            <a:ext cx="3245568" cy="1883308"/>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05" y="105191"/>
            <a:ext cx="2479904" cy="1499533"/>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246580" y="3199657"/>
            <a:ext cx="2176875" cy="3457998"/>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67905" y="2723851"/>
            <a:ext cx="6254236" cy="400110"/>
          </a:xfrm>
          <a:prstGeom prst="rect">
            <a:avLst/>
          </a:prstGeom>
          <a:noFill/>
        </p:spPr>
        <p:txBody>
          <a:bodyPr wrap="square">
            <a:spAutoFit/>
          </a:bodyPr>
          <a:lstStyle/>
          <a:p>
            <a:pPr>
              <a:spcBef>
                <a:spcPts val="600"/>
              </a:spcBef>
            </a:pPr>
            <a:r>
              <a:rPr lang="nl-NL" sz="2000" b="1" dirty="0">
                <a:latin typeface="Calibri" panose="020F0502020204030204" pitchFamily="34" charset="0"/>
              </a:rPr>
              <a:t>Er waren echter uitzonderingen:</a:t>
            </a:r>
            <a:endParaRPr lang="en" sz="2000" b="1" dirty="0">
              <a:latin typeface="Calibri" panose="020F0502020204030204" pitchFamily="34" charset="0"/>
            </a:endParaRPr>
          </a:p>
        </p:txBody>
      </p:sp>
      <p:sp>
        <p:nvSpPr>
          <p:cNvPr id="11" name="CuadroTexto 10">
            <a:extLst>
              <a:ext uri="{FF2B5EF4-FFF2-40B4-BE49-F238E27FC236}">
                <a16:creationId xmlns:a16="http://schemas.microsoft.com/office/drawing/2014/main" id="{589A78BE-DF31-1F93-AB79-9041F5BBD3BF}"/>
              </a:ext>
            </a:extLst>
          </p:cNvPr>
          <p:cNvSpPr txBox="1"/>
          <p:nvPr/>
        </p:nvSpPr>
        <p:spPr>
          <a:xfrm>
            <a:off x="2606801" y="6141399"/>
            <a:ext cx="9507166" cy="707886"/>
          </a:xfrm>
          <a:prstGeom prst="rect">
            <a:avLst/>
          </a:prstGeom>
          <a:noFill/>
        </p:spPr>
        <p:txBody>
          <a:bodyPr wrap="square">
            <a:spAutoFit/>
          </a:bodyPr>
          <a:lstStyle/>
          <a:p>
            <a:pPr>
              <a:spcBef>
                <a:spcPts val="600"/>
              </a:spcBef>
            </a:pPr>
            <a:r>
              <a:rPr lang="nl-NL" sz="2000" b="1" dirty="0">
                <a:latin typeface="Calibri" panose="020F0502020204030204" pitchFamily="34" charset="0"/>
              </a:rPr>
              <a:t>Nu is de beslissing nog steeds aan ons. Wanneer Jezus komt, zullen we worden gered of vernietigd door onze eigen keuze.</a:t>
            </a:r>
            <a:endParaRPr lang="en" sz="2000" b="1" dirty="0">
              <a:latin typeface="Calibri" panose="020F0502020204030204" pitchFamily="34" charset="0"/>
            </a:endParaRPr>
          </a:p>
        </p:txBody>
      </p:sp>
      <p:sp>
        <p:nvSpPr>
          <p:cNvPr id="2" name="Tekstvak 1">
            <a:extLst>
              <a:ext uri="{FF2B5EF4-FFF2-40B4-BE49-F238E27FC236}">
                <a16:creationId xmlns:a16="http://schemas.microsoft.com/office/drawing/2014/main" id="{B199DBBE-D5A9-DFF2-52E9-218C1373EA99}"/>
              </a:ext>
            </a:extLst>
          </p:cNvPr>
          <p:cNvSpPr txBox="1"/>
          <p:nvPr/>
        </p:nvSpPr>
        <p:spPr>
          <a:xfrm>
            <a:off x="6801492" y="1515429"/>
            <a:ext cx="2024009" cy="355276"/>
          </a:xfrm>
          <a:prstGeom prst="rect">
            <a:avLst/>
          </a:prstGeom>
          <a:solidFill>
            <a:srgbClr val="002D9D"/>
          </a:solidFill>
          <a:ln w="19050">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82550" h="38100" prst="relaxedInset"/>
          </a:sp3d>
        </p:spPr>
        <p:txBody>
          <a:bodyPr wrap="square" lIns="0" tIns="36000" rIns="0" bIns="72000" rtlCol="0">
            <a:spAutoFit/>
          </a:bodyPr>
          <a:lstStyle/>
          <a:p>
            <a:pPr algn="ctr">
              <a:defRPr/>
            </a:pPr>
            <a:r>
              <a:rPr lang="nl-NL" sz="1600" b="1" kern="0" spc="50" dirty="0">
                <a:ln w="0"/>
                <a:solidFill>
                  <a:schemeClr val="bg1"/>
                </a:solidFill>
                <a:effectLst>
                  <a:innerShdw blurRad="63500" dist="50800" dir="13500000">
                    <a:srgbClr val="000000">
                      <a:alpha val="50000"/>
                    </a:srgbClr>
                  </a:innerShdw>
                </a:effectLst>
                <a:latin typeface="Comic Sans MS" panose="030F0702030302020204" pitchFamily="66" charset="0"/>
              </a:rPr>
              <a:t>woensdag </a:t>
            </a:r>
            <a:r>
              <a:rPr lang="nl-NL" sz="1600" b="1" kern="0" spc="50" dirty="0">
                <a:ln w="0"/>
                <a:solidFill>
                  <a:schemeClr val="bg1"/>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6983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2" presetClass="entr" presetSubtype="12"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0-#ppt_w/2"/>
                                          </p:val>
                                        </p:tav>
                                        <p:tav tm="100000">
                                          <p:val>
                                            <p:strVal val="#ppt_x"/>
                                          </p:val>
                                        </p:tav>
                                      </p:tavLst>
                                    </p:anim>
                                    <p:anim calcmode="lin" valueType="num">
                                      <p:cBhvr additive="base">
                                        <p:cTn id="3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par>
                          <p:cTn id="51" fill="hold">
                            <p:stCondLst>
                              <p:cond delay="1000"/>
                            </p:stCondLst>
                            <p:childTnLst>
                              <p:par>
                                <p:cTn id="52" presetID="14" presetClass="entr" presetSubtype="10" fill="hold" grpId="0" nodeType="afterEffect">
                                  <p:stCondLst>
                                    <p:cond delay="0"/>
                                  </p:stCondLst>
                                  <p:childTnLst>
                                    <p:set>
                                      <p:cBhvr>
                                        <p:cTn id="53"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54" dur="500"/>
                                        <p:tgtEl>
                                          <p:spTgt spid="15">
                                            <p:graphicEl>
                                              <a:dgm id="{E3888C61-A3FC-47D8-9C8A-06939183A8E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 calcmode="lin" valueType="num">
                                      <p:cBhvr>
                                        <p:cTn id="61" dur="1000" fill="hold"/>
                                        <p:tgtEl>
                                          <p:spTgt spid="12"/>
                                        </p:tgtEl>
                                        <p:attrNameLst>
                                          <p:attrName>style.rotation</p:attrName>
                                        </p:attrNameLst>
                                      </p:cBhvr>
                                      <p:tavLst>
                                        <p:tav tm="0">
                                          <p:val>
                                            <p:fltVal val="90"/>
                                          </p:val>
                                        </p:tav>
                                        <p:tav tm="100000">
                                          <p:val>
                                            <p:fltVal val="0"/>
                                          </p:val>
                                        </p:tav>
                                      </p:tavLst>
                                    </p:anim>
                                    <p:animEffect transition="in" filter="fade">
                                      <p:cBhvr>
                                        <p:cTn id="62" dur="1000"/>
                                        <p:tgtEl>
                                          <p:spTgt spid="12"/>
                                        </p:tgtEl>
                                      </p:cBhvr>
                                    </p:animEffect>
                                  </p:childTnLst>
                                </p:cTn>
                              </p:par>
                            </p:childTnLst>
                          </p:cTn>
                        </p:par>
                        <p:par>
                          <p:cTn id="63" fill="hold">
                            <p:stCondLst>
                              <p:cond delay="1000"/>
                            </p:stCondLst>
                            <p:childTnLst>
                              <p:par>
                                <p:cTn id="64" presetID="14" presetClass="entr" presetSubtype="10" fill="hold" grpId="0" nodeType="afterEffect">
                                  <p:stCondLst>
                                    <p:cond delay="0"/>
                                  </p:stCondLst>
                                  <p:childTnLst>
                                    <p:set>
                                      <p:cBhvr>
                                        <p:cTn id="65"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6" dur="500"/>
                                        <p:tgtEl>
                                          <p:spTgt spid="15">
                                            <p:graphicEl>
                                              <a:dgm id="{3128F560-8630-45CC-81ED-844341F038C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left)">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5" grpId="0" uiExpand="1">
        <p:bldSub>
          <a:bldDgm bld="one"/>
        </p:bldSub>
      </p:bldGraphic>
      <p:bldP spid="8" grpId="0"/>
      <p:bldP spid="7" grpId="0"/>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AB29E1-B28E-86C1-F519-85ABA0C3568D}"/>
              </a:ext>
            </a:extLst>
          </p:cNvPr>
          <p:cNvSpPr txBox="1"/>
          <p:nvPr/>
        </p:nvSpPr>
        <p:spPr>
          <a:xfrm>
            <a:off x="4941870" y="0"/>
            <a:ext cx="7250129" cy="769441"/>
          </a:xfrm>
          <a:prstGeom prst="rect">
            <a:avLst/>
          </a:prstGeom>
          <a:noFill/>
        </p:spPr>
        <p:txBody>
          <a:bodyPr wrap="square">
            <a:spAutoFit/>
          </a:bodyPr>
          <a:lstStyle/>
          <a:p>
            <a:pPr algn="ctr"/>
            <a:r>
              <a:rPr lang="nl-NL"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latin typeface="Calibri" panose="020F0502020204030204" pitchFamily="34" charset="0"/>
              </a:rPr>
              <a:t>ZOEK VREDE</a:t>
            </a:r>
            <a:endParaRPr lang="en" sz="4400" b="1" spc="300" dirty="0">
              <a:ln w="10160">
                <a:solidFill>
                  <a:schemeClr val="accent5"/>
                </a:solidFill>
                <a:prstDash val="solid"/>
              </a:ln>
              <a:solidFill>
                <a:schemeClr val="accent5">
                  <a:lumMod val="40000"/>
                  <a:lumOff val="60000"/>
                </a:schemeClr>
              </a:solidFill>
              <a:effectLst>
                <a:outerShdw blurRad="38100" dist="22860" dir="5400000" algn="tl" rotWithShape="0">
                  <a:schemeClr val="accent5">
                    <a:lumMod val="50000"/>
                  </a:scheme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093E445B-2D02-F6A5-9379-33EA7E6CF684}"/>
              </a:ext>
            </a:extLst>
          </p:cNvPr>
          <p:cNvSpPr txBox="1"/>
          <p:nvPr/>
        </p:nvSpPr>
        <p:spPr>
          <a:xfrm>
            <a:off x="4941870" y="632400"/>
            <a:ext cx="7250129" cy="646331"/>
          </a:xfrm>
          <a:prstGeom prst="rect">
            <a:avLst/>
          </a:prstGeom>
          <a:noFill/>
        </p:spPr>
        <p:txBody>
          <a:bodyPr wrap="square">
            <a:spAutoFit/>
          </a:bodyPr>
          <a:lstStyle/>
          <a:p>
            <a:pPr algn="ct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En als uw opzichter stel Ik vrede aan</a:t>
            </a:r>
          </a:p>
          <a:p>
            <a:pPr algn="ctr"/>
            <a:r>
              <a:rPr lang="nl-NL"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en als uw opzieners gerechtigheid.</a:t>
            </a:r>
            <a:r>
              <a:rPr lang="en"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r>
              <a:rPr lang="nl-NL"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Jesaja</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 60:17b </a:t>
            </a:r>
            <a:r>
              <a:rPr lang="en" sz="12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HSV</a:t>
            </a:r>
            <a:r>
              <a:rPr lang="en" sz="1600" b="1" dirty="0">
                <a:solidFill>
                  <a:schemeClr val="accent4">
                    <a:lumMod val="40000"/>
                    <a:lumOff val="60000"/>
                  </a:schemeClr>
                </a:solidFill>
                <a:effectLst>
                  <a:glow rad="76200">
                    <a:srgbClr val="1F6AB3"/>
                  </a:glow>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4925844" y="1330989"/>
            <a:ext cx="7282179" cy="677108"/>
          </a:xfrm>
          <a:prstGeom prst="rect">
            <a:avLst/>
          </a:prstGeom>
          <a:noFill/>
        </p:spPr>
        <p:txBody>
          <a:bodyPr wrap="square" rtlCol="0">
            <a:spAutoFit/>
          </a:bodyPr>
          <a:lstStyle/>
          <a:p>
            <a:pPr>
              <a:spcBef>
                <a:spcPts val="600"/>
              </a:spcBef>
            </a:pPr>
            <a:r>
              <a:rPr lang="nl-NL" sz="1900" b="1" dirty="0">
                <a:latin typeface="Calibri" panose="020F0502020204030204" pitchFamily="34" charset="0"/>
              </a:rPr>
              <a:t>Jezus wordt de "Vredevorst" genoemd (Jesaja 9:6). Hij kwam om vrede te brengen, en Hij zal in vrede regeren (Johannes 14:27; Jesaja 60:17).</a:t>
            </a:r>
            <a:endParaRPr lang="en" sz="1900" b="1" dirty="0">
              <a:latin typeface="Calibri" panose="020F0502020204030204" pitchFamily="34" charset="0"/>
            </a:endParaRP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564957"/>
            <a:ext cx="5804034" cy="2139047"/>
          </a:xfrm>
          <a:prstGeom prst="rect">
            <a:avLst/>
          </a:prstGeom>
          <a:noFill/>
        </p:spPr>
        <p:txBody>
          <a:bodyPr wrap="square">
            <a:spAutoFit/>
          </a:bodyPr>
          <a:lstStyle/>
          <a:p>
            <a:pPr>
              <a:spcBef>
                <a:spcPts val="600"/>
              </a:spcBef>
            </a:pPr>
            <a:r>
              <a:rPr lang="nl-NL" sz="1900" b="1" dirty="0">
                <a:latin typeface="Calibri" panose="020F0502020204030204" pitchFamily="34" charset="0"/>
              </a:rPr>
              <a:t>Toen het Syrische leger </a:t>
            </a:r>
            <a:r>
              <a:rPr lang="nl-NL" sz="1900" b="1" dirty="0" err="1">
                <a:latin typeface="Calibri" panose="020F0502020204030204" pitchFamily="34" charset="0"/>
              </a:rPr>
              <a:t>Dothan</a:t>
            </a:r>
            <a:r>
              <a:rPr lang="nl-NL" sz="1900" b="1" dirty="0">
                <a:latin typeface="Calibri" panose="020F0502020204030204" pitchFamily="34" charset="0"/>
              </a:rPr>
              <a:t> belegerde om de profeet Elisa gevangen te nemen, vroeg hij God niet om het hemelse leger dat hem omringde de Syriërs te laten vernietigen. In plaats daarvan vroeg hij om het verblinde Syrische leger naar Samaria te leiden, zodat hij, eenmaal daar, vrede kon brengen tussen de twee oorlogvoerende naties (2 Koningen 6:12-23).</a:t>
            </a:r>
            <a:endParaRPr lang="en" sz="1900" b="1" dirty="0">
              <a:latin typeface="Calibri" panose="020F0502020204030204" pitchFamily="34" charset="0"/>
            </a:endParaRP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25128" y="632400"/>
            <a:ext cx="4706995" cy="2900072"/>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4" name="CuadroTexto 3">
            <a:extLst>
              <a:ext uri="{FF2B5EF4-FFF2-40B4-BE49-F238E27FC236}">
                <a16:creationId xmlns:a16="http://schemas.microsoft.com/office/drawing/2014/main" id="{4593192A-7A98-1414-E81F-1352CBCC36EE}"/>
              </a:ext>
            </a:extLst>
          </p:cNvPr>
          <p:cNvSpPr txBox="1"/>
          <p:nvPr/>
        </p:nvSpPr>
        <p:spPr>
          <a:xfrm>
            <a:off x="4941870" y="2127963"/>
            <a:ext cx="7250129"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Maar totdat Zijn vrederijk werkelijkheid wordt, blijven we in een door oorlog verscheurd gebied, ondergedompeld in het kosmische conflict tussen goed en kwaad.</a:t>
            </a:r>
            <a:endParaRPr lang="en" sz="1900" b="1" dirty="0">
              <a:latin typeface="Calibri" panose="020F0502020204030204" pitchFamily="34" charset="0"/>
            </a:endParaRP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743082"/>
            <a:ext cx="5804034" cy="969496"/>
          </a:xfrm>
          <a:prstGeom prst="rect">
            <a:avLst/>
          </a:prstGeom>
          <a:noFill/>
        </p:spPr>
        <p:txBody>
          <a:bodyPr wrap="square">
            <a:spAutoFit/>
          </a:bodyPr>
          <a:lstStyle/>
          <a:p>
            <a:pPr>
              <a:spcBef>
                <a:spcPts val="600"/>
              </a:spcBef>
            </a:pPr>
            <a:r>
              <a:rPr lang="nl-NL" sz="1900" b="1" dirty="0">
                <a:latin typeface="Calibri" panose="020F0502020204030204" pitchFamily="34" charset="0"/>
              </a:rPr>
              <a:t>Dit is het voorbeeld dat Jezus ons leerde: altijd vrede zoeken in conflicten. Om het kwade te overwinnen met het goede (Rom. 12:20-21).</a:t>
            </a:r>
            <a:endParaRPr lang="en" sz="1900" b="1" dirty="0">
              <a:latin typeface="Calibri" panose="020F0502020204030204" pitchFamily="34" charset="0"/>
            </a:endParaRPr>
          </a:p>
        </p:txBody>
      </p:sp>
      <p:sp>
        <p:nvSpPr>
          <p:cNvPr id="2" name="Tekstvak 1">
            <a:extLst>
              <a:ext uri="{FF2B5EF4-FFF2-40B4-BE49-F238E27FC236}">
                <a16:creationId xmlns:a16="http://schemas.microsoft.com/office/drawing/2014/main" id="{EAE3346A-D96C-66B9-E486-1CE7C1E0A7DF}"/>
              </a:ext>
            </a:extLst>
          </p:cNvPr>
          <p:cNvSpPr txBox="1"/>
          <p:nvPr/>
        </p:nvSpPr>
        <p:spPr>
          <a:xfrm>
            <a:off x="125128" y="144000"/>
            <a:ext cx="1642027" cy="359092"/>
          </a:xfrm>
          <a:prstGeom prst="roundRect">
            <a:avLst>
              <a:gd name="adj" fmla="val 36918"/>
            </a:avLst>
          </a:prstGeom>
          <a:solidFill>
            <a:srgbClr val="F49FAB"/>
          </a:solidFill>
          <a:ln w="19050">
            <a:solidFill>
              <a:srgbClr val="CC3351"/>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lIns="0" tIns="0" rIns="0" bIns="36000" rtlCol="0">
            <a:spAutoFit/>
          </a:bodyPr>
          <a:lstStyle/>
          <a:p>
            <a:pPr algn="ctr">
              <a:defRPr/>
            </a:pPr>
            <a:r>
              <a:rPr lang="nl-NL" sz="1600" b="1" kern="0" spc="50" dirty="0">
                <a:ln w="0"/>
                <a:solidFill>
                  <a:srgbClr val="002D9D"/>
                </a:solidFill>
                <a:effectLst>
                  <a:innerShdw blurRad="63500" dist="50800" dir="13500000">
                    <a:srgbClr val="000000">
                      <a:alpha val="50000"/>
                    </a:srgbClr>
                  </a:innerShdw>
                </a:effectLst>
                <a:latin typeface="Comic Sans MS" panose="030F0702030302020204" pitchFamily="66" charset="0"/>
              </a:rPr>
              <a:t>donderdag </a:t>
            </a:r>
            <a:r>
              <a:rPr lang="nl-NL" sz="1600" b="1" kern="0" spc="50" dirty="0">
                <a:ln w="0"/>
                <a:solidFill>
                  <a:srgbClr val="2C213E"/>
                </a:solidFill>
                <a:effectLst>
                  <a:glow rad="38100">
                    <a:srgbClr val="4EA72E">
                      <a:lumMod val="50000"/>
                    </a:srgbClr>
                  </a:glow>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42700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2" presetClass="entr" presetSubtype="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750" fill="hold"/>
                                        <p:tgtEl>
                                          <p:spTgt spid="2"/>
                                        </p:tgtEl>
                                        <p:attrNameLst>
                                          <p:attrName>ppt_x</p:attrName>
                                        </p:attrNameLst>
                                      </p:cBhvr>
                                      <p:tavLst>
                                        <p:tav tm="0">
                                          <p:val>
                                            <p:strVal val="1+#ppt_w/2"/>
                                          </p:val>
                                        </p:tav>
                                        <p:tav tm="100000">
                                          <p:val>
                                            <p:strVal val="#ppt_x"/>
                                          </p:val>
                                        </p:tav>
                                      </p:tavLst>
                                    </p:anim>
                                    <p:anim calcmode="lin" valueType="num">
                                      <p:cBhvr additive="base">
                                        <p:cTn id="3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par>
                          <p:cTn id="57" fill="hold">
                            <p:stCondLst>
                              <p:cond delay="1000"/>
                            </p:stCondLst>
                            <p:childTnLst>
                              <p:par>
                                <p:cTn id="58" presetID="18" presetClass="entr" presetSubtype="9"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strips(upLeft)">
                                      <p:cBhvr>
                                        <p:cTn id="60" dur="250"/>
                                        <p:tgtEl>
                                          <p:spTgt spid="8"/>
                                        </p:tgtEl>
                                      </p:cBhvr>
                                    </p:animEffect>
                                  </p:childTnLst>
                                </p:cTn>
                              </p:par>
                            </p:childTnLst>
                          </p:cTn>
                        </p:par>
                        <p:par>
                          <p:cTn id="61" fill="hold">
                            <p:stCondLst>
                              <p:cond delay="1250"/>
                            </p:stCondLst>
                            <p:childTnLst>
                              <p:par>
                                <p:cTn id="62" presetID="18" presetClass="entr" presetSubtype="3"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strips(upRight)">
                                      <p:cBhvr>
                                        <p:cTn id="64" dur="250"/>
                                        <p:tgtEl>
                                          <p:spTgt spid="10"/>
                                        </p:tgtEl>
                                      </p:cBhvr>
                                    </p:animEffect>
                                  </p:childTnLst>
                                </p:cTn>
                              </p:par>
                            </p:childTnLst>
                          </p:cTn>
                        </p:par>
                        <p:par>
                          <p:cTn id="65" fill="hold">
                            <p:stCondLst>
                              <p:cond delay="1500"/>
                            </p:stCondLst>
                            <p:childTnLst>
                              <p:par>
                                <p:cTn id="66" presetID="18" presetClass="entr" presetSubtype="12"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strips(downLeft)">
                                      <p:cBhvr>
                                        <p:cTn id="68" dur="250"/>
                                        <p:tgtEl>
                                          <p:spTgt spid="12"/>
                                        </p:tgtEl>
                                      </p:cBhvr>
                                    </p:animEffect>
                                  </p:childTnLst>
                                </p:cTn>
                              </p:par>
                            </p:childTnLst>
                          </p:cTn>
                        </p:par>
                        <p:par>
                          <p:cTn id="69" fill="hold">
                            <p:stCondLst>
                              <p:cond delay="1750"/>
                            </p:stCondLst>
                            <p:childTnLst>
                              <p:par>
                                <p:cTn id="70" presetID="18" presetClass="entr" presetSubtype="6"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strips(downRight)">
                                      <p:cBhvr>
                                        <p:cTn id="72" dur="250"/>
                                        <p:tgtEl>
                                          <p:spTgt spid="14"/>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9" grpId="0" animBg="1"/>
      <p:bldP spid="4"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81F300-D37E-48A9-5FAA-13C01306246A}"/>
              </a:ext>
            </a:extLst>
          </p:cNvPr>
          <p:cNvSpPr txBox="1"/>
          <p:nvPr/>
        </p:nvSpPr>
        <p:spPr>
          <a:xfrm>
            <a:off x="1286195" y="1256467"/>
            <a:ext cx="10642101" cy="5262979"/>
          </a:xfrm>
          <a:prstGeom prst="rect">
            <a:avLst/>
          </a:prstGeom>
          <a:noFill/>
        </p:spPr>
        <p:txBody>
          <a:bodyPr wrap="square">
            <a:spAutoFit/>
          </a:bodyPr>
          <a:lstStyle/>
          <a:p>
            <a:pPr algn="just">
              <a:spcBef>
                <a:spcPts val="600"/>
              </a:spcBef>
            </a:pPr>
            <a:r>
              <a:rPr lang="en" sz="2400" b="1" dirty="0">
                <a:solidFill>
                  <a:srgbClr val="11471E"/>
                </a:solidFill>
                <a:latin typeface="Constantia" panose="02030602050306030303" pitchFamily="18" charset="0"/>
              </a:rPr>
              <a:t>“</a:t>
            </a:r>
            <a:r>
              <a:rPr lang="nl-NL" sz="2400" b="1" dirty="0">
                <a:solidFill>
                  <a:srgbClr val="11471E"/>
                </a:solidFill>
                <a:latin typeface="Constantia" panose="02030602050306030303" pitchFamily="18" charset="0"/>
              </a:rPr>
              <a:t>De totale vernietiging van het volk van Jericho was slechts een vervulling van de geboden die eerder door Mozes waren gegeven met betrekking tot de inwoners van Kanaän [...] Voor velen lijken deze geboden in strijd te zijn met de geest van liefde en barmhartigheid die in andere delen van de Bijbel wordt voorgeschreven, maar ze waren in werkelijkheid de voorschriften van oneindige wijsheid en goedheid. God stond op het punt om Israël in Kanaän te vestigen en onder hen een natie en regering te ontwikkelen die een manifestatie van Zijn koninkrijk op aarde zouden zijn. Zij moesten niet alleen erfgenamen van de ware religie zijn, maar ook de beginselen ervan over de hele wereld verbreiden. De Kanaänieten hadden zich overgegeven aan het smerigste en meest vernederende heidendom, en het was noodzakelijk dat het land gezuiverd zou worden van wat zo zeker de vervulling van Gods genadige bedoelingen zou verhinderen</a:t>
            </a:r>
            <a:r>
              <a:rPr lang="en" sz="2400" b="1" dirty="0">
                <a:solidFill>
                  <a:srgbClr val="11471E"/>
                </a:solidFill>
                <a:latin typeface="Constantia" panose="02030602050306030303" pitchFamily="18" charset="0"/>
              </a:rPr>
              <a:t>.”</a:t>
            </a:r>
          </a:p>
        </p:txBody>
      </p:sp>
      <p:sp>
        <p:nvSpPr>
          <p:cNvPr id="4" name="CuadroTexto 3">
            <a:extLst>
              <a:ext uri="{FF2B5EF4-FFF2-40B4-BE49-F238E27FC236}">
                <a16:creationId xmlns:a16="http://schemas.microsoft.com/office/drawing/2014/main" id="{A468C5AB-FDB0-7778-3705-B99ADC5DA315}"/>
              </a:ext>
            </a:extLst>
          </p:cNvPr>
          <p:cNvSpPr txBox="1"/>
          <p:nvPr/>
        </p:nvSpPr>
        <p:spPr>
          <a:xfrm>
            <a:off x="7515421" y="6447527"/>
            <a:ext cx="4412875" cy="338554"/>
          </a:xfrm>
          <a:prstGeom prst="rect">
            <a:avLst/>
          </a:prstGeom>
          <a:noFill/>
        </p:spPr>
        <p:txBody>
          <a:bodyPr wrap="none" rtlCol="0">
            <a:spAutoFit/>
          </a:bodyPr>
          <a:lstStyle/>
          <a:p>
            <a:pPr algn="r"/>
            <a:r>
              <a:rPr lang="en" sz="1600" b="1" dirty="0">
                <a:solidFill>
                  <a:srgbClr val="11471E"/>
                </a:solidFill>
                <a:latin typeface="Calibri" panose="020F0502020204030204" pitchFamily="34" charset="0"/>
              </a:rPr>
              <a:t>Ellen G. White (</a:t>
            </a:r>
            <a:r>
              <a:rPr lang="nl-NL" sz="1600" b="1" dirty="0">
                <a:solidFill>
                  <a:srgbClr val="11471E"/>
                </a:solidFill>
                <a:latin typeface="Calibri" panose="020F0502020204030204" pitchFamily="34" charset="0"/>
              </a:rPr>
              <a:t>Patriarchen en Profeten, pag. 492</a:t>
            </a:r>
            <a:r>
              <a:rPr lang="en" sz="1600" b="1" dirty="0">
                <a:solidFill>
                  <a:srgbClr val="11471E"/>
                </a:solidFill>
                <a:latin typeface="Calibri" panose="020F0502020204030204" pitchFamily="34" charset="0"/>
              </a:rPr>
              <a:t>)</a:t>
            </a:r>
          </a:p>
        </p:txBody>
      </p:sp>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1244</Words>
  <Application>Microsoft Office PowerPoint</Application>
  <PresentationFormat>Panorámica</PresentationFormat>
  <Paragraphs>59</Paragraphs>
  <Slides>9</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Calibri</vt:lpstr>
      <vt:lpstr>Constantia</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72</cp:revision>
  <dcterms:created xsi:type="dcterms:W3CDTF">2025-10-06T14:35:36Z</dcterms:created>
  <dcterms:modified xsi:type="dcterms:W3CDTF">2025-10-24T04:44:24Z</dcterms:modified>
</cp:coreProperties>
</file>