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11" r:id="rId4"/>
    <p:sldId id="257" r:id="rId5"/>
    <p:sldId id="258" r:id="rId6"/>
    <p:sldId id="309" r:id="rId7"/>
    <p:sldId id="307" r:id="rId8"/>
    <p:sldId id="308" r:id="rId9"/>
    <p:sldId id="262" r:id="rId10"/>
    <p:sldId id="310" r:id="rId11"/>
    <p:sldId id="264" r:id="rId12"/>
    <p:sldId id="30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3B7"/>
    <a:srgbClr val="C4951E"/>
    <a:srgbClr val="F1DAA1"/>
    <a:srgbClr val="7F7BCD"/>
    <a:srgbClr val="BFDFD4"/>
    <a:srgbClr val="661C5C"/>
    <a:srgbClr val="287A6E"/>
    <a:srgbClr val="591850"/>
    <a:srgbClr val="D9D93D"/>
    <a:srgbClr val="B80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nl-NL" sz="2200" b="1"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type</a:t>
          </a:r>
          <a:endParaRPr lang="es-ES" b="1"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David (Psalm 22:2 HSV)</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nl-NL" sz="2200" b="1" dirty="0">
              <a:solidFill>
                <a:srgbClr val="F4E3B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Antitype-aankondiging</a:t>
          </a:r>
          <a:endParaRPr lang="en" sz="2200" b="1" dirty="0">
            <a:solidFill>
              <a:srgbClr val="F4E3B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Een nieuwe David </a:t>
          </a:r>
          <a:r>
            <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(Jer. 23:5)</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nl-NL" sz="2200" b="1"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antitype</a:t>
          </a:r>
          <a:endParaRPr lang="en" sz="2200" b="1"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Jezus</a:t>
          </a:r>
          <a:r>
            <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(Matt. 27:46)</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nl-NL" sz="2200" b="1"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type</a:t>
          </a:r>
          <a:endParaRPr lang="es-ES" b="1"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Offers</a:t>
          </a:r>
          <a:r>
            <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(Lev. 1:3-5)</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nl-NL" sz="2200" b="1" dirty="0">
              <a:solidFill>
                <a:srgbClr val="F4E3B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Antitype-aankondiging</a:t>
          </a:r>
          <a:endParaRPr lang="en" sz="2200" b="1" dirty="0">
            <a:solidFill>
              <a:srgbClr val="F4E3B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Lijdende dienaar </a:t>
          </a:r>
          <a:r>
            <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(Jes. 53:5-7)</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nl-NL" sz="2200" b="1"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antitype</a:t>
          </a:r>
          <a:endParaRPr lang="en" sz="2200" b="1"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Dood van Jezus </a:t>
          </a:r>
          <a:r>
            <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(Joh. 19:16-18)</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nl-NL" sz="2000" b="1" dirty="0">
              <a:effectLst/>
              <a:latin typeface="Calibri" panose="020F0502020204030204" pitchFamily="34" charset="0"/>
              <a:ea typeface="Calibri" panose="020F0502020204030204" pitchFamily="34" charset="0"/>
              <a:cs typeface="Calibri" panose="020F0502020204030204" pitchFamily="34" charset="0"/>
            </a:rPr>
            <a:t>TYPEN EN ANTITYPES</a:t>
          </a:r>
          <a:endParaRPr lang="en" sz="2000" b="1" dirty="0">
            <a:effectLst/>
            <a:latin typeface="Calibri" panose="020F0502020204030204" pitchFamily="34" charset="0"/>
            <a:ea typeface="Calibri" panose="020F0502020204030204" pitchFamily="34" charset="0"/>
            <a:cs typeface="Calibri" panose="020F0502020204030204" pitchFamily="34" charset="0"/>
          </a:endParaRP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Israël</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Exodus</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heiligdom</a:t>
          </a:r>
          <a:endPar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Christus</a:t>
          </a:r>
          <a:endParaRPr lang="en"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Kerk</a:t>
          </a:r>
          <a:endParaRPr lang="en"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Eindtijd</a:t>
          </a:r>
          <a:endParaRPr lang="en"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Christus</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Kerk</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Eindtijd</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Christus</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Kerk</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Eindtijd</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Hij werd naar Egypte gebracht</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Mattheüs 2:13-15</a:t>
          </a: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nieuwe Israël</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Galaten</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6:16</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144.000</a:t>
          </a:r>
          <a:endParaRPr lang="es-E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Openbaring</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7:4</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40 Dagen in </a:t>
          </a: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de woestijn</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Mattheüs </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3:16-4:2</a:t>
          </a: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Gedoopt en gesteund door Christus</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1 </a:t>
          </a: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Korintiërs</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10:1-6</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Exodus uit afvallige kerken</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Openbaring</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18:4</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Het was als een tempel onder ons</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Joh. 1:14; 2:21-22</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Wij zijn de tempel van God</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1 </a:t>
          </a: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Korintiërs</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3:16-17</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Het Nieuwe Jeruzalem, onze tempel</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Openbaring</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21:2-3</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en" sz="2000" b="1" dirty="0">
              <a:solidFill>
                <a:schemeClr val="bg2">
                  <a:lumMod val="20000"/>
                  <a:lumOff val="80000"/>
                </a:schemeClr>
              </a:solidFill>
              <a:latin typeface="Calibri" panose="020F0502020204030204" pitchFamily="34" charset="0"/>
              <a:ea typeface="Calibri" panose="020F0502020204030204" pitchFamily="34" charset="0"/>
              <a:cs typeface="Calibri" panose="020F0502020204030204" pitchFamily="34" charset="0"/>
            </a:rPr>
            <a:t>TYPE</a:t>
          </a: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en" sz="2000" b="1" dirty="0">
              <a:solidFill>
                <a:schemeClr val="bg2">
                  <a:lumMod val="20000"/>
                  <a:lumOff val="80000"/>
                </a:schemeClr>
              </a:solidFill>
              <a:latin typeface="Calibri" panose="020F0502020204030204" pitchFamily="34" charset="0"/>
              <a:ea typeface="Calibri" panose="020F0502020204030204" pitchFamily="34" charset="0"/>
              <a:cs typeface="Calibri" panose="020F0502020204030204" pitchFamily="34" charset="0"/>
            </a:rPr>
            <a:t>ANTITYPE</a:t>
          </a: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Y="155236">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lang="nl-NL" sz="1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Na zijn doop in de Jordaan vocht Jezus tegen</a:t>
          </a:r>
          <a:br>
            <a:rPr lang="nl-NL" sz="1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nl-NL" sz="1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krachten van het kwaad</a:t>
          </a:r>
          <a:endParaRPr lang="es-E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begon zijn werk na veertig dagen in de woestijn</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versloeg de vijand aan het kruis</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geeft ons overwinning op onze geestelijke vijanden</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geeft ons ware rust</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wijst ons een onkreukbare erfenis toe</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nl-NL" sz="2200" b="1" kern="1200"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type</a:t>
          </a:r>
          <a:endParaRPr lang="es-ES" b="1" kern="1200"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David (Psalm 22:2 HSV)</a:t>
          </a: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nl-NL" sz="2200" b="1" kern="1200" dirty="0">
              <a:solidFill>
                <a:srgbClr val="F4E3B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Antitype-aankondiging</a:t>
          </a:r>
          <a:endParaRPr lang="en" sz="2200" b="1" kern="1200" dirty="0">
            <a:solidFill>
              <a:srgbClr val="F4E3B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Een nieuwe David </a:t>
          </a:r>
          <a:r>
            <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(Jer. 23:5)</a:t>
          </a: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nl-NL" sz="2200" b="1" kern="1200"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antitype</a:t>
          </a:r>
          <a:endParaRPr lang="en" sz="2200" b="1" kern="1200"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Jezus</a:t>
          </a:r>
          <a:r>
            <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(Matt. 27:46)</a:t>
          </a: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nl-NL" sz="2200" b="1" kern="1200"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type</a:t>
          </a:r>
          <a:endParaRPr lang="es-ES" b="1" kern="1200"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Offers</a:t>
          </a:r>
          <a:r>
            <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(Lev. 1:3-5)</a:t>
          </a: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nl-NL" sz="2200" b="1" kern="1200" dirty="0">
              <a:solidFill>
                <a:srgbClr val="F4E3B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Antitype-aankondiging</a:t>
          </a:r>
          <a:endParaRPr lang="en" sz="2200" b="1" kern="1200" dirty="0">
            <a:solidFill>
              <a:srgbClr val="F4E3B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Lijdende dienaar </a:t>
          </a:r>
          <a:r>
            <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(Jes. 53:5-7)</a:t>
          </a: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nl-NL" sz="2200" b="1" kern="1200"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antitype</a:t>
          </a:r>
          <a:endParaRPr lang="en" sz="2200" b="1" kern="1200" dirty="0">
            <a:solidFill>
              <a:schemeClr val="bg2">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Dood van Jezus </a:t>
          </a:r>
          <a:r>
            <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(Joh. 19:16-18)</a:t>
          </a: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20201"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4429738"/>
        <a:ext cx="12369" cy="12369"/>
      </dsp:txXfrm>
    </dsp:sp>
    <dsp:sp modelId="{31F53769-E132-4CEE-8D9E-3F7EE9AD3C36}">
      <dsp:nvSpPr>
        <dsp:cNvPr id="0" name=""/>
        <dsp:cNvSpPr/>
      </dsp:nvSpPr>
      <dsp:spPr>
        <a:xfrm>
          <a:off x="4365443"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4429738"/>
        <a:ext cx="12369" cy="12369"/>
      </dsp:txXfrm>
    </dsp:sp>
    <dsp:sp modelId="{AF1599C4-2432-4CB7-A480-98B73CA6EFFA}">
      <dsp:nvSpPr>
        <dsp:cNvPr id="0" name=""/>
        <dsp:cNvSpPr/>
      </dsp:nvSpPr>
      <dsp:spPr>
        <a:xfrm>
          <a:off x="2199896" y="3964512"/>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4186908"/>
        <a:ext cx="26619" cy="26619"/>
      </dsp:txXfrm>
    </dsp:sp>
    <dsp:sp modelId="{428486B5-AC20-4C4B-AA5A-8F0DF8AD6546}">
      <dsp:nvSpPr>
        <dsp:cNvPr id="0" name=""/>
        <dsp:cNvSpPr/>
      </dsp:nvSpPr>
      <dsp:spPr>
        <a:xfrm>
          <a:off x="9220201"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958327"/>
        <a:ext cx="12369" cy="12369"/>
      </dsp:txXfrm>
    </dsp:sp>
    <dsp:sp modelId="{5ADF7509-F142-4EA0-A79B-D30088A793D6}">
      <dsp:nvSpPr>
        <dsp:cNvPr id="0" name=""/>
        <dsp:cNvSpPr/>
      </dsp:nvSpPr>
      <dsp:spPr>
        <a:xfrm>
          <a:off x="4365443"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958327"/>
        <a:ext cx="12369" cy="12369"/>
      </dsp:txXfrm>
    </dsp:sp>
    <dsp:sp modelId="{1075DB6E-4332-4018-B69A-407CD6A400A4}">
      <dsp:nvSpPr>
        <dsp:cNvPr id="0" name=""/>
        <dsp:cNvSpPr/>
      </dsp:nvSpPr>
      <dsp:spPr>
        <a:xfrm>
          <a:off x="2199896" y="3918792"/>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3958327"/>
        <a:ext cx="12369" cy="12369"/>
      </dsp:txXfrm>
    </dsp:sp>
    <dsp:sp modelId="{7B9F681F-FE4A-4032-8D8C-0082D405CC04}">
      <dsp:nvSpPr>
        <dsp:cNvPr id="0" name=""/>
        <dsp:cNvSpPr/>
      </dsp:nvSpPr>
      <dsp:spPr>
        <a:xfrm>
          <a:off x="9220201"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486916"/>
        <a:ext cx="12369" cy="12369"/>
      </dsp:txXfrm>
    </dsp:sp>
    <dsp:sp modelId="{1A6F0DA8-C627-4B76-B4CB-217E5DDEFF0B}">
      <dsp:nvSpPr>
        <dsp:cNvPr id="0" name=""/>
        <dsp:cNvSpPr/>
      </dsp:nvSpPr>
      <dsp:spPr>
        <a:xfrm>
          <a:off x="4365443"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486916"/>
        <a:ext cx="12369" cy="12369"/>
      </dsp:txXfrm>
    </dsp:sp>
    <dsp:sp modelId="{06CF975B-C8F0-410E-B486-B06E0ECDA53E}">
      <dsp:nvSpPr>
        <dsp:cNvPr id="0" name=""/>
        <dsp:cNvSpPr/>
      </dsp:nvSpPr>
      <dsp:spPr>
        <a:xfrm>
          <a:off x="2199896" y="3493101"/>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3715497"/>
        <a:ext cx="26619" cy="26619"/>
      </dsp:txXfrm>
    </dsp:sp>
    <dsp:sp modelId="{2C2DDD95-0016-428C-9014-5857EDAA1A0E}">
      <dsp:nvSpPr>
        <dsp:cNvPr id="0" name=""/>
        <dsp:cNvSpPr/>
      </dsp:nvSpPr>
      <dsp:spPr>
        <a:xfrm>
          <a:off x="437568" y="2078869"/>
          <a:ext cx="247396" cy="1885642"/>
        </a:xfrm>
        <a:custGeom>
          <a:avLst/>
          <a:gdLst/>
          <a:ahLst/>
          <a:cxnLst/>
          <a:rect l="0" t="0" r="0" b="0"/>
          <a:pathLst>
            <a:path>
              <a:moveTo>
                <a:pt x="0" y="0"/>
              </a:moveTo>
              <a:lnTo>
                <a:pt x="123698" y="0"/>
              </a:lnTo>
              <a:lnTo>
                <a:pt x="123698" y="1885642"/>
              </a:lnTo>
              <a:lnTo>
                <a:pt x="247396" y="188564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13721" y="2974146"/>
        <a:ext cx="95090" cy="95090"/>
      </dsp:txXfrm>
    </dsp:sp>
    <dsp:sp modelId="{092FA8BA-3BE6-45CB-8BCA-A49C4DBDF710}">
      <dsp:nvSpPr>
        <dsp:cNvPr id="0" name=""/>
        <dsp:cNvSpPr/>
      </dsp:nvSpPr>
      <dsp:spPr>
        <a:xfrm>
          <a:off x="9220201"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015506"/>
        <a:ext cx="12369" cy="12369"/>
      </dsp:txXfrm>
    </dsp:sp>
    <dsp:sp modelId="{43B89DC3-59CB-4BB7-A5D1-B58CE92E280E}">
      <dsp:nvSpPr>
        <dsp:cNvPr id="0" name=""/>
        <dsp:cNvSpPr/>
      </dsp:nvSpPr>
      <dsp:spPr>
        <a:xfrm>
          <a:off x="4365443"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015506"/>
        <a:ext cx="12369" cy="12369"/>
      </dsp:txXfrm>
    </dsp:sp>
    <dsp:sp modelId="{EFCEF36D-B00B-495F-894D-6E03495EB68A}">
      <dsp:nvSpPr>
        <dsp:cNvPr id="0" name=""/>
        <dsp:cNvSpPr/>
      </dsp:nvSpPr>
      <dsp:spPr>
        <a:xfrm>
          <a:off x="2199896" y="2550280"/>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772676"/>
        <a:ext cx="26619" cy="26619"/>
      </dsp:txXfrm>
    </dsp:sp>
    <dsp:sp modelId="{4765B3E2-65F2-4597-916D-FD8DEFFF780F}">
      <dsp:nvSpPr>
        <dsp:cNvPr id="0" name=""/>
        <dsp:cNvSpPr/>
      </dsp:nvSpPr>
      <dsp:spPr>
        <a:xfrm>
          <a:off x="9220201"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544095"/>
        <a:ext cx="12369" cy="12369"/>
      </dsp:txXfrm>
    </dsp:sp>
    <dsp:sp modelId="{5EBA397B-E530-4838-90F8-24D670A80E83}">
      <dsp:nvSpPr>
        <dsp:cNvPr id="0" name=""/>
        <dsp:cNvSpPr/>
      </dsp:nvSpPr>
      <dsp:spPr>
        <a:xfrm>
          <a:off x="4365443"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544095"/>
        <a:ext cx="12369" cy="12369"/>
      </dsp:txXfrm>
    </dsp:sp>
    <dsp:sp modelId="{2942936C-5157-4A30-94D4-CF898DBAC622}">
      <dsp:nvSpPr>
        <dsp:cNvPr id="0" name=""/>
        <dsp:cNvSpPr/>
      </dsp:nvSpPr>
      <dsp:spPr>
        <a:xfrm>
          <a:off x="2199896" y="2504560"/>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2544095"/>
        <a:ext cx="12369" cy="12369"/>
      </dsp:txXfrm>
    </dsp:sp>
    <dsp:sp modelId="{E808EC1A-694B-4791-94C3-786AD443D8AC}">
      <dsp:nvSpPr>
        <dsp:cNvPr id="0" name=""/>
        <dsp:cNvSpPr/>
      </dsp:nvSpPr>
      <dsp:spPr>
        <a:xfrm>
          <a:off x="9220201"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072684"/>
        <a:ext cx="12369" cy="12369"/>
      </dsp:txXfrm>
    </dsp:sp>
    <dsp:sp modelId="{3665BA24-D94E-4F60-B4AD-B5A2629E5F33}">
      <dsp:nvSpPr>
        <dsp:cNvPr id="0" name=""/>
        <dsp:cNvSpPr/>
      </dsp:nvSpPr>
      <dsp:spPr>
        <a:xfrm>
          <a:off x="4365443"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072684"/>
        <a:ext cx="12369" cy="12369"/>
      </dsp:txXfrm>
    </dsp:sp>
    <dsp:sp modelId="{6B929F33-289A-4981-B953-0FB9995C3B42}">
      <dsp:nvSpPr>
        <dsp:cNvPr id="0" name=""/>
        <dsp:cNvSpPr/>
      </dsp:nvSpPr>
      <dsp:spPr>
        <a:xfrm>
          <a:off x="2199896" y="2078869"/>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301265"/>
        <a:ext cx="26619" cy="26619"/>
      </dsp:txXfrm>
    </dsp:sp>
    <dsp:sp modelId="{7F7AEE85-2D06-458B-90A7-7CE0CBDAA414}">
      <dsp:nvSpPr>
        <dsp:cNvPr id="0" name=""/>
        <dsp:cNvSpPr/>
      </dsp:nvSpPr>
      <dsp:spPr>
        <a:xfrm>
          <a:off x="437568" y="2078869"/>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47957" y="2301265"/>
        <a:ext cx="26619" cy="26619"/>
      </dsp:txXfrm>
    </dsp:sp>
    <dsp:sp modelId="{89A9B47D-3B13-4C22-B475-A7BC8A1DC456}">
      <dsp:nvSpPr>
        <dsp:cNvPr id="0" name=""/>
        <dsp:cNvSpPr/>
      </dsp:nvSpPr>
      <dsp:spPr>
        <a:xfrm>
          <a:off x="9220201"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601273"/>
        <a:ext cx="12369" cy="12369"/>
      </dsp:txXfrm>
    </dsp:sp>
    <dsp:sp modelId="{0F375551-951C-4608-AB58-0120235CA404}">
      <dsp:nvSpPr>
        <dsp:cNvPr id="0" name=""/>
        <dsp:cNvSpPr/>
      </dsp:nvSpPr>
      <dsp:spPr>
        <a:xfrm>
          <a:off x="4365443"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601273"/>
        <a:ext cx="12369" cy="12369"/>
      </dsp:txXfrm>
    </dsp:sp>
    <dsp:sp modelId="{B273A122-F638-4F3D-BAD0-640B0362EAFB}">
      <dsp:nvSpPr>
        <dsp:cNvPr id="0" name=""/>
        <dsp:cNvSpPr/>
      </dsp:nvSpPr>
      <dsp:spPr>
        <a:xfrm>
          <a:off x="2199896" y="1136048"/>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1358443"/>
        <a:ext cx="26619" cy="26619"/>
      </dsp:txXfrm>
    </dsp:sp>
    <dsp:sp modelId="{7F15D968-4F8B-4783-80A6-B0154B8522B0}">
      <dsp:nvSpPr>
        <dsp:cNvPr id="0" name=""/>
        <dsp:cNvSpPr/>
      </dsp:nvSpPr>
      <dsp:spPr>
        <a:xfrm>
          <a:off x="9220201"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129863"/>
        <a:ext cx="12369" cy="12369"/>
      </dsp:txXfrm>
    </dsp:sp>
    <dsp:sp modelId="{AF56AAED-AAF6-4258-8938-8F38A8134F06}">
      <dsp:nvSpPr>
        <dsp:cNvPr id="0" name=""/>
        <dsp:cNvSpPr/>
      </dsp:nvSpPr>
      <dsp:spPr>
        <a:xfrm>
          <a:off x="4365443"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129863"/>
        <a:ext cx="12369" cy="12369"/>
      </dsp:txXfrm>
    </dsp:sp>
    <dsp:sp modelId="{6FF4C709-8099-4DBB-9E16-D5169DB26929}">
      <dsp:nvSpPr>
        <dsp:cNvPr id="0" name=""/>
        <dsp:cNvSpPr/>
      </dsp:nvSpPr>
      <dsp:spPr>
        <a:xfrm>
          <a:off x="2199896" y="1090328"/>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1129863"/>
        <a:ext cx="12369" cy="12369"/>
      </dsp:txXfrm>
    </dsp:sp>
    <dsp:sp modelId="{99AB79AB-C351-485D-831E-8C79E546E383}">
      <dsp:nvSpPr>
        <dsp:cNvPr id="0" name=""/>
        <dsp:cNvSpPr/>
      </dsp:nvSpPr>
      <dsp:spPr>
        <a:xfrm>
          <a:off x="9220201"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658452"/>
        <a:ext cx="12369" cy="12369"/>
      </dsp:txXfrm>
    </dsp:sp>
    <dsp:sp modelId="{EC818700-7CC7-424D-97AB-2D98CE5366ED}">
      <dsp:nvSpPr>
        <dsp:cNvPr id="0" name=""/>
        <dsp:cNvSpPr/>
      </dsp:nvSpPr>
      <dsp:spPr>
        <a:xfrm>
          <a:off x="4365443"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658452"/>
        <a:ext cx="12369" cy="12369"/>
      </dsp:txXfrm>
    </dsp:sp>
    <dsp:sp modelId="{DC4ABEEF-6C45-457C-B6FC-AAFCD422179A}">
      <dsp:nvSpPr>
        <dsp:cNvPr id="0" name=""/>
        <dsp:cNvSpPr/>
      </dsp:nvSpPr>
      <dsp:spPr>
        <a:xfrm>
          <a:off x="2199896" y="664637"/>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10285" y="887033"/>
        <a:ext cx="26619" cy="26619"/>
      </dsp:txXfrm>
    </dsp:sp>
    <dsp:sp modelId="{DB26B441-1BA2-4EF2-8D05-87F49C57BBDC}">
      <dsp:nvSpPr>
        <dsp:cNvPr id="0" name=""/>
        <dsp:cNvSpPr/>
      </dsp:nvSpPr>
      <dsp:spPr>
        <a:xfrm>
          <a:off x="437568" y="1136048"/>
          <a:ext cx="247396" cy="942821"/>
        </a:xfrm>
        <a:custGeom>
          <a:avLst/>
          <a:gdLst/>
          <a:ahLst/>
          <a:cxnLst/>
          <a:rect l="0" t="0" r="0" b="0"/>
          <a:pathLst>
            <a:path>
              <a:moveTo>
                <a:pt x="0" y="942821"/>
              </a:moveTo>
              <a:lnTo>
                <a:pt x="123698" y="942821"/>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36898" y="1583090"/>
        <a:ext cx="48736" cy="48736"/>
      </dsp:txXfrm>
    </dsp:sp>
    <dsp:sp modelId="{1AE142C2-9248-4AC2-A7C2-E9CD653F5538}">
      <dsp:nvSpPr>
        <dsp:cNvPr id="0" name=""/>
        <dsp:cNvSpPr/>
      </dsp:nvSpPr>
      <dsp:spPr>
        <a:xfrm>
          <a:off x="2160746" y="147506"/>
          <a:ext cx="314069" cy="91440"/>
        </a:xfrm>
        <a:custGeom>
          <a:avLst/>
          <a:gdLst/>
          <a:ahLst/>
          <a:cxnLst/>
          <a:rect l="0" t="0" r="0" b="0"/>
          <a:pathLst>
            <a:path>
              <a:moveTo>
                <a:pt x="0" y="45720"/>
              </a:moveTo>
              <a:lnTo>
                <a:pt x="31406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09929" y="185374"/>
        <a:ext cx="15703" cy="15703"/>
      </dsp:txXfrm>
    </dsp:sp>
    <dsp:sp modelId="{F1CF0A10-B118-44A2-971D-F0E58425E6DB}">
      <dsp:nvSpPr>
        <dsp:cNvPr id="0" name=""/>
        <dsp:cNvSpPr/>
      </dsp:nvSpPr>
      <dsp:spPr>
        <a:xfrm>
          <a:off x="437568" y="193226"/>
          <a:ext cx="247396" cy="1885642"/>
        </a:xfrm>
        <a:custGeom>
          <a:avLst/>
          <a:gdLst/>
          <a:ahLst/>
          <a:cxnLst/>
          <a:rect l="0" t="0" r="0" b="0"/>
          <a:pathLst>
            <a:path>
              <a:moveTo>
                <a:pt x="0" y="1885642"/>
              </a:moveTo>
              <a:lnTo>
                <a:pt x="123698" y="1885642"/>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13721" y="1088503"/>
        <a:ext cx="95090" cy="95090"/>
      </dsp:txXfrm>
    </dsp:sp>
    <dsp:sp modelId="{82509955-A832-4398-B55F-E63C16952B62}">
      <dsp:nvSpPr>
        <dsp:cNvPr id="0" name=""/>
        <dsp:cNvSpPr/>
      </dsp:nvSpPr>
      <dsp:spPr>
        <a:xfrm rot="16200000">
          <a:off x="-1291625" y="1890305"/>
          <a:ext cx="3081259"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latin typeface="Calibri" panose="020F0502020204030204" pitchFamily="34" charset="0"/>
              <a:ea typeface="Calibri" panose="020F0502020204030204" pitchFamily="34" charset="0"/>
              <a:cs typeface="Calibri" panose="020F0502020204030204" pitchFamily="34" charset="0"/>
            </a:rPr>
            <a:t>TYPEN EN ANTITYPES</a:t>
          </a:r>
          <a:endParaRPr lang="en" sz="2000" b="1"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1291625" y="1890305"/>
        <a:ext cx="3081259" cy="377128"/>
      </dsp:txXfrm>
    </dsp:sp>
    <dsp:sp modelId="{2FDECED8-C9DB-409D-A1FE-95628D7E8A3B}">
      <dsp:nvSpPr>
        <dsp:cNvPr id="0" name=""/>
        <dsp:cNvSpPr/>
      </dsp:nvSpPr>
      <dsp:spPr>
        <a:xfrm>
          <a:off x="684964" y="4662"/>
          <a:ext cx="1475781"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latin typeface="Calibri" panose="020F0502020204030204" pitchFamily="34" charset="0"/>
              <a:ea typeface="Calibri" panose="020F0502020204030204" pitchFamily="34" charset="0"/>
              <a:cs typeface="Calibri" panose="020F0502020204030204" pitchFamily="34" charset="0"/>
            </a:rPr>
            <a:t>TYPE</a:t>
          </a:r>
        </a:p>
      </dsp:txBody>
      <dsp:txXfrm>
        <a:off x="684964" y="4662"/>
        <a:ext cx="1475781" cy="377128"/>
      </dsp:txXfrm>
    </dsp:sp>
    <dsp:sp modelId="{CB854F38-6FB4-42E9-BC99-71441D164C44}">
      <dsp:nvSpPr>
        <dsp:cNvPr id="0" name=""/>
        <dsp:cNvSpPr/>
      </dsp:nvSpPr>
      <dsp:spPr>
        <a:xfrm>
          <a:off x="2474815" y="4662"/>
          <a:ext cx="1903727"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latin typeface="Calibri" panose="020F0502020204030204" pitchFamily="34" charset="0"/>
              <a:ea typeface="Calibri" panose="020F0502020204030204" pitchFamily="34" charset="0"/>
              <a:cs typeface="Calibri" panose="020F0502020204030204" pitchFamily="34" charset="0"/>
            </a:rPr>
            <a:t>ANTITYPE</a:t>
          </a:r>
        </a:p>
      </dsp:txBody>
      <dsp:txXfrm>
        <a:off x="2474815" y="4662"/>
        <a:ext cx="1903727" cy="377128"/>
      </dsp:txXfrm>
    </dsp:sp>
    <dsp:sp modelId="{55E9B203-61FB-41AE-8F3B-E196D841F95D}">
      <dsp:nvSpPr>
        <dsp:cNvPr id="0" name=""/>
        <dsp:cNvSpPr/>
      </dsp:nvSpPr>
      <dsp:spPr>
        <a:xfrm>
          <a:off x="684964" y="947483"/>
          <a:ext cx="1514931" cy="377128"/>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Israël</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684964" y="947483"/>
        <a:ext cx="1514931" cy="377128"/>
      </dsp:txXfrm>
    </dsp:sp>
    <dsp:sp modelId="{554CDCC4-E83C-4FCF-B8A7-F0745A084CA0}">
      <dsp:nvSpPr>
        <dsp:cNvPr id="0" name=""/>
        <dsp:cNvSpPr/>
      </dsp:nvSpPr>
      <dsp:spPr>
        <a:xfrm>
          <a:off x="2447292" y="476073"/>
          <a:ext cx="1918150" cy="37712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Christus</a:t>
          </a:r>
          <a:endParaRPr lang="en"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447292" y="476073"/>
        <a:ext cx="1918150" cy="377128"/>
      </dsp:txXfrm>
    </dsp:sp>
    <dsp:sp modelId="{875AF621-AE25-453B-9AF0-E4E8CB07ADB0}">
      <dsp:nvSpPr>
        <dsp:cNvPr id="0" name=""/>
        <dsp:cNvSpPr/>
      </dsp:nvSpPr>
      <dsp:spPr>
        <a:xfrm>
          <a:off x="4612839" y="476073"/>
          <a:ext cx="4607361" cy="377128"/>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Hij werd naar Egypte gebracht</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4612839" y="476073"/>
        <a:ext cx="4607361" cy="377128"/>
      </dsp:txXfrm>
    </dsp:sp>
    <dsp:sp modelId="{0EEDEFE5-AF94-4097-9B3A-182C4F6B02E8}">
      <dsp:nvSpPr>
        <dsp:cNvPr id="0" name=""/>
        <dsp:cNvSpPr/>
      </dsp:nvSpPr>
      <dsp:spPr>
        <a:xfrm>
          <a:off x="9467597" y="476073"/>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Mattheüs 2:13-15</a:t>
          </a:r>
        </a:p>
      </dsp:txBody>
      <dsp:txXfrm>
        <a:off x="9467597" y="476073"/>
        <a:ext cx="2225812" cy="377128"/>
      </dsp:txXfrm>
    </dsp:sp>
    <dsp:sp modelId="{4BA88EDE-1473-4554-91B3-7E6AFFD5FB49}">
      <dsp:nvSpPr>
        <dsp:cNvPr id="0" name=""/>
        <dsp:cNvSpPr/>
      </dsp:nvSpPr>
      <dsp:spPr>
        <a:xfrm>
          <a:off x="2447292" y="947483"/>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Kerk</a:t>
          </a:r>
          <a:endParaRPr lang="en"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447292" y="947483"/>
        <a:ext cx="1918150" cy="377128"/>
      </dsp:txXfrm>
    </dsp:sp>
    <dsp:sp modelId="{D4A84265-C1BF-4E59-863F-F24C844EB6A8}">
      <dsp:nvSpPr>
        <dsp:cNvPr id="0" name=""/>
        <dsp:cNvSpPr/>
      </dsp:nvSpPr>
      <dsp:spPr>
        <a:xfrm>
          <a:off x="4612839" y="947483"/>
          <a:ext cx="4607361" cy="377128"/>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nieuwe Israël</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612839" y="947483"/>
        <a:ext cx="4607361" cy="377128"/>
      </dsp:txXfrm>
    </dsp:sp>
    <dsp:sp modelId="{A6ECC067-25E0-46F7-8668-6AFEB0D4050D}">
      <dsp:nvSpPr>
        <dsp:cNvPr id="0" name=""/>
        <dsp:cNvSpPr/>
      </dsp:nvSpPr>
      <dsp:spPr>
        <a:xfrm>
          <a:off x="9467597" y="947483"/>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Galaten</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6:16</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9467597" y="947483"/>
        <a:ext cx="2225812" cy="377128"/>
      </dsp:txXfrm>
    </dsp:sp>
    <dsp:sp modelId="{251CC199-34CF-4684-9AAA-173D003927FD}">
      <dsp:nvSpPr>
        <dsp:cNvPr id="0" name=""/>
        <dsp:cNvSpPr/>
      </dsp:nvSpPr>
      <dsp:spPr>
        <a:xfrm>
          <a:off x="2447292" y="1418894"/>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Eindtijd</a:t>
          </a:r>
          <a:endParaRPr lang="en"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447292" y="1418894"/>
        <a:ext cx="1918150" cy="377128"/>
      </dsp:txXfrm>
    </dsp:sp>
    <dsp:sp modelId="{AB4C696C-723E-4446-961E-05194B9380D5}">
      <dsp:nvSpPr>
        <dsp:cNvPr id="0" name=""/>
        <dsp:cNvSpPr/>
      </dsp:nvSpPr>
      <dsp:spPr>
        <a:xfrm>
          <a:off x="4612839" y="1418894"/>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144.000</a:t>
          </a:r>
          <a:endParaRPr lang="es-ES"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612839" y="1418894"/>
        <a:ext cx="4607361" cy="377128"/>
      </dsp:txXfrm>
    </dsp:sp>
    <dsp:sp modelId="{CB124CA6-1298-4968-AABF-DB575C7436CC}">
      <dsp:nvSpPr>
        <dsp:cNvPr id="0" name=""/>
        <dsp:cNvSpPr/>
      </dsp:nvSpPr>
      <dsp:spPr>
        <a:xfrm>
          <a:off x="9467597" y="1418894"/>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Openbaring</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7:4</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9467597" y="1418894"/>
        <a:ext cx="2225812" cy="377128"/>
      </dsp:txXfrm>
    </dsp:sp>
    <dsp:sp modelId="{3171DB26-B2AD-4896-BE86-7608D95B1E78}">
      <dsp:nvSpPr>
        <dsp:cNvPr id="0" name=""/>
        <dsp:cNvSpPr/>
      </dsp:nvSpPr>
      <dsp:spPr>
        <a:xfrm>
          <a:off x="684964" y="2361716"/>
          <a:ext cx="1514931" cy="377128"/>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Exodus</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684964" y="2361716"/>
        <a:ext cx="1514931" cy="377128"/>
      </dsp:txXfrm>
    </dsp:sp>
    <dsp:sp modelId="{D3776C98-DAB3-41A6-8F2F-AD7C15FAFF65}">
      <dsp:nvSpPr>
        <dsp:cNvPr id="0" name=""/>
        <dsp:cNvSpPr/>
      </dsp:nvSpPr>
      <dsp:spPr>
        <a:xfrm>
          <a:off x="2447292" y="1890305"/>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Christus</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sp:txBody>
      <dsp:txXfrm>
        <a:off x="2447292" y="1890305"/>
        <a:ext cx="1918150" cy="377128"/>
      </dsp:txXfrm>
    </dsp:sp>
    <dsp:sp modelId="{6151F3CC-8940-4C51-B634-A4C844F32062}">
      <dsp:nvSpPr>
        <dsp:cNvPr id="0" name=""/>
        <dsp:cNvSpPr/>
      </dsp:nvSpPr>
      <dsp:spPr>
        <a:xfrm>
          <a:off x="4612839" y="1890305"/>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40 Dagen in </a:t>
          </a: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de woestijn</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4612839" y="1890305"/>
        <a:ext cx="4607361" cy="377128"/>
      </dsp:txXfrm>
    </dsp:sp>
    <dsp:sp modelId="{718158B0-3F0B-41D8-87C2-CA332C1EADE2}">
      <dsp:nvSpPr>
        <dsp:cNvPr id="0" name=""/>
        <dsp:cNvSpPr/>
      </dsp:nvSpPr>
      <dsp:spPr>
        <a:xfrm>
          <a:off x="9467597" y="1890305"/>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Mattheüs </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3:16-4:2</a:t>
          </a:r>
        </a:p>
      </dsp:txBody>
      <dsp:txXfrm>
        <a:off x="9467597" y="1890305"/>
        <a:ext cx="2225812" cy="377128"/>
      </dsp:txXfrm>
    </dsp:sp>
    <dsp:sp modelId="{96721EDA-2E13-4E69-9892-7B11B48225C4}">
      <dsp:nvSpPr>
        <dsp:cNvPr id="0" name=""/>
        <dsp:cNvSpPr/>
      </dsp:nvSpPr>
      <dsp:spPr>
        <a:xfrm>
          <a:off x="2447292" y="2361716"/>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Kerk</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sp:txBody>
      <dsp:txXfrm>
        <a:off x="2447292" y="2361716"/>
        <a:ext cx="1918150" cy="377128"/>
      </dsp:txXfrm>
    </dsp:sp>
    <dsp:sp modelId="{2C2AB4B4-EE90-4211-B64A-F8FDA3FA0FC4}">
      <dsp:nvSpPr>
        <dsp:cNvPr id="0" name=""/>
        <dsp:cNvSpPr/>
      </dsp:nvSpPr>
      <dsp:spPr>
        <a:xfrm>
          <a:off x="4612839" y="2361716"/>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Gedoopt en gesteund door Christus</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4612839" y="2361716"/>
        <a:ext cx="4607361" cy="377128"/>
      </dsp:txXfrm>
    </dsp:sp>
    <dsp:sp modelId="{88AC4809-67EF-4762-8D79-0F8D3B8AF657}">
      <dsp:nvSpPr>
        <dsp:cNvPr id="0" name=""/>
        <dsp:cNvSpPr/>
      </dsp:nvSpPr>
      <dsp:spPr>
        <a:xfrm>
          <a:off x="9467597" y="2361716"/>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1 </a:t>
          </a: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Korintiërs</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10:1-6</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9467597" y="2361716"/>
        <a:ext cx="2225812" cy="377128"/>
      </dsp:txXfrm>
    </dsp:sp>
    <dsp:sp modelId="{5A81E44D-3E45-4736-AF24-E8AE3837A4E8}">
      <dsp:nvSpPr>
        <dsp:cNvPr id="0" name=""/>
        <dsp:cNvSpPr/>
      </dsp:nvSpPr>
      <dsp:spPr>
        <a:xfrm>
          <a:off x="2447292" y="2833126"/>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Eindtijd</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sp:txBody>
      <dsp:txXfrm>
        <a:off x="2447292" y="2833126"/>
        <a:ext cx="1918150" cy="377128"/>
      </dsp:txXfrm>
    </dsp:sp>
    <dsp:sp modelId="{2EDBC206-8498-4BE5-907B-1D0B6EF76F0B}">
      <dsp:nvSpPr>
        <dsp:cNvPr id="0" name=""/>
        <dsp:cNvSpPr/>
      </dsp:nvSpPr>
      <dsp:spPr>
        <a:xfrm>
          <a:off x="4612839" y="2833126"/>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Exodus uit afvallige kerken</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4612839" y="2833126"/>
        <a:ext cx="4607361" cy="377128"/>
      </dsp:txXfrm>
    </dsp:sp>
    <dsp:sp modelId="{163FE42F-2A89-4442-8481-75554C7A19D9}">
      <dsp:nvSpPr>
        <dsp:cNvPr id="0" name=""/>
        <dsp:cNvSpPr/>
      </dsp:nvSpPr>
      <dsp:spPr>
        <a:xfrm>
          <a:off x="9467597" y="2833126"/>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Openbaring</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18:4</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9467597" y="2833126"/>
        <a:ext cx="2225812" cy="377128"/>
      </dsp:txXfrm>
    </dsp:sp>
    <dsp:sp modelId="{565FD0AC-5156-423C-9C4D-DA4439E43AA6}">
      <dsp:nvSpPr>
        <dsp:cNvPr id="0" name=""/>
        <dsp:cNvSpPr/>
      </dsp:nvSpPr>
      <dsp:spPr>
        <a:xfrm>
          <a:off x="684964" y="3775948"/>
          <a:ext cx="1514931" cy="377128"/>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heiligdom</a:t>
          </a:r>
          <a:endPar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684964" y="3775948"/>
        <a:ext cx="1514931" cy="377128"/>
      </dsp:txXfrm>
    </dsp:sp>
    <dsp:sp modelId="{4A47AD15-951B-4BA1-AFA3-6BAE9D4AA4A0}">
      <dsp:nvSpPr>
        <dsp:cNvPr id="0" name=""/>
        <dsp:cNvSpPr/>
      </dsp:nvSpPr>
      <dsp:spPr>
        <a:xfrm>
          <a:off x="2447292" y="3304537"/>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Christus</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sp:txBody>
      <dsp:txXfrm>
        <a:off x="2447292" y="3304537"/>
        <a:ext cx="1918150" cy="377128"/>
      </dsp:txXfrm>
    </dsp:sp>
    <dsp:sp modelId="{6C06D458-FE74-458A-B19B-494629D523BE}">
      <dsp:nvSpPr>
        <dsp:cNvPr id="0" name=""/>
        <dsp:cNvSpPr/>
      </dsp:nvSpPr>
      <dsp:spPr>
        <a:xfrm>
          <a:off x="4612839" y="3304537"/>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Het was als een tempel onder ons</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4612839" y="3304537"/>
        <a:ext cx="4607361" cy="377128"/>
      </dsp:txXfrm>
    </dsp:sp>
    <dsp:sp modelId="{2FCC901C-16B0-4C0D-9CB2-9EBB69273B4A}">
      <dsp:nvSpPr>
        <dsp:cNvPr id="0" name=""/>
        <dsp:cNvSpPr/>
      </dsp:nvSpPr>
      <dsp:spPr>
        <a:xfrm>
          <a:off x="9467597" y="3304537"/>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Joh. 1:14; 2:21-22</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9467597" y="3304537"/>
        <a:ext cx="2225812" cy="377128"/>
      </dsp:txXfrm>
    </dsp:sp>
    <dsp:sp modelId="{8A71AF80-77A7-4E4F-AD7E-D79131F4EDAC}">
      <dsp:nvSpPr>
        <dsp:cNvPr id="0" name=""/>
        <dsp:cNvSpPr/>
      </dsp:nvSpPr>
      <dsp:spPr>
        <a:xfrm>
          <a:off x="2447292" y="3775948"/>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Kerk</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sp:txBody>
      <dsp:txXfrm>
        <a:off x="2447292" y="3775948"/>
        <a:ext cx="1918150" cy="377128"/>
      </dsp:txXfrm>
    </dsp:sp>
    <dsp:sp modelId="{4BA8520E-8D54-443D-9B75-DB07825FC07A}">
      <dsp:nvSpPr>
        <dsp:cNvPr id="0" name=""/>
        <dsp:cNvSpPr/>
      </dsp:nvSpPr>
      <dsp:spPr>
        <a:xfrm>
          <a:off x="4612839" y="3775948"/>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Wij zijn de tempel van God</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4612839" y="3775948"/>
        <a:ext cx="4607361" cy="377128"/>
      </dsp:txXfrm>
    </dsp:sp>
    <dsp:sp modelId="{D168A26B-20BE-4D4E-A66C-5FDFDDE9C321}">
      <dsp:nvSpPr>
        <dsp:cNvPr id="0" name=""/>
        <dsp:cNvSpPr/>
      </dsp:nvSpPr>
      <dsp:spPr>
        <a:xfrm>
          <a:off x="9467597" y="3775948"/>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1 </a:t>
          </a: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Korintiërs</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3:16-17</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9467597" y="3775948"/>
        <a:ext cx="2225812" cy="377128"/>
      </dsp:txXfrm>
    </dsp:sp>
    <dsp:sp modelId="{B3436EA0-E061-41F5-A681-898EA7260450}">
      <dsp:nvSpPr>
        <dsp:cNvPr id="0" name=""/>
        <dsp:cNvSpPr/>
      </dsp:nvSpPr>
      <dsp:spPr>
        <a:xfrm>
          <a:off x="2447292" y="4247359"/>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Eindtijd</a:t>
          </a:r>
          <a:endParaRPr lang="en" sz="20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sp:txBody>
      <dsp:txXfrm>
        <a:off x="2447292" y="4247359"/>
        <a:ext cx="1918150" cy="377128"/>
      </dsp:txXfrm>
    </dsp:sp>
    <dsp:sp modelId="{AE1F0294-D1F2-43D5-A402-109D2BAD284E}">
      <dsp:nvSpPr>
        <dsp:cNvPr id="0" name=""/>
        <dsp:cNvSpPr/>
      </dsp:nvSpPr>
      <dsp:spPr>
        <a:xfrm>
          <a:off x="4612839" y="4247359"/>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Het Nieuwe Jeruzalem, onze tempel</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4612839" y="4247359"/>
        <a:ext cx="4607361" cy="377128"/>
      </dsp:txXfrm>
    </dsp:sp>
    <dsp:sp modelId="{137D68CA-DC7B-4A87-848F-B3BF39B64E80}">
      <dsp:nvSpPr>
        <dsp:cNvPr id="0" name=""/>
        <dsp:cNvSpPr/>
      </dsp:nvSpPr>
      <dsp:spPr>
        <a:xfrm>
          <a:off x="9467597" y="4247359"/>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Openbaring</a:t>
          </a:r>
          <a:r>
            <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21:2-3</a:t>
          </a:r>
          <a:endParaRPr lang="es-ES"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9467597" y="4247359"/>
        <a:ext cx="2225812" cy="37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Na zijn doop in de Jordaan vocht Jezus tegen</a:t>
          </a:r>
          <a:br>
            <a:rPr lang="nl-NL" sz="18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nl-NL" sz="18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krachten van het kwaad</a:t>
          </a:r>
          <a:endParaRPr lang="es-ES" sz="1800"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begon zijn werk na veertig dagen in de woestijn</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versloeg de vijand aan het kruis</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93120"/>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geeft ons overwinning op onze geestelijke vijanden</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271865" y="1493120"/>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geeft ons ware rust</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wijst ons een onkreukbare erfenis toe</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C6773437-8E60-48CC-9E64-CDE0949C16A3}" type="datetimeFigureOut">
              <a:rPr lang="es-ES" smtClean="0"/>
              <a:pPr/>
              <a:t>04/12/2025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6B353B6-C8C3-4AE7-AFF5-F7322D175DA8}" type="slidenum">
              <a:rPr lang="es-ES" smtClean="0"/>
              <a:pPr/>
              <a:t>‹Nº›</a:t>
            </a:fld>
            <a:endParaRPr lang="es-ES" dirty="0"/>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B353B6-C8C3-4AE7-AFF5-F7322D175DA8}" type="slidenum">
              <a:rPr lang="es-ES" smtClean="0"/>
              <a:pPr/>
              <a:t>3</a:t>
            </a:fld>
            <a:endParaRPr lang="es-ES" dirty="0"/>
          </a:p>
        </p:txBody>
      </p:sp>
    </p:spTree>
    <p:extLst>
      <p:ext uri="{BB962C8B-B14F-4D97-AF65-F5344CB8AC3E}">
        <p14:creationId xmlns:p14="http://schemas.microsoft.com/office/powerpoint/2010/main" val="410855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nl-NL"/>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6</a:t>
            </a:fld>
            <a:endParaRPr lang="es-ES"/>
          </a:p>
        </p:txBody>
      </p:sp>
    </p:spTree>
    <p:extLst>
      <p:ext uri="{BB962C8B-B14F-4D97-AF65-F5344CB8AC3E}">
        <p14:creationId xmlns:p14="http://schemas.microsoft.com/office/powerpoint/2010/main" val="132242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8D1ECDA-3EA1-458E-BB66-251357AE7077}" type="datetimeFigureOut">
              <a:rPr lang="es-ES" smtClean="0"/>
              <a:pPr/>
              <a:t>04/12/2025</a:t>
            </a:fld>
            <a:endParaRPr lang="es-ES" dirty="0"/>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E2E317E6-4235-4F50-9764-0CE216B7C928}" type="slidenum">
              <a:rPr lang="es-ES" smtClean="0"/>
              <a:pPr/>
              <a:t>‹Nº›</a:t>
            </a:fld>
            <a:endParaRPr lang="es-ES" dirty="0"/>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04/12/2025</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7.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12"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28.png"/><Relationship Id="rId4" Type="http://schemas.openxmlformats.org/officeDocument/2006/relationships/diagramData" Target="../diagrams/data3.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jpeg"/><Relationship Id="rId7" Type="http://schemas.openxmlformats.org/officeDocument/2006/relationships/diagramColors" Target="../diagrams/colors4.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B465F1-0E78-8AE3-40B8-110F89FA14FA}"/>
              </a:ext>
            </a:extLst>
          </p:cNvPr>
          <p:cNvSpPr txBox="1"/>
          <p:nvPr/>
        </p:nvSpPr>
        <p:spPr>
          <a:xfrm>
            <a:off x="5907130" y="9525"/>
            <a:ext cx="6265820" cy="769441"/>
          </a:xfrm>
          <a:prstGeom prst="rect">
            <a:avLst/>
          </a:prstGeom>
          <a:noFill/>
        </p:spPr>
        <p:txBody>
          <a:bodyPr wrap="square" rtlCol="0">
            <a:spAutoFit/>
          </a:bodyPr>
          <a:lstStyle/>
          <a:p>
            <a:pPr algn="ctr"/>
            <a:r>
              <a:rPr lang="nl-NL" sz="4400" b="1"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Calibri" panose="020F0502020204030204" pitchFamily="34" charset="0"/>
              </a:rPr>
              <a:t>DE WARE JOZUA</a:t>
            </a:r>
            <a:endParaRPr lang="en" sz="4400" b="1"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EE6AA83F-D051-A74F-9BEF-CC081A28306F}"/>
              </a:ext>
            </a:extLst>
          </p:cNvPr>
          <p:cNvSpPr txBox="1"/>
          <p:nvPr/>
        </p:nvSpPr>
        <p:spPr>
          <a:xfrm>
            <a:off x="2013873" y="6519446"/>
            <a:ext cx="2664191" cy="338554"/>
          </a:xfrm>
          <a:prstGeom prst="rect">
            <a:avLst/>
          </a:prstGeom>
          <a:noFill/>
        </p:spPr>
        <p:txBody>
          <a:bodyPr wrap="none" rtlCol="0">
            <a:spAutoFit/>
          </a:bodyPr>
          <a:lstStyle/>
          <a:p>
            <a:pPr algn="ctr"/>
            <a:r>
              <a:rPr lang="nl-NL" sz="1600" b="1" dirty="0">
                <a:solidFill>
                  <a:srgbClr val="F0DC93"/>
                </a:solidFill>
                <a:effectLst>
                  <a:outerShdw blurRad="38100" dist="38100" dir="2700000" algn="tl">
                    <a:srgbClr val="000000">
                      <a:alpha val="43137"/>
                    </a:srgbClr>
                  </a:outerShdw>
                </a:effectLst>
                <a:latin typeface="Calibri" panose="020F0502020204030204" pitchFamily="34" charset="0"/>
              </a:rPr>
              <a:t>Les 10 voor 6 december 2025</a:t>
            </a:r>
            <a:endParaRPr lang="en" sz="1600" b="1" dirty="0">
              <a:solidFill>
                <a:srgbClr val="F0DC93"/>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0"/>
            <a:ext cx="10787170" cy="769441"/>
          </a:xfrm>
          <a:prstGeom prst="rect">
            <a:avLst/>
          </a:prstGeom>
          <a:noFill/>
        </p:spPr>
        <p:txBody>
          <a:bodyPr wrap="square">
            <a:spAutoFit/>
          </a:bodyPr>
          <a:lstStyle/>
          <a:p>
            <a:pPr algn="ctr"/>
            <a:r>
              <a:rPr lang="en" sz="4400" b="1" spc="300" dirty="0">
                <a:ln w="22225">
                  <a:solidFill>
                    <a:schemeClr val="accent2">
                      <a:lumMod val="75000"/>
                    </a:schemeClr>
                  </a:solidFill>
                  <a:prstDash val="solid"/>
                </a:ln>
                <a:solidFill>
                  <a:srgbClr val="FF0000"/>
                </a:solidFill>
                <a:effectLst>
                  <a:outerShdw blurRad="38100" dist="38100" dir="2700000" algn="tl">
                    <a:srgbClr val="000000">
                      <a:alpha val="43137"/>
                    </a:srgbClr>
                  </a:outerShdw>
                </a:effectLst>
                <a:latin typeface="Calibri" panose="020F0502020204030204" pitchFamily="34" charset="0"/>
              </a:rPr>
              <a:t>JOZUA ALS EEN TYPE VAN DE KERK</a:t>
            </a:r>
          </a:p>
        </p:txBody>
      </p:sp>
      <p:sp>
        <p:nvSpPr>
          <p:cNvPr id="4" name="CuadroTexto 3">
            <a:extLst>
              <a:ext uri="{FF2B5EF4-FFF2-40B4-BE49-F238E27FC236}">
                <a16:creationId xmlns:a16="http://schemas.microsoft.com/office/drawing/2014/main" id="{5AD64F7E-6AB1-E893-0DB0-F0B84CEEF68E}"/>
              </a:ext>
            </a:extLst>
          </p:cNvPr>
          <p:cNvSpPr txBox="1"/>
          <p:nvPr/>
        </p:nvSpPr>
        <p:spPr>
          <a:xfrm>
            <a:off x="1" y="720004"/>
            <a:ext cx="10787169" cy="923330"/>
          </a:xfrm>
          <a:prstGeom prst="rect">
            <a:avLst/>
          </a:prstGeom>
          <a:noFill/>
        </p:spPr>
        <p:txBody>
          <a:bodyPr wrap="square">
            <a:spAutoFit/>
          </a:bodyPr>
          <a:lstStyle/>
          <a:p>
            <a:pPr algn="ctr"/>
            <a:r>
              <a:rPr lang="en" b="1" dirty="0">
                <a:solidFill>
                  <a:srgbClr val="99FF99"/>
                </a:solidFill>
                <a:effectLst>
                  <a:outerShdw blurRad="38100" dist="38100" dir="2700000" algn="tl">
                    <a:srgbClr val="000000"/>
                  </a:outerShdw>
                </a:effectLst>
                <a:latin typeface="Comic Sans MS" panose="030F0702030302020204" pitchFamily="66" charset="0"/>
              </a:rPr>
              <a:t>“</a:t>
            </a:r>
            <a:r>
              <a:rPr lang="nl-NL" b="1" dirty="0">
                <a:solidFill>
                  <a:srgbClr val="99FF99"/>
                </a:solidFill>
                <a:effectLst>
                  <a:outerShdw blurRad="38100" dist="38100" dir="2700000" algn="tl">
                    <a:srgbClr val="000000"/>
                  </a:outerShdw>
                </a:effectLst>
                <a:latin typeface="Comic Sans MS" panose="030F0702030302020204" pitchFamily="66" charset="0"/>
              </a:rPr>
              <a:t>Want wij hebben de strijd niet tegen vlees en bloed, maar tegen de overheden, tegen de machten, tegen de wereldbeheersers van de duisternis van dit tijdperk, tegen de geestelijke machten van het kwaad in de hemelse gewesten.</a:t>
            </a:r>
            <a:r>
              <a:rPr lang="en" b="1" dirty="0">
                <a:solidFill>
                  <a:srgbClr val="99FF99"/>
                </a:solidFill>
                <a:effectLst>
                  <a:outerShdw blurRad="38100" dist="38100" dir="2700000" algn="tl">
                    <a:srgbClr val="000000"/>
                  </a:outerShdw>
                </a:effectLst>
                <a:latin typeface="Comic Sans MS" panose="030F0702030302020204" pitchFamily="66" charset="0"/>
              </a:rPr>
              <a:t>”  </a:t>
            </a:r>
            <a:r>
              <a:rPr lang="en" sz="1400" b="1" dirty="0">
                <a:solidFill>
                  <a:srgbClr val="99FF99"/>
                </a:solidFill>
                <a:effectLst>
                  <a:outerShdw blurRad="38100" dist="38100" dir="2700000" algn="tl">
                    <a:srgbClr val="000000"/>
                  </a:outerShdw>
                </a:effectLst>
                <a:latin typeface="Comic Sans MS" panose="030F0702030302020204" pitchFamily="66" charset="0"/>
              </a:rPr>
              <a:t>(</a:t>
            </a:r>
            <a:r>
              <a:rPr lang="nl-NL" sz="1400" b="1" dirty="0" err="1">
                <a:solidFill>
                  <a:srgbClr val="99FF99"/>
                </a:solidFill>
                <a:effectLst>
                  <a:outerShdw blurRad="38100" dist="38100" dir="2700000" algn="tl">
                    <a:srgbClr val="000000"/>
                  </a:outerShdw>
                </a:effectLst>
                <a:latin typeface="Comic Sans MS" panose="030F0702030302020204" pitchFamily="66" charset="0"/>
              </a:rPr>
              <a:t>Efeze</a:t>
            </a:r>
            <a:r>
              <a:rPr lang="en" sz="1400" b="1" dirty="0">
                <a:solidFill>
                  <a:srgbClr val="99FF99"/>
                </a:solidFill>
                <a:effectLst>
                  <a:outerShdw blurRad="38100" dist="38100" dir="2700000" algn="tl">
                    <a:srgbClr val="000000"/>
                  </a:outerShdw>
                </a:effectLst>
                <a:latin typeface="Comic Sans MS" panose="030F0702030302020204" pitchFamily="66" charset="0"/>
              </a:rPr>
              <a:t> 6:12)</a:t>
            </a:r>
          </a:p>
        </p:txBody>
      </p:sp>
      <p:sp>
        <p:nvSpPr>
          <p:cNvPr id="5" name="CuadroTexto 4">
            <a:extLst>
              <a:ext uri="{FF2B5EF4-FFF2-40B4-BE49-F238E27FC236}">
                <a16:creationId xmlns:a16="http://schemas.microsoft.com/office/drawing/2014/main" id="{C3D59736-B4BC-4769-B4B7-55AACDDB6766}"/>
              </a:ext>
            </a:extLst>
          </p:cNvPr>
          <p:cNvSpPr txBox="1"/>
          <p:nvPr/>
        </p:nvSpPr>
        <p:spPr>
          <a:xfrm>
            <a:off x="112996" y="1648751"/>
            <a:ext cx="6162675" cy="2154436"/>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nl-NL" sz="2400" b="1" dirty="0">
                <a:solidFill>
                  <a:schemeClr val="accent3">
                    <a:lumMod val="75000"/>
                  </a:schemeClr>
                </a:solidFill>
                <a:latin typeface="Calibri" panose="020F0502020204030204" pitchFamily="34" charset="0"/>
              </a:rPr>
              <a:t> JOZUA EN DE KERK</a:t>
            </a:r>
          </a:p>
          <a:p>
            <a:pPr>
              <a:spcBef>
                <a:spcPts val="600"/>
              </a:spcBef>
            </a:pPr>
            <a:r>
              <a:rPr lang="nl-NL" sz="2000" b="1" dirty="0">
                <a:solidFill>
                  <a:schemeClr val="tx1"/>
                </a:solidFill>
                <a:latin typeface="Calibri" panose="020F0502020204030204" pitchFamily="34" charset="0"/>
              </a:rPr>
              <a:t>Vandaag hebben we een strijd te voeren, waarin we worden geleid door onze "Jozua", Die ons uitrust met het benodigde harnas (Efeze 6:10-12).</a:t>
            </a:r>
          </a:p>
          <a:p>
            <a:pPr>
              <a:spcBef>
                <a:spcPts val="600"/>
              </a:spcBef>
            </a:pPr>
            <a:r>
              <a:rPr lang="nl-NL" sz="2000" b="1" dirty="0">
                <a:solidFill>
                  <a:schemeClr val="tx1"/>
                </a:solidFill>
                <a:latin typeface="Calibri" panose="020F0502020204030204" pitchFamily="34" charset="0"/>
              </a:rPr>
              <a:t>Bovendien wijst Hij ons al een erfenis toe en vult Hij ons met geestelijke zegeningen (Efeze 1:3, 11).</a:t>
            </a:r>
            <a:endParaRPr lang="en" sz="2000" b="1" dirty="0">
              <a:solidFill>
                <a:schemeClr val="tx1"/>
              </a:solidFill>
              <a:latin typeface="Calibri" panose="020F0502020204030204" pitchFamily="34" charset="0"/>
            </a:endParaRPr>
          </a:p>
        </p:txBody>
      </p:sp>
      <p:sp>
        <p:nvSpPr>
          <p:cNvPr id="6" name="CuadroTexto 5">
            <a:extLst>
              <a:ext uri="{FF2B5EF4-FFF2-40B4-BE49-F238E27FC236}">
                <a16:creationId xmlns:a16="http://schemas.microsoft.com/office/drawing/2014/main" id="{1C469C2B-0D51-C2B5-B552-972827F72189}"/>
              </a:ext>
            </a:extLst>
          </p:cNvPr>
          <p:cNvSpPr txBox="1"/>
          <p:nvPr/>
        </p:nvSpPr>
        <p:spPr>
          <a:xfrm>
            <a:off x="6358781" y="3389353"/>
            <a:ext cx="5720223" cy="3385542"/>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nl-NL" sz="2400" b="1" dirty="0">
                <a:solidFill>
                  <a:schemeClr val="accent3">
                    <a:lumMod val="75000"/>
                  </a:schemeClr>
                </a:solidFill>
                <a:latin typeface="Calibri" panose="020F0502020204030204" pitchFamily="34" charset="0"/>
              </a:rPr>
              <a:t>JOZUA EN DE EINDTIJDEN</a:t>
            </a:r>
          </a:p>
          <a:p>
            <a:pPr>
              <a:spcBef>
                <a:spcPts val="600"/>
              </a:spcBef>
            </a:pPr>
            <a:r>
              <a:rPr lang="nl-NL" sz="2000" b="1" dirty="0">
                <a:solidFill>
                  <a:schemeClr val="tx1"/>
                </a:solidFill>
                <a:latin typeface="Calibri" panose="020F0502020204030204" pitchFamily="34" charset="0"/>
              </a:rPr>
              <a:t>Maar de volledige typologische vervulling van Jozua zal aan het einde zijn, wanneer alle legers van het kwaad zijn vernietigd en wij volledig bezit nemen van onze erfenis: een land waar wij in vertrouwen kunnen leven (Openb. 20:7-9; Ezechiël 28:26).</a:t>
            </a:r>
          </a:p>
          <a:p>
            <a:pPr>
              <a:spcBef>
                <a:spcPts val="600"/>
              </a:spcBef>
            </a:pPr>
            <a:r>
              <a:rPr lang="nl-NL" sz="2000" b="1" dirty="0">
                <a:solidFill>
                  <a:schemeClr val="tx1"/>
                </a:solidFill>
                <a:latin typeface="Calibri" panose="020F0502020204030204" pitchFamily="34" charset="0"/>
              </a:rPr>
              <a:t>Laten we tot dat in vervulling gaat, in genade groeien zoals Jozua deed, en God toelaten ons te transformeren, zodat we elke dag een beetje meer op Hem gaan lijken.</a:t>
            </a:r>
            <a:endParaRPr lang="en" sz="2000" b="1" dirty="0">
              <a:solidFill>
                <a:schemeClr val="tx1"/>
              </a:solidFill>
              <a:latin typeface="Calibri" panose="020F0502020204030204" pitchFamily="34" charset="0"/>
            </a:endParaRP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42055" y="3977274"/>
            <a:ext cx="2677552" cy="2728451"/>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6246" y="3977274"/>
            <a:ext cx="2767370" cy="2728452"/>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88666" y="1698335"/>
            <a:ext cx="3580357" cy="1554446"/>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49037" y="1698335"/>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
        <p:nvSpPr>
          <p:cNvPr id="2" name="Tekstvak 1">
            <a:extLst>
              <a:ext uri="{FF2B5EF4-FFF2-40B4-BE49-F238E27FC236}">
                <a16:creationId xmlns:a16="http://schemas.microsoft.com/office/drawing/2014/main" id="{D5B9FF44-43E7-0AEB-9B6F-7EE64C7A78B9}"/>
              </a:ext>
            </a:extLst>
          </p:cNvPr>
          <p:cNvSpPr txBox="1"/>
          <p:nvPr/>
        </p:nvSpPr>
        <p:spPr>
          <a:xfrm>
            <a:off x="10766153" y="246860"/>
            <a:ext cx="1312851" cy="307168"/>
          </a:xfrm>
          <a:prstGeom prst="roundRect">
            <a:avLst>
              <a:gd name="adj" fmla="val 14029"/>
            </a:avLst>
          </a:prstGeom>
          <a:solidFill>
            <a:srgbClr val="F1DAA1"/>
          </a:solidFill>
          <a:ln w="19050">
            <a:solidFill>
              <a:srgbClr val="C4951E"/>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7F7BCD"/>
                </a:solidFill>
                <a:effectLst>
                  <a:innerShdw blurRad="63500" dist="50800" dir="13500000">
                    <a:srgbClr val="000000">
                      <a:alpha val="50000"/>
                    </a:srgbClr>
                  </a:innerShdw>
                </a:effectLst>
                <a:uLnTx/>
                <a:uFillTx/>
                <a:latin typeface="Comic Sans MS" panose="030F0702030302020204" pitchFamily="66" charset="0"/>
              </a:rPr>
              <a:t>donderdag</a:t>
            </a:r>
            <a:r>
              <a:rPr kumimoji="0" lang="nl-NL" sz="1600" b="1" i="0" u="none" strike="noStrike" kern="0" cap="none" spc="50" normalizeH="0" baseline="0" noProof="0" dirty="0">
                <a:ln w="0">
                  <a:noFill/>
                </a:ln>
                <a:solidFill>
                  <a:srgbClr val="784901"/>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25"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Effect transition="in" filter="fade">
                                      <p:cBhvr>
                                        <p:cTn id="45" dur="500"/>
                                        <p:tgtEl>
                                          <p:spTgt spid="5">
                                            <p:bg/>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p:cTn id="4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anim calcmode="lin" valueType="num">
                                      <p:cBhvr>
                                        <p:cTn id="57" dur="500" fill="hold"/>
                                        <p:tgtEl>
                                          <p:spTgt spid="13"/>
                                        </p:tgtEl>
                                        <p:attrNameLst>
                                          <p:attrName>ppt_x</p:attrName>
                                        </p:attrNameLst>
                                      </p:cBhvr>
                                      <p:tavLst>
                                        <p:tav tm="0">
                                          <p:val>
                                            <p:strVal val="#ppt_x"/>
                                          </p:val>
                                        </p:tav>
                                        <p:tav tm="100000">
                                          <p:val>
                                            <p:strVal val="#ppt_x"/>
                                          </p:val>
                                        </p:tav>
                                      </p:tavLst>
                                    </p:anim>
                                    <p:anim calcmode="lin" valueType="num">
                                      <p:cBhvr>
                                        <p:cTn id="58" dur="500" fill="hold"/>
                                        <p:tgtEl>
                                          <p:spTgt spid="13"/>
                                        </p:tgtEl>
                                        <p:attrNameLst>
                                          <p:attrName>ppt_y</p:attrName>
                                        </p:attrNameLst>
                                      </p:cBhvr>
                                      <p:tavLst>
                                        <p:tav tm="0">
                                          <p:val>
                                            <p:strVal val="#ppt_y+.1"/>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wipe(left)">
                                      <p:cBhvr>
                                        <p:cTn id="62" dur="500"/>
                                        <p:tgtEl>
                                          <p:spTgt spid="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anim calcmode="lin" valueType="num">
                                      <p:cBhvr>
                                        <p:cTn id="68" dur="500" fill="hold"/>
                                        <p:tgtEl>
                                          <p:spTgt spid="9"/>
                                        </p:tgtEl>
                                        <p:attrNameLst>
                                          <p:attrName>ppt_x</p:attrName>
                                        </p:attrNameLst>
                                      </p:cBhvr>
                                      <p:tavLst>
                                        <p:tav tm="0">
                                          <p:val>
                                            <p:strVal val="#ppt_x"/>
                                          </p:val>
                                        </p:tav>
                                        <p:tav tm="100000">
                                          <p:val>
                                            <p:strVal val="#ppt_x"/>
                                          </p:val>
                                        </p:tav>
                                      </p:tavLst>
                                    </p:anim>
                                    <p:anim calcmode="lin" valueType="num">
                                      <p:cBhvr>
                                        <p:cTn id="69" dur="5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5">
                                            <p:txEl>
                                              <p:pRg st="2" end="2"/>
                                            </p:txEl>
                                          </p:spTgt>
                                        </p:tgtEl>
                                        <p:attrNameLst>
                                          <p:attrName>style.visibility</p:attrName>
                                        </p:attrNameLst>
                                      </p:cBhvr>
                                      <p:to>
                                        <p:strVal val="visible"/>
                                      </p:to>
                                    </p:set>
                                    <p:animEffect transition="in" filter="wipe(left)">
                                      <p:cBhvr>
                                        <p:cTn id="73" dur="500"/>
                                        <p:tgtEl>
                                          <p:spTgt spid="5">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6">
                                            <p:bg/>
                                          </p:spTgt>
                                        </p:tgtEl>
                                        <p:attrNameLst>
                                          <p:attrName>style.visibility</p:attrName>
                                        </p:attrNameLst>
                                      </p:cBhvr>
                                      <p:to>
                                        <p:strVal val="visible"/>
                                      </p:to>
                                    </p:set>
                                    <p:animEffect transition="in" filter="wipe(left)">
                                      <p:cBhvr>
                                        <p:cTn id="78" dur="500"/>
                                        <p:tgtEl>
                                          <p:spTgt spid="6">
                                            <p:bg/>
                                          </p:spTgt>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6">
                                            <p:txEl>
                                              <p:pRg st="0" end="0"/>
                                            </p:txEl>
                                          </p:spTgt>
                                        </p:tgtEl>
                                        <p:attrNameLst>
                                          <p:attrName>style.visibility</p:attrName>
                                        </p:attrNameLst>
                                      </p:cBhvr>
                                      <p:to>
                                        <p:strVal val="visible"/>
                                      </p:to>
                                    </p:set>
                                    <p:anim calcmode="lin" valueType="num">
                                      <p:cBhvr>
                                        <p:cTn id="8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5"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blinds(vertical)">
                                      <p:cBhvr>
                                        <p:cTn id="89" dur="500"/>
                                        <p:tgtEl>
                                          <p:spTgt spid="17"/>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6">
                                            <p:txEl>
                                              <p:pRg st="1" end="1"/>
                                            </p:txEl>
                                          </p:spTgt>
                                        </p:tgtEl>
                                        <p:attrNameLst>
                                          <p:attrName>style.visibility</p:attrName>
                                        </p:attrNameLst>
                                      </p:cBhvr>
                                      <p:to>
                                        <p:strVal val="visible"/>
                                      </p:to>
                                    </p:set>
                                    <p:animEffect transition="in" filter="wipe(left)">
                                      <p:cBhvr>
                                        <p:cTn id="93" dur="500"/>
                                        <p:tgtEl>
                                          <p:spTgt spid="6">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5"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linds(vertical)">
                                      <p:cBhvr>
                                        <p:cTn id="98" dur="500"/>
                                        <p:tgtEl>
                                          <p:spTgt spid="19"/>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6">
                                            <p:txEl>
                                              <p:pRg st="2" end="2"/>
                                            </p:txEl>
                                          </p:spTgt>
                                        </p:tgtEl>
                                        <p:attrNameLst>
                                          <p:attrName>style.visibility</p:attrName>
                                        </p:attrNameLst>
                                      </p:cBhvr>
                                      <p:to>
                                        <p:strVal val="visible"/>
                                      </p:to>
                                    </p:set>
                                    <p:animEffect transition="in" filter="wipe(left)">
                                      <p:cBhvr>
                                        <p:cTn id="10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2255966" y="1377460"/>
            <a:ext cx="9346100" cy="3970318"/>
          </a:xfrm>
          <a:prstGeom prst="rect">
            <a:avLst/>
          </a:prstGeom>
          <a:noFill/>
        </p:spPr>
        <p:txBody>
          <a:bodyPr wrap="square">
            <a:spAutoFit/>
          </a:bodyPr>
          <a:lstStyle/>
          <a:p>
            <a:pPr algn="just">
              <a:spcBef>
                <a:spcPts val="600"/>
              </a:spcBef>
            </a:pPr>
            <a:r>
              <a:rPr lang="en" sz="2800" b="1" dirty="0">
                <a:latin typeface="Constantia" panose="02030602050306030303" pitchFamily="18" charset="0"/>
              </a:rPr>
              <a:t>“</a:t>
            </a:r>
            <a:r>
              <a:rPr lang="nl-NL" sz="2800" b="1" dirty="0">
                <a:latin typeface="Constantia" panose="02030602050306030303" pitchFamily="18" charset="0"/>
              </a:rPr>
              <a:t>Het Israël van God, op reis naar het hemelse Kanaän, heeft een Kapitein die geen menselijke leer nodig had om Hem voor te bereiden op Zijn missie als goddelijk leider; toch werd Hij volmaakt door lijden; en "omdat Hij zelf heeft geleden onder verleiding, kan Hij hen helpen die in verleiding komen." Hebreeën 2:10, 18. Onze Verlosser toonde geen menselijke zwakte of imperfectie; maar Hij stierf om voor ons toegang te verkrijgen tot het Beloofde Land</a:t>
            </a:r>
            <a:r>
              <a:rPr lang="en-US" sz="2800" b="1" dirty="0">
                <a:latin typeface="Constantia" panose="02030602050306030303" pitchFamily="18" charset="0"/>
              </a:rPr>
              <a:t>.</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174E1EEE-C3EE-5394-AEEA-1BF6358B7936}"/>
              </a:ext>
            </a:extLst>
          </p:cNvPr>
          <p:cNvSpPr txBox="1"/>
          <p:nvPr/>
        </p:nvSpPr>
        <p:spPr>
          <a:xfrm>
            <a:off x="7189190" y="6345953"/>
            <a:ext cx="4412876" cy="338554"/>
          </a:xfrm>
          <a:prstGeom prst="rect">
            <a:avLst/>
          </a:prstGeom>
          <a:noFill/>
        </p:spPr>
        <p:txBody>
          <a:bodyPr wrap="none" rtlCol="0">
            <a:spAutoFit/>
          </a:bodyPr>
          <a:lstStyle/>
          <a:p>
            <a:pPr algn="r"/>
            <a:r>
              <a:rPr lang="en" sz="1600" b="1" dirty="0">
                <a:latin typeface="Calibri" panose="020F0502020204030204" pitchFamily="34" charset="0"/>
              </a:rPr>
              <a:t>Ellen G. White (</a:t>
            </a:r>
            <a:r>
              <a:rPr lang="nl-NL" sz="1600" b="1" dirty="0">
                <a:latin typeface="Calibri" panose="020F0502020204030204" pitchFamily="34" charset="0"/>
              </a:rPr>
              <a:t>Patriarchen en profeten</a:t>
            </a:r>
            <a:r>
              <a:rPr lang="en" sz="1600" b="1" dirty="0">
                <a:latin typeface="Calibri" panose="020F0502020204030204" pitchFamily="34" charset="0"/>
              </a:rPr>
              <a:t>, pag. 480)</a:t>
            </a:r>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218313" y="4498123"/>
            <a:ext cx="11755373" cy="2308324"/>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Al deze dingen nu zijn hun overkomen als voorbeelden voor ons, en ze zijn beschreven tot waarschuwing voor ons, over wie het einde van de eeuwen gekomen is.</a:t>
            </a: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lang="es-ES" sz="2800" b="1" dirty="0">
                <a:ln w="12700" cmpd="sng">
                  <a:noFill/>
                  <a:prstDash val="solid"/>
                </a:ln>
                <a:solidFill>
                  <a:srgbClr val="005EA4"/>
                </a:solidFill>
                <a:latin typeface="Comic Sans MS" panose="030F0702030302020204" pitchFamily="66" charset="0"/>
              </a:rPr>
              <a:t>1 </a:t>
            </a:r>
            <a:r>
              <a:rPr lang="es-ES" sz="2800" b="1" dirty="0" err="1">
                <a:ln w="12700" cmpd="sng">
                  <a:noFill/>
                  <a:prstDash val="solid"/>
                </a:ln>
                <a:solidFill>
                  <a:srgbClr val="005EA4"/>
                </a:solidFill>
                <a:latin typeface="Comic Sans MS" panose="030F0702030302020204" pitchFamily="66" charset="0"/>
              </a:rPr>
              <a:t>Korintiërs</a:t>
            </a:r>
            <a:r>
              <a:rPr lang="es-ES" sz="2800" b="1" dirty="0">
                <a:ln w="12700" cmpd="sng">
                  <a:noFill/>
                  <a:prstDash val="solid"/>
                </a:ln>
                <a:solidFill>
                  <a:srgbClr val="005EA4"/>
                </a:solidFill>
                <a:latin typeface="Comic Sans MS" panose="030F0702030302020204" pitchFamily="66" charset="0"/>
              </a:rPr>
              <a:t> 10:11, HSV</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2957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556635" y="3848100"/>
            <a:ext cx="463536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793BF9"/>
                </a:solidFill>
                <a:latin typeface="Calibri" panose="020F0502020204030204" pitchFamily="34" charset="0"/>
              </a:rPr>
              <a:t>Bijbelse symboliek</a:t>
            </a:r>
            <a:r>
              <a:rPr lang="en" sz="2000" b="1" dirty="0">
                <a:solidFill>
                  <a:srgbClr val="793BF9"/>
                </a:solidFill>
                <a:latin typeface="Calibri" panose="020F0502020204030204" pitchFamily="34" charset="0"/>
              </a:rPr>
              <a:t>:</a:t>
            </a:r>
          </a:p>
          <a:p>
            <a:pPr lvl="1">
              <a:spcBef>
                <a:spcPts val="600"/>
              </a:spcBef>
            </a:pPr>
            <a:r>
              <a:rPr lang="nl-NL" sz="2000" b="1" dirty="0">
                <a:latin typeface="Calibri" panose="020F0502020204030204" pitchFamily="34" charset="0"/>
              </a:rPr>
              <a:t>Wat is typologie</a:t>
            </a:r>
            <a:r>
              <a:rPr lang="en" sz="2000" b="1" dirty="0">
                <a:latin typeface="Calibri" panose="020F0502020204030204" pitchFamily="34" charset="0"/>
              </a:rPr>
              <a:t>?</a:t>
            </a:r>
          </a:p>
          <a:p>
            <a:pPr lvl="1">
              <a:spcBef>
                <a:spcPts val="600"/>
              </a:spcBef>
            </a:pPr>
            <a:r>
              <a:rPr lang="en" sz="2000" b="1" dirty="0">
                <a:latin typeface="Calibri" panose="020F0502020204030204" pitchFamily="34" charset="0"/>
              </a:rPr>
              <a:t>T</a:t>
            </a:r>
            <a:r>
              <a:rPr lang="nl-NL" sz="2000" b="1" dirty="0" err="1">
                <a:latin typeface="Calibri" panose="020F0502020204030204" pitchFamily="34" charset="0"/>
              </a:rPr>
              <a:t>ypologie</a:t>
            </a:r>
            <a:r>
              <a:rPr lang="en" sz="2000" b="1" dirty="0">
                <a:latin typeface="Calibri" panose="020F0502020204030204" pitchFamily="34" charset="0"/>
              </a:rPr>
              <a:t> klassen</a:t>
            </a:r>
          </a:p>
          <a:p>
            <a:pPr>
              <a:spcBef>
                <a:spcPts val="1800"/>
              </a:spcBef>
            </a:pPr>
            <a:r>
              <a:rPr lang="nl-NL" sz="2000" b="1" dirty="0">
                <a:solidFill>
                  <a:srgbClr val="A80052"/>
                </a:solidFill>
                <a:latin typeface="Calibri" panose="020F0502020204030204" pitchFamily="34" charset="0"/>
              </a:rPr>
              <a:t>De symboliek van Jozua</a:t>
            </a:r>
            <a:r>
              <a:rPr lang="en" sz="2000" b="1" dirty="0">
                <a:solidFill>
                  <a:srgbClr val="A80052"/>
                </a:solidFill>
                <a:latin typeface="Calibri" panose="020F0502020204030204" pitchFamily="34" charset="0"/>
              </a:rPr>
              <a:t>:</a:t>
            </a:r>
          </a:p>
          <a:p>
            <a:pPr lvl="1">
              <a:spcBef>
                <a:spcPts val="600"/>
              </a:spcBef>
            </a:pPr>
            <a:r>
              <a:rPr lang="nl-NL" sz="2000" b="1" dirty="0">
                <a:latin typeface="Calibri" panose="020F0502020204030204" pitchFamily="34" charset="0"/>
              </a:rPr>
              <a:t>Jozua als type</a:t>
            </a:r>
            <a:endParaRPr lang="en" sz="2000" b="1" dirty="0">
              <a:latin typeface="Calibri" panose="020F0502020204030204" pitchFamily="34" charset="0"/>
            </a:endParaRPr>
          </a:p>
          <a:p>
            <a:pPr lvl="1">
              <a:spcBef>
                <a:spcPts val="600"/>
              </a:spcBef>
            </a:pPr>
            <a:r>
              <a:rPr lang="nl-NL" sz="2000" b="1" dirty="0">
                <a:latin typeface="Calibri" panose="020F0502020204030204" pitchFamily="34" charset="0"/>
              </a:rPr>
              <a:t>Het antitype van Jozua</a:t>
            </a:r>
            <a:r>
              <a:rPr lang="en" sz="2000" b="1" dirty="0">
                <a:latin typeface="Calibri" panose="020F0502020204030204" pitchFamily="34" charset="0"/>
              </a:rPr>
              <a:t>.</a:t>
            </a:r>
          </a:p>
          <a:p>
            <a:pPr lvl="1">
              <a:spcBef>
                <a:spcPts val="600"/>
              </a:spcBef>
            </a:pPr>
            <a:r>
              <a:rPr lang="nl-NL" sz="2000" b="1" dirty="0">
                <a:latin typeface="Calibri" panose="020F0502020204030204" pitchFamily="34" charset="0"/>
              </a:rPr>
              <a:t>Jozua als een type van de Kerk</a:t>
            </a:r>
            <a:endParaRPr lang="en" sz="2000" b="1" dirty="0">
              <a:latin typeface="Calibri" panose="020F0502020204030204" pitchFamily="34" charset="0"/>
            </a:endParaRPr>
          </a:p>
        </p:txBody>
      </p:sp>
      <p:sp>
        <p:nvSpPr>
          <p:cNvPr id="3" name="CuadroTexto 2">
            <a:extLst>
              <a:ext uri="{FF2B5EF4-FFF2-40B4-BE49-F238E27FC236}">
                <a16:creationId xmlns:a16="http://schemas.microsoft.com/office/drawing/2014/main" id="{E15F684B-C304-BD48-3A46-A3C33A92389C}"/>
              </a:ext>
            </a:extLst>
          </p:cNvPr>
          <p:cNvSpPr txBox="1"/>
          <p:nvPr/>
        </p:nvSpPr>
        <p:spPr>
          <a:xfrm>
            <a:off x="103128" y="85465"/>
            <a:ext cx="7512735"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We kunnen het leven van Jozua, beschreven in de Pentateuch en in het boek Jozua zelf, op twee verschillende (en complementaire) manieren lezen: als geschiedenis en symbolisch.</a:t>
            </a:r>
            <a:endParaRPr lang="en" sz="2000" b="1" dirty="0">
              <a:latin typeface="Calibri" panose="020F0502020204030204" pitchFamily="34" charset="0"/>
            </a:endParaRPr>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20"/>
          <a:stretch>
            <a:fillRect/>
          </a:stretch>
        </p:blipFill>
        <p:spPr>
          <a:xfrm>
            <a:off x="192504" y="3576415"/>
            <a:ext cx="6358590" cy="3134007"/>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15"/>
          <a:stretch>
            <a:fillRect/>
          </a:stretch>
        </p:blipFill>
        <p:spPr>
          <a:xfrm>
            <a:off x="7615863" y="223778"/>
            <a:ext cx="4280862"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644044" y="4301805"/>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644044" y="5966193"/>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644044" y="560081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644044" y="6371276"/>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644044" y="4690024"/>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954"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29954" y="5089032"/>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03127" y="2229533"/>
            <a:ext cx="744894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Als dit is gedaan, zullen we de symboliek van Jozua door de rest van de Bijbel volgen om de boodschappen te vinden die God ons heeft nagelaten via Zijn Woord in relatie tot de "symbolische Jozua".</a:t>
            </a:r>
            <a:endParaRPr lang="en" sz="2000" b="1" dirty="0">
              <a:latin typeface="Calibri" panose="020F0502020204030204" pitchFamily="34" charset="0"/>
            </a:endParaRPr>
          </a:p>
        </p:txBody>
      </p:sp>
      <p:sp>
        <p:nvSpPr>
          <p:cNvPr id="10" name="CuadroTexto 9">
            <a:extLst>
              <a:ext uri="{FF2B5EF4-FFF2-40B4-BE49-F238E27FC236}">
                <a16:creationId xmlns:a16="http://schemas.microsoft.com/office/drawing/2014/main" id="{9D269AFF-7F8E-4E95-9E13-331E7D25FF33}"/>
              </a:ext>
            </a:extLst>
          </p:cNvPr>
          <p:cNvSpPr txBox="1"/>
          <p:nvPr/>
        </p:nvSpPr>
        <p:spPr>
          <a:xfrm>
            <a:off x="103128" y="1136012"/>
            <a:ext cx="744893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Om een correcte symbolische interpretatie van de figuur Jozua te maken, moeten we eerst de regels kennen die de Bijbelse symboliek beheersen: types en antitypes.</a:t>
            </a:r>
            <a:endParaRPr lang="en" sz="2000" b="1" dirty="0">
              <a:latin typeface="Calibri" panose="020F0502020204030204" pitchFamily="34" charset="0"/>
            </a:endParaRPr>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6" presetClass="entr" presetSubtype="37"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500"/>
                                        <p:tgtEl>
                                          <p:spTgt spid="1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Vertical)">
                                      <p:cBhvr>
                                        <p:cTn id="72" dur="500"/>
                                        <p:tgtEl>
                                          <p:spTgt spid="1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000"/>
                            </p:stCondLst>
                            <p:childTnLst>
                              <p:par>
                                <p:cTn id="78" presetID="16" presetClass="entr" presetSubtype="37"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Vertical)">
                                      <p:cBhvr>
                                        <p:cTn id="80" dur="500"/>
                                        <p:tgtEl>
                                          <p:spTgt spid="11"/>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par>
                          <p:cTn id="85" fill="hold">
                            <p:stCondLst>
                              <p:cond delay="3000"/>
                            </p:stCondLst>
                            <p:childTnLst>
                              <p:par>
                                <p:cTn id="86" presetID="16" presetClass="entr" presetSubtype="37"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arn(outVertical)">
                                      <p:cBhvr>
                                        <p:cTn id="88" dur="500"/>
                                        <p:tgtEl>
                                          <p:spTgt spid="16"/>
                                        </p:tgtEl>
                                      </p:cBhvr>
                                    </p:animEffect>
                                  </p:childTnLst>
                                </p:cTn>
                              </p:par>
                            </p:childTnLst>
                          </p:cTn>
                        </p:par>
                        <p:par>
                          <p:cTn id="89" fill="hold">
                            <p:stCondLst>
                              <p:cond delay="3500"/>
                            </p:stCondLst>
                            <p:childTnLst>
                              <p:par>
                                <p:cTn id="90" presetID="22" presetClass="entr" presetSubtype="8" fill="hold"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nl-NL"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latin typeface="Calibri" panose="020F0502020204030204" pitchFamily="34" charset="0"/>
              </a:rPr>
              <a:t>BIJBELSE SYMBOLIEK</a:t>
            </a:r>
            <a:endParaRPr lang="en"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latin typeface="Calibri" panose="020F0502020204030204" pitchFamily="34" charset="0"/>
            </a:endParaRP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142646" y="109737"/>
            <a:ext cx="8316884" cy="1614582"/>
          </a:xfrm>
          <a:custGeom>
            <a:avLst/>
            <a:gdLst>
              <a:gd name="connsiteX0" fmla="*/ 0 w 8316884"/>
              <a:gd name="connsiteY0" fmla="*/ 0 h 1614582"/>
              <a:gd name="connsiteX1" fmla="*/ 526736 w 8316884"/>
              <a:gd name="connsiteY1" fmla="*/ 0 h 1614582"/>
              <a:gd name="connsiteX2" fmla="*/ 1386147 w 8316884"/>
              <a:gd name="connsiteY2" fmla="*/ 0 h 1614582"/>
              <a:gd name="connsiteX3" fmla="*/ 2079221 w 8316884"/>
              <a:gd name="connsiteY3" fmla="*/ 0 h 1614582"/>
              <a:gd name="connsiteX4" fmla="*/ 2522788 w 8316884"/>
              <a:gd name="connsiteY4" fmla="*/ 0 h 1614582"/>
              <a:gd name="connsiteX5" fmla="*/ 3382199 w 8316884"/>
              <a:gd name="connsiteY5" fmla="*/ 0 h 1614582"/>
              <a:gd name="connsiteX6" fmla="*/ 4075273 w 8316884"/>
              <a:gd name="connsiteY6" fmla="*/ 0 h 1614582"/>
              <a:gd name="connsiteX7" fmla="*/ 4685178 w 8316884"/>
              <a:gd name="connsiteY7" fmla="*/ 0 h 1614582"/>
              <a:gd name="connsiteX8" fmla="*/ 5295083 w 8316884"/>
              <a:gd name="connsiteY8" fmla="*/ 0 h 1614582"/>
              <a:gd name="connsiteX9" fmla="*/ 5904988 w 8316884"/>
              <a:gd name="connsiteY9" fmla="*/ 0 h 1614582"/>
              <a:gd name="connsiteX10" fmla="*/ 6348555 w 8316884"/>
              <a:gd name="connsiteY10" fmla="*/ 0 h 1614582"/>
              <a:gd name="connsiteX11" fmla="*/ 6792122 w 8316884"/>
              <a:gd name="connsiteY11" fmla="*/ 0 h 1614582"/>
              <a:gd name="connsiteX12" fmla="*/ 7485196 w 8316884"/>
              <a:gd name="connsiteY12" fmla="*/ 0 h 1614582"/>
              <a:gd name="connsiteX13" fmla="*/ 8316884 w 8316884"/>
              <a:gd name="connsiteY13" fmla="*/ 0 h 1614582"/>
              <a:gd name="connsiteX14" fmla="*/ 8316884 w 8316884"/>
              <a:gd name="connsiteY14" fmla="*/ 554340 h 1614582"/>
              <a:gd name="connsiteX15" fmla="*/ 8316884 w 8316884"/>
              <a:gd name="connsiteY15" fmla="*/ 1060242 h 1614582"/>
              <a:gd name="connsiteX16" fmla="*/ 8316884 w 8316884"/>
              <a:gd name="connsiteY16" fmla="*/ 1614582 h 1614582"/>
              <a:gd name="connsiteX17" fmla="*/ 7623810 w 8316884"/>
              <a:gd name="connsiteY17" fmla="*/ 1614582 h 1614582"/>
              <a:gd name="connsiteX18" fmla="*/ 7097074 w 8316884"/>
              <a:gd name="connsiteY18" fmla="*/ 1614582 h 1614582"/>
              <a:gd name="connsiteX19" fmla="*/ 6487170 w 8316884"/>
              <a:gd name="connsiteY19" fmla="*/ 1614582 h 1614582"/>
              <a:gd name="connsiteX20" fmla="*/ 5877265 w 8316884"/>
              <a:gd name="connsiteY20" fmla="*/ 1614582 h 1614582"/>
              <a:gd name="connsiteX21" fmla="*/ 5350529 w 8316884"/>
              <a:gd name="connsiteY21" fmla="*/ 1614582 h 1614582"/>
              <a:gd name="connsiteX22" fmla="*/ 4491117 w 8316884"/>
              <a:gd name="connsiteY22" fmla="*/ 1614582 h 1614582"/>
              <a:gd name="connsiteX23" fmla="*/ 3798044 w 8316884"/>
              <a:gd name="connsiteY23" fmla="*/ 1614582 h 1614582"/>
              <a:gd name="connsiteX24" fmla="*/ 2938632 w 8316884"/>
              <a:gd name="connsiteY24" fmla="*/ 1614582 h 1614582"/>
              <a:gd name="connsiteX25" fmla="*/ 2328728 w 8316884"/>
              <a:gd name="connsiteY25" fmla="*/ 1614582 h 1614582"/>
              <a:gd name="connsiteX26" fmla="*/ 1552485 w 8316884"/>
              <a:gd name="connsiteY26" fmla="*/ 1614582 h 1614582"/>
              <a:gd name="connsiteX27" fmla="*/ 776243 w 8316884"/>
              <a:gd name="connsiteY27" fmla="*/ 1614582 h 1614582"/>
              <a:gd name="connsiteX28" fmla="*/ 0 w 8316884"/>
              <a:gd name="connsiteY28" fmla="*/ 1614582 h 1614582"/>
              <a:gd name="connsiteX29" fmla="*/ 0 w 8316884"/>
              <a:gd name="connsiteY29" fmla="*/ 1092534 h 1614582"/>
              <a:gd name="connsiteX30" fmla="*/ 0 w 8316884"/>
              <a:gd name="connsiteY30" fmla="*/ 586631 h 1614582"/>
              <a:gd name="connsiteX31" fmla="*/ 0 w 8316884"/>
              <a:gd name="connsiteY31"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6884" h="1614582" fill="none" extrusionOk="0">
                <a:moveTo>
                  <a:pt x="0" y="0"/>
                </a:moveTo>
                <a:cubicBezTo>
                  <a:pt x="142284" y="-6655"/>
                  <a:pt x="293611" y="-21989"/>
                  <a:pt x="526736" y="0"/>
                </a:cubicBezTo>
                <a:cubicBezTo>
                  <a:pt x="759861" y="21989"/>
                  <a:pt x="1176277" y="38070"/>
                  <a:pt x="1386147" y="0"/>
                </a:cubicBezTo>
                <a:cubicBezTo>
                  <a:pt x="1596017" y="-38070"/>
                  <a:pt x="1775645" y="-4609"/>
                  <a:pt x="2079221" y="0"/>
                </a:cubicBezTo>
                <a:cubicBezTo>
                  <a:pt x="2382797" y="4609"/>
                  <a:pt x="2406475" y="16352"/>
                  <a:pt x="2522788" y="0"/>
                </a:cubicBezTo>
                <a:cubicBezTo>
                  <a:pt x="2639101" y="-16352"/>
                  <a:pt x="3059302" y="4722"/>
                  <a:pt x="3382199" y="0"/>
                </a:cubicBezTo>
                <a:cubicBezTo>
                  <a:pt x="3705096" y="-4722"/>
                  <a:pt x="3879119" y="31813"/>
                  <a:pt x="4075273" y="0"/>
                </a:cubicBezTo>
                <a:cubicBezTo>
                  <a:pt x="4271427" y="-31813"/>
                  <a:pt x="4524232" y="18334"/>
                  <a:pt x="4685178" y="0"/>
                </a:cubicBezTo>
                <a:cubicBezTo>
                  <a:pt x="4846125" y="-18334"/>
                  <a:pt x="5063655" y="27954"/>
                  <a:pt x="5295083" y="0"/>
                </a:cubicBezTo>
                <a:cubicBezTo>
                  <a:pt x="5526512" y="-27954"/>
                  <a:pt x="5684368" y="18226"/>
                  <a:pt x="5904988" y="0"/>
                </a:cubicBezTo>
                <a:cubicBezTo>
                  <a:pt x="6125609" y="-18226"/>
                  <a:pt x="6231386" y="17839"/>
                  <a:pt x="6348555" y="0"/>
                </a:cubicBezTo>
                <a:cubicBezTo>
                  <a:pt x="6465724" y="-17839"/>
                  <a:pt x="6632935" y="-15285"/>
                  <a:pt x="6792122" y="0"/>
                </a:cubicBezTo>
                <a:cubicBezTo>
                  <a:pt x="6951309" y="15285"/>
                  <a:pt x="7172610" y="-23002"/>
                  <a:pt x="7485196" y="0"/>
                </a:cubicBezTo>
                <a:cubicBezTo>
                  <a:pt x="7797782" y="23002"/>
                  <a:pt x="8070726" y="-34674"/>
                  <a:pt x="8316884" y="0"/>
                </a:cubicBezTo>
                <a:cubicBezTo>
                  <a:pt x="8330860" y="158166"/>
                  <a:pt x="8307478" y="369955"/>
                  <a:pt x="8316884" y="554340"/>
                </a:cubicBezTo>
                <a:cubicBezTo>
                  <a:pt x="8326290" y="738725"/>
                  <a:pt x="8325111" y="883641"/>
                  <a:pt x="8316884" y="1060242"/>
                </a:cubicBezTo>
                <a:cubicBezTo>
                  <a:pt x="8308657" y="1236843"/>
                  <a:pt x="8331484" y="1372014"/>
                  <a:pt x="8316884" y="1614582"/>
                </a:cubicBezTo>
                <a:cubicBezTo>
                  <a:pt x="8007373" y="1619649"/>
                  <a:pt x="7883627" y="1592394"/>
                  <a:pt x="7623810" y="1614582"/>
                </a:cubicBezTo>
                <a:cubicBezTo>
                  <a:pt x="7363993" y="1636770"/>
                  <a:pt x="7228357" y="1593774"/>
                  <a:pt x="7097074" y="1614582"/>
                </a:cubicBezTo>
                <a:cubicBezTo>
                  <a:pt x="6965791" y="1635390"/>
                  <a:pt x="6688587" y="1591303"/>
                  <a:pt x="6487170" y="1614582"/>
                </a:cubicBezTo>
                <a:cubicBezTo>
                  <a:pt x="6285753" y="1637861"/>
                  <a:pt x="6151146" y="1584278"/>
                  <a:pt x="5877265" y="1614582"/>
                </a:cubicBezTo>
                <a:cubicBezTo>
                  <a:pt x="5603385" y="1644886"/>
                  <a:pt x="5590428" y="1590716"/>
                  <a:pt x="5350529" y="1614582"/>
                </a:cubicBezTo>
                <a:cubicBezTo>
                  <a:pt x="5110630" y="1638448"/>
                  <a:pt x="4775176" y="1617453"/>
                  <a:pt x="4491117" y="1614582"/>
                </a:cubicBezTo>
                <a:cubicBezTo>
                  <a:pt x="4207058" y="1611711"/>
                  <a:pt x="4032500" y="1603346"/>
                  <a:pt x="3798044" y="1614582"/>
                </a:cubicBezTo>
                <a:cubicBezTo>
                  <a:pt x="3563588" y="1625818"/>
                  <a:pt x="3146478" y="1572037"/>
                  <a:pt x="2938632" y="1614582"/>
                </a:cubicBezTo>
                <a:cubicBezTo>
                  <a:pt x="2730786" y="1657127"/>
                  <a:pt x="2543813" y="1595057"/>
                  <a:pt x="2328728" y="1614582"/>
                </a:cubicBezTo>
                <a:cubicBezTo>
                  <a:pt x="2113643" y="1634107"/>
                  <a:pt x="1821526" y="1630871"/>
                  <a:pt x="1552485" y="1614582"/>
                </a:cubicBezTo>
                <a:cubicBezTo>
                  <a:pt x="1283444" y="1598293"/>
                  <a:pt x="1054448" y="1628172"/>
                  <a:pt x="776243" y="1614582"/>
                </a:cubicBezTo>
                <a:cubicBezTo>
                  <a:pt x="498038" y="1600992"/>
                  <a:pt x="188861" y="1639019"/>
                  <a:pt x="0" y="1614582"/>
                </a:cubicBezTo>
                <a:cubicBezTo>
                  <a:pt x="-8494" y="1413544"/>
                  <a:pt x="4587" y="1330051"/>
                  <a:pt x="0" y="1092534"/>
                </a:cubicBezTo>
                <a:cubicBezTo>
                  <a:pt x="-4587" y="855017"/>
                  <a:pt x="2265" y="726382"/>
                  <a:pt x="0" y="586631"/>
                </a:cubicBezTo>
                <a:cubicBezTo>
                  <a:pt x="-2265" y="446880"/>
                  <a:pt x="4709" y="167336"/>
                  <a:pt x="0" y="0"/>
                </a:cubicBezTo>
                <a:close/>
              </a:path>
              <a:path w="8316884" h="1614582" stroke="0" extrusionOk="0">
                <a:moveTo>
                  <a:pt x="0" y="0"/>
                </a:moveTo>
                <a:cubicBezTo>
                  <a:pt x="196665" y="34761"/>
                  <a:pt x="503410" y="13811"/>
                  <a:pt x="859411" y="0"/>
                </a:cubicBezTo>
                <a:cubicBezTo>
                  <a:pt x="1215412" y="-13811"/>
                  <a:pt x="1446505" y="-29108"/>
                  <a:pt x="1635654" y="0"/>
                </a:cubicBezTo>
                <a:cubicBezTo>
                  <a:pt x="1824803" y="29108"/>
                  <a:pt x="2000292" y="-19839"/>
                  <a:pt x="2328728" y="0"/>
                </a:cubicBezTo>
                <a:cubicBezTo>
                  <a:pt x="2657164" y="19839"/>
                  <a:pt x="2800330" y="16540"/>
                  <a:pt x="3104970" y="0"/>
                </a:cubicBezTo>
                <a:cubicBezTo>
                  <a:pt x="3409610" y="-16540"/>
                  <a:pt x="3577390" y="30224"/>
                  <a:pt x="3798044" y="0"/>
                </a:cubicBezTo>
                <a:cubicBezTo>
                  <a:pt x="4018698" y="-30224"/>
                  <a:pt x="4217429" y="-1567"/>
                  <a:pt x="4324780" y="0"/>
                </a:cubicBezTo>
                <a:cubicBezTo>
                  <a:pt x="4432131" y="1567"/>
                  <a:pt x="4708992" y="-34588"/>
                  <a:pt x="5017853" y="0"/>
                </a:cubicBezTo>
                <a:cubicBezTo>
                  <a:pt x="5326714" y="34588"/>
                  <a:pt x="5682833" y="-26730"/>
                  <a:pt x="5877265" y="0"/>
                </a:cubicBezTo>
                <a:cubicBezTo>
                  <a:pt x="6071697" y="26730"/>
                  <a:pt x="6262947" y="-5109"/>
                  <a:pt x="6570338" y="0"/>
                </a:cubicBezTo>
                <a:cubicBezTo>
                  <a:pt x="6877729" y="5109"/>
                  <a:pt x="7183790" y="-26227"/>
                  <a:pt x="7429750" y="0"/>
                </a:cubicBezTo>
                <a:cubicBezTo>
                  <a:pt x="7675710" y="26227"/>
                  <a:pt x="7883460" y="-22749"/>
                  <a:pt x="8316884" y="0"/>
                </a:cubicBezTo>
                <a:cubicBezTo>
                  <a:pt x="8300778" y="139855"/>
                  <a:pt x="8298970" y="334944"/>
                  <a:pt x="8316884" y="522048"/>
                </a:cubicBezTo>
                <a:cubicBezTo>
                  <a:pt x="8334798" y="709152"/>
                  <a:pt x="8324001" y="776299"/>
                  <a:pt x="8316884" y="1011805"/>
                </a:cubicBezTo>
                <a:cubicBezTo>
                  <a:pt x="8309767" y="1247311"/>
                  <a:pt x="8306485" y="1468135"/>
                  <a:pt x="8316884" y="1614582"/>
                </a:cubicBezTo>
                <a:cubicBezTo>
                  <a:pt x="8209968" y="1609068"/>
                  <a:pt x="7902472" y="1636296"/>
                  <a:pt x="7790148" y="1614582"/>
                </a:cubicBezTo>
                <a:cubicBezTo>
                  <a:pt x="7677824" y="1592868"/>
                  <a:pt x="7407736" y="1616143"/>
                  <a:pt x="7263412" y="1614582"/>
                </a:cubicBezTo>
                <a:cubicBezTo>
                  <a:pt x="7119088" y="1613021"/>
                  <a:pt x="7004667" y="1603009"/>
                  <a:pt x="6819845" y="1614582"/>
                </a:cubicBezTo>
                <a:cubicBezTo>
                  <a:pt x="6635023" y="1626155"/>
                  <a:pt x="6449757" y="1631112"/>
                  <a:pt x="6293109" y="1614582"/>
                </a:cubicBezTo>
                <a:cubicBezTo>
                  <a:pt x="6136461" y="1598052"/>
                  <a:pt x="5700508" y="1621071"/>
                  <a:pt x="5516866" y="1614582"/>
                </a:cubicBezTo>
                <a:cubicBezTo>
                  <a:pt x="5333224" y="1608093"/>
                  <a:pt x="5109662" y="1598984"/>
                  <a:pt x="4990130" y="1614582"/>
                </a:cubicBezTo>
                <a:cubicBezTo>
                  <a:pt x="4870598" y="1630180"/>
                  <a:pt x="4571327" y="1593181"/>
                  <a:pt x="4463394" y="1614582"/>
                </a:cubicBezTo>
                <a:cubicBezTo>
                  <a:pt x="4355461" y="1635983"/>
                  <a:pt x="4123041" y="1632224"/>
                  <a:pt x="4019827" y="1614582"/>
                </a:cubicBezTo>
                <a:cubicBezTo>
                  <a:pt x="3916613" y="1596940"/>
                  <a:pt x="3538450" y="1592432"/>
                  <a:pt x="3326754" y="1614582"/>
                </a:cubicBezTo>
                <a:cubicBezTo>
                  <a:pt x="3115058" y="1636732"/>
                  <a:pt x="2910980" y="1586460"/>
                  <a:pt x="2716849" y="1614582"/>
                </a:cubicBezTo>
                <a:cubicBezTo>
                  <a:pt x="2522719" y="1642704"/>
                  <a:pt x="2264357" y="1599389"/>
                  <a:pt x="2106944" y="1614582"/>
                </a:cubicBezTo>
                <a:cubicBezTo>
                  <a:pt x="1949531" y="1629775"/>
                  <a:pt x="1519315" y="1592735"/>
                  <a:pt x="1330701" y="1614582"/>
                </a:cubicBezTo>
                <a:cubicBezTo>
                  <a:pt x="1142087" y="1636429"/>
                  <a:pt x="945794" y="1585557"/>
                  <a:pt x="720797" y="1614582"/>
                </a:cubicBezTo>
                <a:cubicBezTo>
                  <a:pt x="495800" y="1643607"/>
                  <a:pt x="176413" y="1592570"/>
                  <a:pt x="0" y="1614582"/>
                </a:cubicBezTo>
                <a:cubicBezTo>
                  <a:pt x="-12906" y="1478317"/>
                  <a:pt x="23016" y="1306928"/>
                  <a:pt x="0" y="1108680"/>
                </a:cubicBezTo>
                <a:cubicBezTo>
                  <a:pt x="-23016" y="910432"/>
                  <a:pt x="3751" y="819571"/>
                  <a:pt x="0" y="618923"/>
                </a:cubicBezTo>
                <a:cubicBezTo>
                  <a:pt x="-3751" y="418275"/>
                  <a:pt x="11638" y="124459"/>
                  <a:pt x="0" y="0"/>
                </a:cubicBezTo>
                <a:close/>
              </a:path>
            </a:pathLst>
          </a:custGeom>
          <a:blipFill>
            <a:blip r:embed="rId3"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3490A9E8-3354-9776-2D60-8AA05CF96EB8}"/>
              </a:ext>
            </a:extLst>
          </p:cNvPr>
          <p:cNvSpPr txBox="1"/>
          <p:nvPr/>
        </p:nvSpPr>
        <p:spPr>
          <a:xfrm>
            <a:off x="-66267" y="121157"/>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spc="300" dirty="0">
                <a:ln/>
                <a:solidFill>
                  <a:srgbClr val="C00000"/>
                </a:solidFill>
                <a:latin typeface="Calibri" panose="020F0502020204030204" pitchFamily="34" charset="0"/>
              </a:rPr>
              <a:t>WAT IS TYPOLOGIE</a:t>
            </a:r>
            <a:r>
              <a:rPr lang="en" sz="4400" b="1" spc="300" dirty="0">
                <a:ln/>
                <a:solidFill>
                  <a:srgbClr val="C00000"/>
                </a:solidFill>
                <a:latin typeface="Calibri" panose="020F0502020204030204" pitchFamily="34" charset="0"/>
              </a:rPr>
              <a:t>?</a:t>
            </a:r>
          </a:p>
        </p:txBody>
      </p:sp>
      <p:sp>
        <p:nvSpPr>
          <p:cNvPr id="5" name="CuadroTexto 4">
            <a:extLst>
              <a:ext uri="{FF2B5EF4-FFF2-40B4-BE49-F238E27FC236}">
                <a16:creationId xmlns:a16="http://schemas.microsoft.com/office/drawing/2014/main" id="{81448D9F-5E82-5AD2-D434-31248EF5B282}"/>
              </a:ext>
            </a:extLst>
          </p:cNvPr>
          <p:cNvSpPr txBox="1"/>
          <p:nvPr/>
        </p:nvSpPr>
        <p:spPr>
          <a:xfrm>
            <a:off x="38190" y="778526"/>
            <a:ext cx="8525796" cy="923330"/>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75000"/>
                  </a:schemeClr>
                </a:solidFill>
                <a:latin typeface="Comic Sans MS" panose="030F0702030302020204" pitchFamily="66" charset="0"/>
              </a:rPr>
              <a:t>Al deze dingen nu zijn hen overkomen als voorbeelden voor ons, en ze zijn beschreven tot waarschuwing voor ons, over wie het einde van de eeuwen gekomen is.</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a:t>
            </a:r>
            <a:r>
              <a:rPr lang="nl-NL" sz="1400" b="1" dirty="0">
                <a:solidFill>
                  <a:schemeClr val="accent1">
                    <a:lumMod val="75000"/>
                  </a:schemeClr>
                </a:solidFill>
                <a:latin typeface="Comic Sans MS" panose="030F0702030302020204" pitchFamily="66" charset="0"/>
              </a:rPr>
              <a:t>1 Korintiërs</a:t>
            </a:r>
            <a:r>
              <a:rPr lang="en" sz="1400" b="1" dirty="0">
                <a:solidFill>
                  <a:schemeClr val="accent1">
                    <a:lumMod val="75000"/>
                  </a:schemeClr>
                </a:solidFill>
                <a:latin typeface="Comic Sans MS" panose="030F0702030302020204" pitchFamily="66" charset="0"/>
              </a:rPr>
              <a:t>10:11)</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35660" y="1724319"/>
            <a:ext cx="8632781"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 en andere bijbelauteurs – gebruiken het woord "type" om te verwijzen naar een historische figuur of gebeurtenis die iets of iemand uit zijn eigen tijd en/of de toekomst vertegenwoordigt (een "antitype" genoemd).</a:t>
            </a:r>
            <a:endParaRPr lang="en" sz="2000" b="1" dirty="0">
              <a:latin typeface="Calibri" panose="020F0502020204030204" pitchFamily="34" charset="0"/>
            </a:endParaRPr>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2309708649"/>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08912" y="2778082"/>
            <a:ext cx="2832672" cy="178467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080049" y="2739982"/>
            <a:ext cx="911195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Zo spreekt Romeinen 5:14 over Adam als een type "van Hem die zou komen," dat wil zeggen, van Jezus—het antitype.</a:t>
            </a:r>
            <a:endParaRPr lang="en" sz="2000" b="1" dirty="0">
              <a:latin typeface="Calibri" panose="020F0502020204030204" pitchFamily="34" charset="0"/>
            </a:endParaRPr>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77354" y="582576"/>
            <a:ext cx="2829727" cy="2031062"/>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35661" y="4589743"/>
            <a:ext cx="3415420"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Op veel momenten vinden we in het Oude Testament een aanwijzing dat specifieke personages of gebeurtenissen dingen zijn die nog zullen komen. Laten we naar twee voorbeelden kijken:</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725169806"/>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8" name="Tekstvak 7">
            <a:extLst>
              <a:ext uri="{FF2B5EF4-FFF2-40B4-BE49-F238E27FC236}">
                <a16:creationId xmlns:a16="http://schemas.microsoft.com/office/drawing/2014/main" id="{FCF2955C-840C-25E1-2798-51CB1B14589E}"/>
              </a:ext>
            </a:extLst>
          </p:cNvPr>
          <p:cNvSpPr txBox="1"/>
          <p:nvPr/>
        </p:nvSpPr>
        <p:spPr>
          <a:xfrm>
            <a:off x="10394230" y="121157"/>
            <a:ext cx="1312851" cy="307168"/>
          </a:xfrm>
          <a:prstGeom prst="roundRect">
            <a:avLst>
              <a:gd name="adj" fmla="val 14029"/>
            </a:avLst>
          </a:prstGeom>
          <a:solidFill>
            <a:srgbClr val="C00000"/>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FFFFC2"/>
                </a:solidFill>
                <a:effectLst>
                  <a:innerShdw blurRad="63500" dist="50800" dir="13500000">
                    <a:srgbClr val="000000">
                      <a:alpha val="50000"/>
                    </a:srgbClr>
                  </a:innerShdw>
                </a:effectLst>
                <a:uLnTx/>
                <a:uFillTx/>
                <a:latin typeface="Comic Sans MS" panose="030F0702030302020204" pitchFamily="66" charset="0"/>
              </a:rPr>
              <a:t>zondag</a:t>
            </a:r>
            <a:r>
              <a:rPr kumimoji="0" lang="nl-NL" sz="1600" b="1" i="0" u="none" strike="noStrike" kern="0" cap="none" spc="50" normalizeH="0" baseline="0" noProof="0" dirty="0">
                <a:ln w="0">
                  <a:noFill/>
                </a:ln>
                <a:solidFill>
                  <a:srgbClr val="035E33"/>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par>
                          <p:cTn id="25" fill="hold">
                            <p:stCondLst>
                              <p:cond delay="2500"/>
                            </p:stCondLst>
                            <p:childTnLst>
                              <p:par>
                                <p:cTn id="26" presetID="25"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60"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1FD4F4FE-53F9-4AAA-8680-71E59859B706}"/>
                                            </p:graphicEl>
                                          </p:spTgt>
                                        </p:tgtEl>
                                      </p:cBhvr>
                                    </p:animEffect>
                                    <p:anim calcmode="lin" valueType="num">
                                      <p:cBhvr>
                                        <p:cTn id="63"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64"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67"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535D401E-D2C7-4C89-9308-34E639C5196F}"/>
                                            </p:graphicEl>
                                          </p:spTgt>
                                        </p:tgtEl>
                                      </p:cBhvr>
                                    </p:animEffect>
                                    <p:anim calcmode="lin" valueType="num">
                                      <p:cBhvr>
                                        <p:cTn id="70"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76"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11BF229D-5A04-4096-9D36-D6B19C15A627}"/>
                                            </p:graphicEl>
                                          </p:spTgt>
                                        </p:tgtEl>
                                      </p:cBhvr>
                                    </p:animEffect>
                                    <p:anim calcmode="lin" valueType="num">
                                      <p:cBhvr>
                                        <p:cTn id="79"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80"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83"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693E6B40-A02D-447B-8DB9-A8557D7D4977}"/>
                                            </p:graphicEl>
                                          </p:spTgt>
                                        </p:tgtEl>
                                      </p:cBhvr>
                                    </p:animEffect>
                                    <p:anim calcmode="lin" valueType="num">
                                      <p:cBhvr>
                                        <p:cTn id="86"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92"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93"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94" dur="500"/>
                                        <p:tgtEl>
                                          <p:spTgt spid="7">
                                            <p:graphicEl>
                                              <a:dgm id="{3E26C38E-6D7B-4FD4-8C25-43DD3D455235}"/>
                                            </p:graphicEl>
                                          </p:spTgt>
                                        </p:tgtEl>
                                      </p:cBhvr>
                                    </p:animEffect>
                                    <p:anim calcmode="lin" valueType="num">
                                      <p:cBhvr>
                                        <p:cTn id="95"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96"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99"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D43EDAF-352E-4151-A43B-2EE75AF7015A}"/>
                                            </p:graphicEl>
                                          </p:spTgt>
                                        </p:tgtEl>
                                      </p:cBhvr>
                                    </p:animEffect>
                                    <p:anim calcmode="lin" valueType="num">
                                      <p:cBhvr>
                                        <p:cTn id="102"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108"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1FD4F4FE-53F9-4AAA-8680-71E59859B706}"/>
                                            </p:graphicEl>
                                          </p:spTgt>
                                        </p:tgtEl>
                                      </p:cBhvr>
                                    </p:animEffect>
                                    <p:anim calcmode="lin" valueType="num">
                                      <p:cBhvr>
                                        <p:cTn id="111"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15"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535D401E-D2C7-4C89-9308-34E639C5196F}"/>
                                            </p:graphicEl>
                                          </p:spTgt>
                                        </p:tgtEl>
                                      </p:cBhvr>
                                    </p:animEffect>
                                    <p:anim calcmode="lin" valueType="num">
                                      <p:cBhvr>
                                        <p:cTn id="118"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24"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11BF229D-5A04-4096-9D36-D6B19C15A627}"/>
                                            </p:graphicEl>
                                          </p:spTgt>
                                        </p:tgtEl>
                                      </p:cBhvr>
                                    </p:animEffect>
                                    <p:anim calcmode="lin" valueType="num">
                                      <p:cBhvr>
                                        <p:cTn id="127"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31"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693E6B40-A02D-447B-8DB9-A8557D7D4977}"/>
                                            </p:graphicEl>
                                          </p:spTgt>
                                        </p:tgtEl>
                                      </p:cBhvr>
                                    </p:animEffect>
                                    <p:anim calcmode="lin" valueType="num">
                                      <p:cBhvr>
                                        <p:cTn id="134"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3" presetClass="entr" presetSubtype="528" fill="hold" grpId="0" nodeType="clickEffect">
                                  <p:stCondLst>
                                    <p:cond delay="0"/>
                                  </p:stCondLst>
                                  <p:childTnLst>
                                    <p:set>
                                      <p:cBhvr>
                                        <p:cTn id="139"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40"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41"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42" dur="500"/>
                                        <p:tgtEl>
                                          <p:spTgt spid="2">
                                            <p:graphicEl>
                                              <a:dgm id="{3E26C38E-6D7B-4FD4-8C25-43DD3D455235}"/>
                                            </p:graphicEl>
                                          </p:spTgt>
                                        </p:tgtEl>
                                      </p:cBhvr>
                                    </p:animEffect>
                                    <p:anim calcmode="lin" valueType="num">
                                      <p:cBhvr>
                                        <p:cTn id="143"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44"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47"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48"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49" dur="500"/>
                                        <p:tgtEl>
                                          <p:spTgt spid="2">
                                            <p:graphicEl>
                                              <a:dgm id="{0D43EDAF-352E-4151-A43B-2EE75AF7015A}"/>
                                            </p:graphicEl>
                                          </p:spTgt>
                                        </p:tgtEl>
                                      </p:cBhvr>
                                    </p:animEffect>
                                    <p:anim calcmode="lin" valueType="num">
                                      <p:cBhvr>
                                        <p:cTn id="150"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51"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2502568" y="0"/>
            <a:ext cx="7191447" cy="769441"/>
          </a:xfrm>
          <a:prstGeom prst="rect">
            <a:avLst/>
          </a:prstGeom>
          <a:noFill/>
        </p:spPr>
        <p:txBody>
          <a:bodyPr wrap="square">
            <a:spAutoFit/>
          </a:bodyPr>
          <a:lstStyle/>
          <a:p>
            <a:pPr algn="ctr"/>
            <a:r>
              <a:rPr lang="nl-NL"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latin typeface="Calibri" panose="020F0502020204030204" pitchFamily="34" charset="0"/>
              </a:rPr>
              <a:t>TYPOLOGIE KLASSEN</a:t>
            </a:r>
            <a:endParaRPr lang="en"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DF7C3D72-0DC3-4993-FD79-A1A111E4DB2F}"/>
              </a:ext>
            </a:extLst>
          </p:cNvPr>
          <p:cNvSpPr txBox="1"/>
          <p:nvPr/>
        </p:nvSpPr>
        <p:spPr>
          <a:xfrm>
            <a:off x="1047750" y="571797"/>
            <a:ext cx="10096500" cy="646331"/>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En hij bleef daar tot de dood van Herodes, opdat vervuld werd wat door de Heere gesproken is door de profeet: Uit Egypte heb Ik Mijn Zoon geroepen.</a:t>
            </a: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(Mattheüs 2:15)</a:t>
            </a:r>
          </a:p>
        </p:txBody>
      </p:sp>
      <p:sp>
        <p:nvSpPr>
          <p:cNvPr id="6" name="CuadroTexto 5">
            <a:extLst>
              <a:ext uri="{FF2B5EF4-FFF2-40B4-BE49-F238E27FC236}">
                <a16:creationId xmlns:a16="http://schemas.microsoft.com/office/drawing/2014/main" id="{31463642-5145-4A03-B401-F16A25B4E799}"/>
              </a:ext>
            </a:extLst>
          </p:cNvPr>
          <p:cNvSpPr txBox="1"/>
          <p:nvPr/>
        </p:nvSpPr>
        <p:spPr>
          <a:xfrm>
            <a:off x="123825" y="1218128"/>
            <a:ext cx="5686426" cy="923330"/>
          </a:xfrm>
          <a:prstGeom prst="rect">
            <a:avLst/>
          </a:prstGeom>
          <a:noFill/>
        </p:spPr>
        <p:txBody>
          <a:bodyPr wrap="square" rtlCol="0">
            <a:spAutoFit/>
          </a:bodyPr>
          <a:lstStyle/>
          <a:p>
            <a:pPr>
              <a:spcBef>
                <a:spcPts val="600"/>
              </a:spcBef>
            </a:pPr>
            <a:r>
              <a:rPr lang="nl-NL" b="1" dirty="0">
                <a:latin typeface="Calibri" panose="020F0502020204030204" pitchFamily="34" charset="0"/>
              </a:rPr>
              <a:t>De types in het Oude Testament wijzen op drie verschillende soorten antitypes in het Nieuwe Testament: Christus; de Kerk; en de eindtijden.</a:t>
            </a:r>
            <a:endParaRPr lang="en" b="1" dirty="0">
              <a:latin typeface="Calibri" panose="020F0502020204030204" pitchFamily="34" charset="0"/>
            </a:endParaRPr>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1020954377"/>
              </p:ext>
            </p:extLst>
          </p:nvPr>
        </p:nvGraphicFramePr>
        <p:xfrm>
          <a:off x="285750" y="2152650"/>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kstvak 1">
            <a:extLst>
              <a:ext uri="{FF2B5EF4-FFF2-40B4-BE49-F238E27FC236}">
                <a16:creationId xmlns:a16="http://schemas.microsoft.com/office/drawing/2014/main" id="{60B2C867-8B88-D723-0087-9BF8514A5AED}"/>
              </a:ext>
            </a:extLst>
          </p:cNvPr>
          <p:cNvSpPr txBox="1"/>
          <p:nvPr/>
        </p:nvSpPr>
        <p:spPr>
          <a:xfrm>
            <a:off x="10614236" y="205812"/>
            <a:ext cx="1312851" cy="307168"/>
          </a:xfrm>
          <a:prstGeom prst="roundRect">
            <a:avLst>
              <a:gd name="adj" fmla="val 14029"/>
            </a:avLst>
          </a:prstGeom>
          <a:solidFill>
            <a:srgbClr val="FFFF85"/>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784901"/>
                </a:solidFill>
                <a:effectLst>
                  <a:innerShdw blurRad="63500" dist="50800" dir="13500000">
                    <a:srgbClr val="000000">
                      <a:alpha val="50000"/>
                    </a:srgbClr>
                  </a:innerShdw>
                </a:effectLst>
                <a:uLnTx/>
                <a:uFillTx/>
                <a:latin typeface="Comic Sans MS" panose="030F0702030302020204" pitchFamily="66" charset="0"/>
              </a:rPr>
              <a:t>maandag</a:t>
            </a:r>
            <a:r>
              <a:rPr kumimoji="0" lang="nl-NL" sz="1600" b="1" i="0" u="none" strike="noStrike" kern="0" cap="none" spc="50" normalizeH="0" baseline="0" noProof="0" dirty="0">
                <a:ln w="0">
                  <a:noFill/>
                </a:ln>
                <a:solidFill>
                  <a:srgbClr val="784901"/>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37"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39" dur="500"/>
                                        <p:tgtEl>
                                          <p:spTgt spid="7">
                                            <p:graphicEl>
                                              <a:dgm id="{82509955-A832-4398-B55F-E63C16952B62}"/>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43" dur="500"/>
                                        <p:tgtEl>
                                          <p:spTgt spid="7">
                                            <p:graphicEl>
                                              <a:dgm id="{F1CF0A10-B118-44A2-971D-F0E58425E6D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46" dur="500"/>
                                        <p:tgtEl>
                                          <p:spTgt spid="7">
                                            <p:graphicEl>
                                              <a:dgm id="{2FDECED8-C9DB-409D-A1FE-95628D7E8A3B}"/>
                                            </p:graphicEl>
                                          </p:spTgt>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50" dur="500"/>
                                        <p:tgtEl>
                                          <p:spTgt spid="7">
                                            <p:graphicEl>
                                              <a:dgm id="{1AE142C2-9248-4AC2-A7C2-E9CD653F5538}"/>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53" dur="500"/>
                                        <p:tgtEl>
                                          <p:spTgt spid="7">
                                            <p:graphicEl>
                                              <a:dgm id="{CB854F38-6FB4-42E9-BC99-71441D164C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360"/>
                                          </p:val>
                                        </p:tav>
                                        <p:tav tm="100000">
                                          <p:val>
                                            <p:fltVal val="0"/>
                                          </p:val>
                                        </p:tav>
                                      </p:tavLst>
                                    </p:anim>
                                    <p:animEffect transition="in" filter="fade">
                                      <p:cBhvr>
                                        <p:cTn id="61" dur="500"/>
                                        <p:tgtEl>
                                          <p:spTgt spid="11"/>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65" dur="500"/>
                                        <p:tgtEl>
                                          <p:spTgt spid="7">
                                            <p:graphicEl>
                                              <a:dgm id="{DB26B441-1BA2-4EF2-8D05-87F49C57BBDC}"/>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68" dur="500"/>
                                        <p:tgtEl>
                                          <p:spTgt spid="7">
                                            <p:graphicEl>
                                              <a:dgm id="{55E9B203-61FB-41AE-8F3B-E196D841F95D}"/>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73" dur="500"/>
                                        <p:tgtEl>
                                          <p:spTgt spid="7">
                                            <p:graphicEl>
                                              <a:dgm id="{DC4ABEEF-6C45-457C-B6FC-AAFCD422179A}"/>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76" dur="500"/>
                                        <p:tgtEl>
                                          <p:spTgt spid="7">
                                            <p:graphicEl>
                                              <a:dgm id="{554CDCC4-E83C-4FCF-B8A7-F0745A084CA0}"/>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80" dur="500"/>
                                        <p:tgtEl>
                                          <p:spTgt spid="7">
                                            <p:graphicEl>
                                              <a:dgm id="{EC818700-7CC7-424D-97AB-2D98CE5366ED}"/>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83" dur="500"/>
                                        <p:tgtEl>
                                          <p:spTgt spid="7">
                                            <p:graphicEl>
                                              <a:dgm id="{875AF621-AE25-453B-9AF0-E4E8CB07ADB0}"/>
                                            </p:graphicEl>
                                          </p:spTgt>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87" dur="500"/>
                                        <p:tgtEl>
                                          <p:spTgt spid="7">
                                            <p:graphicEl>
                                              <a:dgm id="{99AB79AB-C351-485D-831E-8C79E546E383}"/>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90" dur="500"/>
                                        <p:tgtEl>
                                          <p:spTgt spid="7">
                                            <p:graphicEl>
                                              <a:dgm id="{0EEDEFE5-AF94-4097-9B3A-182C4F6B02E8}"/>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95" dur="500"/>
                                        <p:tgtEl>
                                          <p:spTgt spid="7">
                                            <p:graphicEl>
                                              <a:dgm id="{6FF4C709-8099-4DBB-9E16-D5169DB26929}"/>
                                            </p:graphicEl>
                                          </p:spTgt>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98" dur="500"/>
                                        <p:tgtEl>
                                          <p:spTgt spid="7">
                                            <p:graphicEl>
                                              <a:dgm id="{4BA88EDE-1473-4554-91B3-7E6AFFD5FB49}"/>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102" dur="500"/>
                                        <p:tgtEl>
                                          <p:spTgt spid="7">
                                            <p:graphicEl>
                                              <a:dgm id="{AF56AAED-AAF6-4258-8938-8F38A8134F06}"/>
                                            </p:graphicEl>
                                          </p:spTgt>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105" dur="500"/>
                                        <p:tgtEl>
                                          <p:spTgt spid="7">
                                            <p:graphicEl>
                                              <a:dgm id="{D4A84265-C1BF-4E59-863F-F24C844EB6A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109" dur="500"/>
                                        <p:tgtEl>
                                          <p:spTgt spid="7">
                                            <p:graphicEl>
                                              <a:dgm id="{7F15D968-4F8B-4783-80A6-B0154B8522B0}"/>
                                            </p:graphicEl>
                                          </p:spTgt>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12" dur="500"/>
                                        <p:tgtEl>
                                          <p:spTgt spid="7">
                                            <p:graphicEl>
                                              <a:dgm id="{A6ECC067-25E0-46F7-8668-6AFEB0D4050D}"/>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17" dur="500"/>
                                        <p:tgtEl>
                                          <p:spTgt spid="7">
                                            <p:graphicEl>
                                              <a:dgm id="{B273A122-F638-4F3D-BAD0-640B0362EAFB}"/>
                                            </p:graphicEl>
                                          </p:spTgt>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20" dur="500"/>
                                        <p:tgtEl>
                                          <p:spTgt spid="7">
                                            <p:graphicEl>
                                              <a:dgm id="{251CC199-34CF-4684-9AAA-173D003927F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24" dur="500"/>
                                        <p:tgtEl>
                                          <p:spTgt spid="7">
                                            <p:graphicEl>
                                              <a:dgm id="{0F375551-951C-4608-AB58-0120235CA404}"/>
                                            </p:graphicEl>
                                          </p:spTgt>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27" dur="500"/>
                                        <p:tgtEl>
                                          <p:spTgt spid="7">
                                            <p:graphicEl>
                                              <a:dgm id="{AB4C696C-723E-4446-961E-05194B9380D5}"/>
                                            </p:graphicEl>
                                          </p:spTgt>
                                        </p:tgtEl>
                                      </p:cBhvr>
                                    </p:animEffect>
                                  </p:childTnLst>
                                </p:cTn>
                              </p:par>
                            </p:childTnLst>
                          </p:cTn>
                        </p:par>
                        <p:par>
                          <p:cTn id="128" fill="hold">
                            <p:stCondLst>
                              <p:cond delay="1000"/>
                            </p:stCondLst>
                            <p:childTnLst>
                              <p:par>
                                <p:cTn id="129" presetID="22" presetClass="entr" presetSubtype="8" fill="hold" grpId="0" nodeType="afterEffect">
                                  <p:stCondLst>
                                    <p:cond delay="0"/>
                                  </p:stCondLst>
                                  <p:childTnLst>
                                    <p:set>
                                      <p:cBhvr>
                                        <p:cTn id="130"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31" dur="500"/>
                                        <p:tgtEl>
                                          <p:spTgt spid="7">
                                            <p:graphicEl>
                                              <a:dgm id="{89A9B47D-3B13-4C22-B475-A7BC8A1DC456}"/>
                                            </p:graphicEl>
                                          </p:spTgt>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34" dur="500"/>
                                        <p:tgtEl>
                                          <p:spTgt spid="7">
                                            <p:graphicEl>
                                              <a:dgm id="{CB124CA6-1298-4968-AABF-DB575C7436CC}"/>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49" presetClass="entr" presetSubtype="0" decel="100000" fill="hold" nodeType="click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p:cTn id="139" dur="500" fill="hold"/>
                                        <p:tgtEl>
                                          <p:spTgt spid="9"/>
                                        </p:tgtEl>
                                        <p:attrNameLst>
                                          <p:attrName>ppt_w</p:attrName>
                                        </p:attrNameLst>
                                      </p:cBhvr>
                                      <p:tavLst>
                                        <p:tav tm="0">
                                          <p:val>
                                            <p:fltVal val="0"/>
                                          </p:val>
                                        </p:tav>
                                        <p:tav tm="100000">
                                          <p:val>
                                            <p:strVal val="#ppt_w"/>
                                          </p:val>
                                        </p:tav>
                                      </p:tavLst>
                                    </p:anim>
                                    <p:anim calcmode="lin" valueType="num">
                                      <p:cBhvr>
                                        <p:cTn id="140" dur="500" fill="hold"/>
                                        <p:tgtEl>
                                          <p:spTgt spid="9"/>
                                        </p:tgtEl>
                                        <p:attrNameLst>
                                          <p:attrName>ppt_h</p:attrName>
                                        </p:attrNameLst>
                                      </p:cBhvr>
                                      <p:tavLst>
                                        <p:tav tm="0">
                                          <p:val>
                                            <p:fltVal val="0"/>
                                          </p:val>
                                        </p:tav>
                                        <p:tav tm="100000">
                                          <p:val>
                                            <p:strVal val="#ppt_h"/>
                                          </p:val>
                                        </p:tav>
                                      </p:tavLst>
                                    </p:anim>
                                    <p:anim calcmode="lin" valueType="num">
                                      <p:cBhvr>
                                        <p:cTn id="141" dur="500" fill="hold"/>
                                        <p:tgtEl>
                                          <p:spTgt spid="9"/>
                                        </p:tgtEl>
                                        <p:attrNameLst>
                                          <p:attrName>style.rotation</p:attrName>
                                        </p:attrNameLst>
                                      </p:cBhvr>
                                      <p:tavLst>
                                        <p:tav tm="0">
                                          <p:val>
                                            <p:fltVal val="360"/>
                                          </p:val>
                                        </p:tav>
                                        <p:tav tm="100000">
                                          <p:val>
                                            <p:fltVal val="0"/>
                                          </p:val>
                                        </p:tav>
                                      </p:tavLst>
                                    </p:anim>
                                    <p:animEffect transition="in" filter="fade">
                                      <p:cBhvr>
                                        <p:cTn id="142" dur="500"/>
                                        <p:tgtEl>
                                          <p:spTgt spid="9"/>
                                        </p:tgtEl>
                                      </p:cBhvr>
                                    </p:animEffect>
                                  </p:childTnLst>
                                </p:cTn>
                              </p:par>
                            </p:childTnLst>
                          </p:cTn>
                        </p:par>
                        <p:par>
                          <p:cTn id="143" fill="hold">
                            <p:stCondLst>
                              <p:cond delay="500"/>
                            </p:stCondLst>
                            <p:childTnLst>
                              <p:par>
                                <p:cTn id="144" presetID="22" presetClass="entr" presetSubtype="8" fill="hold" grpId="0" nodeType="afterEffect">
                                  <p:stCondLst>
                                    <p:cond delay="0"/>
                                  </p:stCondLst>
                                  <p:childTnLst>
                                    <p:set>
                                      <p:cBhvr>
                                        <p:cTn id="145"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46" dur="500"/>
                                        <p:tgtEl>
                                          <p:spTgt spid="7">
                                            <p:graphicEl>
                                              <a:dgm id="{7F7AEE85-2D06-458B-90A7-7CE0CBDAA414}"/>
                                            </p:graphicEl>
                                          </p:spTgt>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49" dur="500"/>
                                        <p:tgtEl>
                                          <p:spTgt spid="7">
                                            <p:graphicEl>
                                              <a:dgm id="{3171DB26-B2AD-4896-BE86-7608D95B1E78}"/>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54" dur="500"/>
                                        <p:tgtEl>
                                          <p:spTgt spid="7">
                                            <p:graphicEl>
                                              <a:dgm id="{6B929F33-289A-4981-B953-0FB9995C3B42}"/>
                                            </p:graphicEl>
                                          </p:spTgt>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57" dur="500"/>
                                        <p:tgtEl>
                                          <p:spTgt spid="7">
                                            <p:graphicEl>
                                              <a:dgm id="{D3776C98-DAB3-41A6-8F2F-AD7C15FAFF65}"/>
                                            </p:graphicEl>
                                          </p:spTgt>
                                        </p:tgtEl>
                                      </p:cBhvr>
                                    </p:animEffect>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61" dur="500"/>
                                        <p:tgtEl>
                                          <p:spTgt spid="7">
                                            <p:graphicEl>
                                              <a:dgm id="{3665BA24-D94E-4F60-B4AD-B5A2629E5F33}"/>
                                            </p:graphicEl>
                                          </p:spTgt>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64" dur="500"/>
                                        <p:tgtEl>
                                          <p:spTgt spid="7">
                                            <p:graphicEl>
                                              <a:dgm id="{6151F3CC-8940-4C51-B634-A4C844F32062}"/>
                                            </p:graphicEl>
                                          </p:spTgt>
                                        </p:tgtEl>
                                      </p:cBhvr>
                                    </p:animEffect>
                                  </p:childTnLst>
                                </p:cTn>
                              </p:par>
                            </p:childTnLst>
                          </p:cTn>
                        </p:par>
                        <p:par>
                          <p:cTn id="165" fill="hold">
                            <p:stCondLst>
                              <p:cond delay="1000"/>
                            </p:stCondLst>
                            <p:childTnLst>
                              <p:par>
                                <p:cTn id="166" presetID="22" presetClass="entr" presetSubtype="8" fill="hold" grpId="0" nodeType="afterEffect">
                                  <p:stCondLst>
                                    <p:cond delay="0"/>
                                  </p:stCondLst>
                                  <p:childTnLst>
                                    <p:set>
                                      <p:cBhvr>
                                        <p:cTn id="167"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68" dur="500"/>
                                        <p:tgtEl>
                                          <p:spTgt spid="7">
                                            <p:graphicEl>
                                              <a:dgm id="{E808EC1A-694B-4791-94C3-786AD443D8AC}"/>
                                            </p:graphicEl>
                                          </p:spTgt>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71" dur="500"/>
                                        <p:tgtEl>
                                          <p:spTgt spid="7">
                                            <p:graphicEl>
                                              <a:dgm id="{718158B0-3F0B-41D8-87C2-CA332C1EADE2}"/>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76" dur="500"/>
                                        <p:tgtEl>
                                          <p:spTgt spid="7">
                                            <p:graphicEl>
                                              <a:dgm id="{2942936C-5157-4A30-94D4-CF898DBAC622}"/>
                                            </p:graphicEl>
                                          </p:spTgt>
                                        </p:tgtEl>
                                      </p:cBhvr>
                                    </p:animEffect>
                                  </p:childTnLst>
                                </p:cTn>
                              </p:par>
                              <p:par>
                                <p:cTn id="177" presetID="22" presetClass="entr" presetSubtype="8" fill="hold" grpId="0" nodeType="withEffect">
                                  <p:stCondLst>
                                    <p:cond delay="0"/>
                                  </p:stCondLst>
                                  <p:childTnLst>
                                    <p:set>
                                      <p:cBhvr>
                                        <p:cTn id="178"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79" dur="500"/>
                                        <p:tgtEl>
                                          <p:spTgt spid="7">
                                            <p:graphicEl>
                                              <a:dgm id="{96721EDA-2E13-4E69-9892-7B11B48225C4}"/>
                                            </p:graphicEl>
                                          </p:spTgt>
                                        </p:tgtEl>
                                      </p:cBhvr>
                                    </p:animEffect>
                                  </p:childTnLst>
                                </p:cTn>
                              </p:par>
                            </p:childTnLst>
                          </p:cTn>
                        </p:par>
                        <p:par>
                          <p:cTn id="180" fill="hold">
                            <p:stCondLst>
                              <p:cond delay="500"/>
                            </p:stCondLst>
                            <p:childTnLst>
                              <p:par>
                                <p:cTn id="181" presetID="22" presetClass="entr" presetSubtype="8" fill="hold" grpId="0" nodeType="afterEffect">
                                  <p:stCondLst>
                                    <p:cond delay="0"/>
                                  </p:stCondLst>
                                  <p:childTnLst>
                                    <p:set>
                                      <p:cBhvr>
                                        <p:cTn id="182"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83" dur="500"/>
                                        <p:tgtEl>
                                          <p:spTgt spid="7">
                                            <p:graphicEl>
                                              <a:dgm id="{5EBA397B-E530-4838-90F8-24D670A80E83}"/>
                                            </p:graphicEl>
                                          </p:spTgt>
                                        </p:tgtEl>
                                      </p:cBhvr>
                                    </p:animEffect>
                                  </p:childTnLst>
                                </p:cTn>
                              </p:par>
                              <p:par>
                                <p:cTn id="184" presetID="22" presetClass="entr" presetSubtype="8" fill="hold" grpId="0" nodeType="withEffect">
                                  <p:stCondLst>
                                    <p:cond delay="0"/>
                                  </p:stCondLst>
                                  <p:childTnLst>
                                    <p:set>
                                      <p:cBhvr>
                                        <p:cTn id="185"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86" dur="500"/>
                                        <p:tgtEl>
                                          <p:spTgt spid="7">
                                            <p:graphicEl>
                                              <a:dgm id="{2C2AB4B4-EE90-4211-B64A-F8FDA3FA0FC4}"/>
                                            </p:graphicEl>
                                          </p:spTgt>
                                        </p:tgtEl>
                                      </p:cBhvr>
                                    </p:animEffect>
                                  </p:childTnLst>
                                </p:cTn>
                              </p:par>
                            </p:childTnLst>
                          </p:cTn>
                        </p:par>
                        <p:par>
                          <p:cTn id="187" fill="hold">
                            <p:stCondLst>
                              <p:cond delay="1000"/>
                            </p:stCondLst>
                            <p:childTnLst>
                              <p:par>
                                <p:cTn id="188" presetID="22" presetClass="entr" presetSubtype="8" fill="hold" grpId="0" nodeType="afterEffect">
                                  <p:stCondLst>
                                    <p:cond delay="0"/>
                                  </p:stCondLst>
                                  <p:childTnLst>
                                    <p:set>
                                      <p:cBhvr>
                                        <p:cTn id="189"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90" dur="500"/>
                                        <p:tgtEl>
                                          <p:spTgt spid="7">
                                            <p:graphicEl>
                                              <a:dgm id="{4765B3E2-65F2-4597-916D-FD8DEFFF780F}"/>
                                            </p:graphicEl>
                                          </p:spTgt>
                                        </p:tgtEl>
                                      </p:cBhvr>
                                    </p:animEffect>
                                  </p:childTnLst>
                                </p:cTn>
                              </p:par>
                              <p:par>
                                <p:cTn id="191" presetID="22" presetClass="entr" presetSubtype="8" fill="hold" grpId="0" nodeType="withEffect">
                                  <p:stCondLst>
                                    <p:cond delay="0"/>
                                  </p:stCondLst>
                                  <p:childTnLst>
                                    <p:set>
                                      <p:cBhvr>
                                        <p:cTn id="192"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93" dur="500"/>
                                        <p:tgtEl>
                                          <p:spTgt spid="7">
                                            <p:graphicEl>
                                              <a:dgm id="{88AC4809-67EF-4762-8D79-0F8D3B8AF657}"/>
                                            </p:graphicEl>
                                          </p:spTgt>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98" dur="500"/>
                                        <p:tgtEl>
                                          <p:spTgt spid="7">
                                            <p:graphicEl>
                                              <a:dgm id="{EFCEF36D-B00B-495F-894D-6E03495EB68A}"/>
                                            </p:graphicEl>
                                          </p:spTgt>
                                        </p:tgtEl>
                                      </p:cBhvr>
                                    </p:animEffect>
                                  </p:childTnLst>
                                </p:cTn>
                              </p:par>
                              <p:par>
                                <p:cTn id="199" presetID="22" presetClass="entr" presetSubtype="8" fill="hold" grpId="0" nodeType="withEffect">
                                  <p:stCondLst>
                                    <p:cond delay="0"/>
                                  </p:stCondLst>
                                  <p:childTnLst>
                                    <p:set>
                                      <p:cBhvr>
                                        <p:cTn id="200"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201" dur="500"/>
                                        <p:tgtEl>
                                          <p:spTgt spid="7">
                                            <p:graphicEl>
                                              <a:dgm id="{5A81E44D-3E45-4736-AF24-E8AE3837A4E8}"/>
                                            </p:graphicEl>
                                          </p:spTgt>
                                        </p:tgtEl>
                                      </p:cBhvr>
                                    </p:animEffect>
                                  </p:childTnLst>
                                </p:cTn>
                              </p:par>
                            </p:childTnLst>
                          </p:cTn>
                        </p:par>
                        <p:par>
                          <p:cTn id="202" fill="hold">
                            <p:stCondLst>
                              <p:cond delay="500"/>
                            </p:stCondLst>
                            <p:childTnLst>
                              <p:par>
                                <p:cTn id="203" presetID="22" presetClass="entr" presetSubtype="8" fill="hold" grpId="0" nodeType="afterEffect">
                                  <p:stCondLst>
                                    <p:cond delay="0"/>
                                  </p:stCondLst>
                                  <p:childTnLst>
                                    <p:set>
                                      <p:cBhvr>
                                        <p:cTn id="204"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205" dur="500"/>
                                        <p:tgtEl>
                                          <p:spTgt spid="7">
                                            <p:graphicEl>
                                              <a:dgm id="{43B89DC3-59CB-4BB7-A5D1-B58CE92E280E}"/>
                                            </p:graphicEl>
                                          </p:spTgt>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208" dur="500"/>
                                        <p:tgtEl>
                                          <p:spTgt spid="7">
                                            <p:graphicEl>
                                              <a:dgm id="{2EDBC206-8498-4BE5-907B-1D0B6EF76F0B}"/>
                                            </p:graphicEl>
                                          </p:spTgt>
                                        </p:tgtEl>
                                      </p:cBhvr>
                                    </p:animEffect>
                                  </p:childTnLst>
                                </p:cTn>
                              </p:par>
                            </p:childTnLst>
                          </p:cTn>
                        </p:par>
                        <p:par>
                          <p:cTn id="209" fill="hold">
                            <p:stCondLst>
                              <p:cond delay="1000"/>
                            </p:stCondLst>
                            <p:childTnLst>
                              <p:par>
                                <p:cTn id="210" presetID="22" presetClass="entr" presetSubtype="8" fill="hold" grpId="0" nodeType="afterEffect">
                                  <p:stCondLst>
                                    <p:cond delay="0"/>
                                  </p:stCondLst>
                                  <p:childTnLst>
                                    <p:set>
                                      <p:cBhvr>
                                        <p:cTn id="211"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12" dur="500"/>
                                        <p:tgtEl>
                                          <p:spTgt spid="7">
                                            <p:graphicEl>
                                              <a:dgm id="{092FA8BA-3BE6-45CB-8BCA-A49C4DBDF710}"/>
                                            </p:graphicEl>
                                          </p:spTgt>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15" dur="500"/>
                                        <p:tgtEl>
                                          <p:spTgt spid="7">
                                            <p:graphicEl>
                                              <a:dgm id="{163FE42F-2A89-4442-8481-75554C7A19D9}"/>
                                            </p:graphicEl>
                                          </p:spTgt>
                                        </p:tgtEl>
                                      </p:cBhvr>
                                    </p:animEffect>
                                  </p:childTnLst>
                                </p:cTn>
                              </p:par>
                            </p:childTnLst>
                          </p:cTn>
                        </p:par>
                      </p:childTnLst>
                    </p:cTn>
                  </p:par>
                  <p:par>
                    <p:cTn id="216" fill="hold">
                      <p:stCondLst>
                        <p:cond delay="indefinite"/>
                      </p:stCondLst>
                      <p:childTnLst>
                        <p:par>
                          <p:cTn id="217" fill="hold">
                            <p:stCondLst>
                              <p:cond delay="0"/>
                            </p:stCondLst>
                            <p:childTnLst>
                              <p:par>
                                <p:cTn id="218" presetID="49" presetClass="entr" presetSubtype="0" decel="100000" fill="hold" nodeType="clickEffect">
                                  <p:stCondLst>
                                    <p:cond delay="0"/>
                                  </p:stCondLst>
                                  <p:childTnLst>
                                    <p:set>
                                      <p:cBhvr>
                                        <p:cTn id="219" dur="1" fill="hold">
                                          <p:stCondLst>
                                            <p:cond delay="0"/>
                                          </p:stCondLst>
                                        </p:cTn>
                                        <p:tgtEl>
                                          <p:spTgt spid="4"/>
                                        </p:tgtEl>
                                        <p:attrNameLst>
                                          <p:attrName>style.visibility</p:attrName>
                                        </p:attrNameLst>
                                      </p:cBhvr>
                                      <p:to>
                                        <p:strVal val="visible"/>
                                      </p:to>
                                    </p:set>
                                    <p:anim calcmode="lin" valueType="num">
                                      <p:cBhvr>
                                        <p:cTn id="220" dur="500" fill="hold"/>
                                        <p:tgtEl>
                                          <p:spTgt spid="4"/>
                                        </p:tgtEl>
                                        <p:attrNameLst>
                                          <p:attrName>ppt_w</p:attrName>
                                        </p:attrNameLst>
                                      </p:cBhvr>
                                      <p:tavLst>
                                        <p:tav tm="0">
                                          <p:val>
                                            <p:fltVal val="0"/>
                                          </p:val>
                                        </p:tav>
                                        <p:tav tm="100000">
                                          <p:val>
                                            <p:strVal val="#ppt_w"/>
                                          </p:val>
                                        </p:tav>
                                      </p:tavLst>
                                    </p:anim>
                                    <p:anim calcmode="lin" valueType="num">
                                      <p:cBhvr>
                                        <p:cTn id="221" dur="500" fill="hold"/>
                                        <p:tgtEl>
                                          <p:spTgt spid="4"/>
                                        </p:tgtEl>
                                        <p:attrNameLst>
                                          <p:attrName>ppt_h</p:attrName>
                                        </p:attrNameLst>
                                      </p:cBhvr>
                                      <p:tavLst>
                                        <p:tav tm="0">
                                          <p:val>
                                            <p:fltVal val="0"/>
                                          </p:val>
                                        </p:tav>
                                        <p:tav tm="100000">
                                          <p:val>
                                            <p:strVal val="#ppt_h"/>
                                          </p:val>
                                        </p:tav>
                                      </p:tavLst>
                                    </p:anim>
                                    <p:anim calcmode="lin" valueType="num">
                                      <p:cBhvr>
                                        <p:cTn id="222" dur="500" fill="hold"/>
                                        <p:tgtEl>
                                          <p:spTgt spid="4"/>
                                        </p:tgtEl>
                                        <p:attrNameLst>
                                          <p:attrName>style.rotation</p:attrName>
                                        </p:attrNameLst>
                                      </p:cBhvr>
                                      <p:tavLst>
                                        <p:tav tm="0">
                                          <p:val>
                                            <p:fltVal val="360"/>
                                          </p:val>
                                        </p:tav>
                                        <p:tav tm="100000">
                                          <p:val>
                                            <p:fltVal val="0"/>
                                          </p:val>
                                        </p:tav>
                                      </p:tavLst>
                                    </p:anim>
                                    <p:animEffect transition="in" filter="fade">
                                      <p:cBhvr>
                                        <p:cTn id="223" dur="500"/>
                                        <p:tgtEl>
                                          <p:spTgt spid="4"/>
                                        </p:tgtEl>
                                      </p:cBhvr>
                                    </p:animEffect>
                                  </p:childTnLst>
                                </p:cTn>
                              </p:par>
                            </p:childTnLst>
                          </p:cTn>
                        </p:par>
                        <p:par>
                          <p:cTn id="224" fill="hold">
                            <p:stCondLst>
                              <p:cond delay="500"/>
                            </p:stCondLst>
                            <p:childTnLst>
                              <p:par>
                                <p:cTn id="225" presetID="22" presetClass="entr" presetSubtype="8" fill="hold" grpId="0" nodeType="afterEffect">
                                  <p:stCondLst>
                                    <p:cond delay="0"/>
                                  </p:stCondLst>
                                  <p:childTnLst>
                                    <p:set>
                                      <p:cBhvr>
                                        <p:cTn id="226"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27" dur="500"/>
                                        <p:tgtEl>
                                          <p:spTgt spid="7">
                                            <p:graphicEl>
                                              <a:dgm id="{2C2DDD95-0016-428C-9014-5857EDAA1A0E}"/>
                                            </p:graphicEl>
                                          </p:spTgt>
                                        </p:tgtEl>
                                      </p:cBhvr>
                                    </p:animEffect>
                                  </p:childTnLst>
                                </p:cTn>
                              </p:par>
                              <p:par>
                                <p:cTn id="228" presetID="22" presetClass="entr" presetSubtype="8" fill="hold" grpId="0" nodeType="withEffect">
                                  <p:stCondLst>
                                    <p:cond delay="0"/>
                                  </p:stCondLst>
                                  <p:childTnLst>
                                    <p:set>
                                      <p:cBhvr>
                                        <p:cTn id="229"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30" dur="500"/>
                                        <p:tgtEl>
                                          <p:spTgt spid="7">
                                            <p:graphicEl>
                                              <a:dgm id="{565FD0AC-5156-423C-9C4D-DA4439E43AA6}"/>
                                            </p:graphicEl>
                                          </p:spTgt>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35" dur="500"/>
                                        <p:tgtEl>
                                          <p:spTgt spid="7">
                                            <p:graphicEl>
                                              <a:dgm id="{06CF975B-C8F0-410E-B486-B06E0ECDA53E}"/>
                                            </p:graphicEl>
                                          </p:spTgt>
                                        </p:tgtEl>
                                      </p:cBhvr>
                                    </p:animEffect>
                                  </p:childTnLst>
                                </p:cTn>
                              </p:par>
                              <p:par>
                                <p:cTn id="236" presetID="22" presetClass="entr" presetSubtype="8" fill="hold" grpId="0" nodeType="withEffect">
                                  <p:stCondLst>
                                    <p:cond delay="0"/>
                                  </p:stCondLst>
                                  <p:childTnLst>
                                    <p:set>
                                      <p:cBhvr>
                                        <p:cTn id="237"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38" dur="500"/>
                                        <p:tgtEl>
                                          <p:spTgt spid="7">
                                            <p:graphicEl>
                                              <a:dgm id="{4A47AD15-951B-4BA1-AFA3-6BAE9D4AA4A0}"/>
                                            </p:graphicEl>
                                          </p:spTgt>
                                        </p:tgtEl>
                                      </p:cBhvr>
                                    </p:animEffect>
                                  </p:childTnLst>
                                </p:cTn>
                              </p:par>
                            </p:childTnLst>
                          </p:cTn>
                        </p:par>
                        <p:par>
                          <p:cTn id="239" fill="hold">
                            <p:stCondLst>
                              <p:cond delay="500"/>
                            </p:stCondLst>
                            <p:childTnLst>
                              <p:par>
                                <p:cTn id="240" presetID="22" presetClass="entr" presetSubtype="8" fill="hold" grpId="0" nodeType="afterEffect">
                                  <p:stCondLst>
                                    <p:cond delay="0"/>
                                  </p:stCondLst>
                                  <p:childTnLst>
                                    <p:set>
                                      <p:cBhvr>
                                        <p:cTn id="241"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42" dur="500"/>
                                        <p:tgtEl>
                                          <p:spTgt spid="7">
                                            <p:graphicEl>
                                              <a:dgm id="{1A6F0DA8-C627-4B76-B4CB-217E5DDEFF0B}"/>
                                            </p:graphicEl>
                                          </p:spTgt>
                                        </p:tgtEl>
                                      </p:cBhvr>
                                    </p:animEffect>
                                  </p:childTnLst>
                                </p:cTn>
                              </p:par>
                              <p:par>
                                <p:cTn id="243" presetID="22" presetClass="entr" presetSubtype="8" fill="hold" grpId="0" nodeType="withEffect">
                                  <p:stCondLst>
                                    <p:cond delay="0"/>
                                  </p:stCondLst>
                                  <p:childTnLst>
                                    <p:set>
                                      <p:cBhvr>
                                        <p:cTn id="244"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45" dur="500"/>
                                        <p:tgtEl>
                                          <p:spTgt spid="7">
                                            <p:graphicEl>
                                              <a:dgm id="{6C06D458-FE74-458A-B19B-494629D523BE}"/>
                                            </p:graphicEl>
                                          </p:spTgt>
                                        </p:tgtEl>
                                      </p:cBhvr>
                                    </p:animEffect>
                                  </p:childTnLst>
                                </p:cTn>
                              </p:par>
                            </p:childTnLst>
                          </p:cTn>
                        </p:par>
                        <p:par>
                          <p:cTn id="246" fill="hold">
                            <p:stCondLst>
                              <p:cond delay="1000"/>
                            </p:stCondLst>
                            <p:childTnLst>
                              <p:par>
                                <p:cTn id="247" presetID="22" presetClass="entr" presetSubtype="8" fill="hold" grpId="0" nodeType="afterEffect">
                                  <p:stCondLst>
                                    <p:cond delay="0"/>
                                  </p:stCondLst>
                                  <p:childTnLst>
                                    <p:set>
                                      <p:cBhvr>
                                        <p:cTn id="248"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49" dur="500"/>
                                        <p:tgtEl>
                                          <p:spTgt spid="7">
                                            <p:graphicEl>
                                              <a:dgm id="{7B9F681F-FE4A-4032-8D8C-0082D405CC04}"/>
                                            </p:graphicEl>
                                          </p:spTgt>
                                        </p:tgtEl>
                                      </p:cBhvr>
                                    </p:animEffect>
                                  </p:childTnLst>
                                </p:cTn>
                              </p:par>
                              <p:par>
                                <p:cTn id="250" presetID="22" presetClass="entr" presetSubtype="8" fill="hold" grpId="0" nodeType="withEffect">
                                  <p:stCondLst>
                                    <p:cond delay="0"/>
                                  </p:stCondLst>
                                  <p:childTnLst>
                                    <p:set>
                                      <p:cBhvr>
                                        <p:cTn id="251"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52" dur="500"/>
                                        <p:tgtEl>
                                          <p:spTgt spid="7">
                                            <p:graphicEl>
                                              <a:dgm id="{2FCC901C-16B0-4C0D-9CB2-9EBB69273B4A}"/>
                                            </p:graphicEl>
                                          </p:spTgt>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8" fill="hold" grpId="0" nodeType="clickEffect">
                                  <p:stCondLst>
                                    <p:cond delay="0"/>
                                  </p:stCondLst>
                                  <p:childTnLst>
                                    <p:set>
                                      <p:cBhvr>
                                        <p:cTn id="256"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57" dur="500"/>
                                        <p:tgtEl>
                                          <p:spTgt spid="7">
                                            <p:graphicEl>
                                              <a:dgm id="{1075DB6E-4332-4018-B69A-407CD6A400A4}"/>
                                            </p:graphicEl>
                                          </p:spTgt>
                                        </p:tgtEl>
                                      </p:cBhvr>
                                    </p:animEffect>
                                  </p:childTnLst>
                                </p:cTn>
                              </p:par>
                              <p:par>
                                <p:cTn id="258" presetID="22" presetClass="entr" presetSubtype="8" fill="hold" grpId="0" nodeType="withEffect">
                                  <p:stCondLst>
                                    <p:cond delay="0"/>
                                  </p:stCondLst>
                                  <p:childTnLst>
                                    <p:set>
                                      <p:cBhvr>
                                        <p:cTn id="259"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60" dur="500"/>
                                        <p:tgtEl>
                                          <p:spTgt spid="7">
                                            <p:graphicEl>
                                              <a:dgm id="{8A71AF80-77A7-4E4F-AD7E-D79131F4EDAC}"/>
                                            </p:graphicEl>
                                          </p:spTgt>
                                        </p:tgtEl>
                                      </p:cBhvr>
                                    </p:animEffect>
                                  </p:childTnLst>
                                </p:cTn>
                              </p:par>
                            </p:childTnLst>
                          </p:cTn>
                        </p:par>
                        <p:par>
                          <p:cTn id="261" fill="hold">
                            <p:stCondLst>
                              <p:cond delay="500"/>
                            </p:stCondLst>
                            <p:childTnLst>
                              <p:par>
                                <p:cTn id="262" presetID="22" presetClass="entr" presetSubtype="8" fill="hold" grpId="0" nodeType="afterEffect">
                                  <p:stCondLst>
                                    <p:cond delay="0"/>
                                  </p:stCondLst>
                                  <p:childTnLst>
                                    <p:set>
                                      <p:cBhvr>
                                        <p:cTn id="263"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64" dur="500"/>
                                        <p:tgtEl>
                                          <p:spTgt spid="7">
                                            <p:graphicEl>
                                              <a:dgm id="{5ADF7509-F142-4EA0-A79B-D30088A793D6}"/>
                                            </p:graphicEl>
                                          </p:spTgt>
                                        </p:tgtEl>
                                      </p:cBhvr>
                                    </p:animEffect>
                                  </p:childTnLst>
                                </p:cTn>
                              </p:par>
                              <p:par>
                                <p:cTn id="265" presetID="22" presetClass="entr" presetSubtype="8" fill="hold" grpId="0" nodeType="withEffect">
                                  <p:stCondLst>
                                    <p:cond delay="0"/>
                                  </p:stCondLst>
                                  <p:childTnLst>
                                    <p:set>
                                      <p:cBhvr>
                                        <p:cTn id="266"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67" dur="500"/>
                                        <p:tgtEl>
                                          <p:spTgt spid="7">
                                            <p:graphicEl>
                                              <a:dgm id="{4BA8520E-8D54-443D-9B75-DB07825FC07A}"/>
                                            </p:graphicEl>
                                          </p:spTgt>
                                        </p:tgtEl>
                                      </p:cBhvr>
                                    </p:animEffect>
                                  </p:childTnLst>
                                </p:cTn>
                              </p:par>
                            </p:childTnLst>
                          </p:cTn>
                        </p:par>
                        <p:par>
                          <p:cTn id="268" fill="hold">
                            <p:stCondLst>
                              <p:cond delay="1000"/>
                            </p:stCondLst>
                            <p:childTnLst>
                              <p:par>
                                <p:cTn id="269" presetID="22" presetClass="entr" presetSubtype="8" fill="hold" grpId="0" nodeType="afterEffect">
                                  <p:stCondLst>
                                    <p:cond delay="0"/>
                                  </p:stCondLst>
                                  <p:childTnLst>
                                    <p:set>
                                      <p:cBhvr>
                                        <p:cTn id="270"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71" dur="500"/>
                                        <p:tgtEl>
                                          <p:spTgt spid="7">
                                            <p:graphicEl>
                                              <a:dgm id="{428486B5-AC20-4C4B-AA5A-8F0DF8AD6546}"/>
                                            </p:graphicEl>
                                          </p:spTgt>
                                        </p:tgtEl>
                                      </p:cBhvr>
                                    </p:animEffect>
                                  </p:childTnLst>
                                </p:cTn>
                              </p:par>
                              <p:par>
                                <p:cTn id="272" presetID="22" presetClass="entr" presetSubtype="8" fill="hold" grpId="0" nodeType="withEffect">
                                  <p:stCondLst>
                                    <p:cond delay="0"/>
                                  </p:stCondLst>
                                  <p:childTnLst>
                                    <p:set>
                                      <p:cBhvr>
                                        <p:cTn id="273"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74" dur="500"/>
                                        <p:tgtEl>
                                          <p:spTgt spid="7">
                                            <p:graphicEl>
                                              <a:dgm id="{D168A26B-20BE-4D4E-A66C-5FDFDDE9C321}"/>
                                            </p:graphicEl>
                                          </p:spTgt>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8" fill="hold" grpId="0" nodeType="clickEffect">
                                  <p:stCondLst>
                                    <p:cond delay="0"/>
                                  </p:stCondLst>
                                  <p:childTnLst>
                                    <p:set>
                                      <p:cBhvr>
                                        <p:cTn id="278"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79" dur="500"/>
                                        <p:tgtEl>
                                          <p:spTgt spid="7">
                                            <p:graphicEl>
                                              <a:dgm id="{AF1599C4-2432-4CB7-A480-98B73CA6EFFA}"/>
                                            </p:graphicEl>
                                          </p:spTgt>
                                        </p:tgtEl>
                                      </p:cBhvr>
                                    </p:animEffect>
                                  </p:childTnLst>
                                </p:cTn>
                              </p:par>
                              <p:par>
                                <p:cTn id="280" presetID="22" presetClass="entr" presetSubtype="8" fill="hold" grpId="0" nodeType="withEffect">
                                  <p:stCondLst>
                                    <p:cond delay="0"/>
                                  </p:stCondLst>
                                  <p:childTnLst>
                                    <p:set>
                                      <p:cBhvr>
                                        <p:cTn id="281"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82" dur="500"/>
                                        <p:tgtEl>
                                          <p:spTgt spid="7">
                                            <p:graphicEl>
                                              <a:dgm id="{B3436EA0-E061-41F5-A681-898EA7260450}"/>
                                            </p:graphicEl>
                                          </p:spTgt>
                                        </p:tgtEl>
                                      </p:cBhvr>
                                    </p:animEffect>
                                  </p:childTnLst>
                                </p:cTn>
                              </p:par>
                            </p:childTnLst>
                          </p:cTn>
                        </p:par>
                        <p:par>
                          <p:cTn id="283" fill="hold">
                            <p:stCondLst>
                              <p:cond delay="500"/>
                            </p:stCondLst>
                            <p:childTnLst>
                              <p:par>
                                <p:cTn id="284" presetID="22" presetClass="entr" presetSubtype="8" fill="hold" grpId="0" nodeType="afterEffect">
                                  <p:stCondLst>
                                    <p:cond delay="0"/>
                                  </p:stCondLst>
                                  <p:childTnLst>
                                    <p:set>
                                      <p:cBhvr>
                                        <p:cTn id="285"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86" dur="500"/>
                                        <p:tgtEl>
                                          <p:spTgt spid="7">
                                            <p:graphicEl>
                                              <a:dgm id="{31F53769-E132-4CEE-8D9E-3F7EE9AD3C36}"/>
                                            </p:graphicEl>
                                          </p:spTgt>
                                        </p:tgtEl>
                                      </p:cBhvr>
                                    </p:animEffect>
                                  </p:childTnLst>
                                </p:cTn>
                              </p:par>
                              <p:par>
                                <p:cTn id="287" presetID="22" presetClass="entr" presetSubtype="8" fill="hold" grpId="0" nodeType="withEffect">
                                  <p:stCondLst>
                                    <p:cond delay="0"/>
                                  </p:stCondLst>
                                  <p:childTnLst>
                                    <p:set>
                                      <p:cBhvr>
                                        <p:cTn id="288"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89" dur="500"/>
                                        <p:tgtEl>
                                          <p:spTgt spid="7">
                                            <p:graphicEl>
                                              <a:dgm id="{AE1F0294-D1F2-43D5-A402-109D2BAD284E}"/>
                                            </p:graphicEl>
                                          </p:spTgt>
                                        </p:tgtEl>
                                      </p:cBhvr>
                                    </p:animEffect>
                                  </p:childTnLst>
                                </p:cTn>
                              </p:par>
                            </p:childTnLst>
                          </p:cTn>
                        </p:par>
                        <p:par>
                          <p:cTn id="290" fill="hold">
                            <p:stCondLst>
                              <p:cond delay="1000"/>
                            </p:stCondLst>
                            <p:childTnLst>
                              <p:par>
                                <p:cTn id="291" presetID="22" presetClass="entr" presetSubtype="8" fill="hold" grpId="0" nodeType="afterEffect">
                                  <p:stCondLst>
                                    <p:cond delay="0"/>
                                  </p:stCondLst>
                                  <p:childTnLst>
                                    <p:set>
                                      <p:cBhvr>
                                        <p:cTn id="292"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93" dur="500"/>
                                        <p:tgtEl>
                                          <p:spTgt spid="7">
                                            <p:graphicEl>
                                              <a:dgm id="{BAFD54B3-FBCB-4E2C-9818-5E5AEDD77A3B}"/>
                                            </p:graphicEl>
                                          </p:spTgt>
                                        </p:tgtEl>
                                      </p:cBhvr>
                                    </p:animEffect>
                                  </p:childTnLst>
                                </p:cTn>
                              </p:par>
                              <p:par>
                                <p:cTn id="294" presetID="22" presetClass="entr" presetSubtype="8" fill="hold" grpId="0" nodeType="withEffect">
                                  <p:stCondLst>
                                    <p:cond delay="0"/>
                                  </p:stCondLst>
                                  <p:childTnLst>
                                    <p:set>
                                      <p:cBhvr>
                                        <p:cTn id="295"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96"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688658" y="1536174"/>
            <a:ext cx="6699183" cy="3785652"/>
          </a:xfrm>
          <a:prstGeom prst="rect">
            <a:avLst/>
          </a:prstGeom>
          <a:noFill/>
        </p:spPr>
        <p:txBody>
          <a:bodyPr wrap="square">
            <a:spAutoFit/>
            <a:scene3d>
              <a:camera prst="orthographicFront"/>
              <a:lightRig rig="threePt" dir="t"/>
            </a:scene3d>
            <a:sp3d extrusionH="57150">
              <a:bevelT w="69850" h="38100" prst="cross"/>
            </a:sp3d>
          </a:bodyPr>
          <a:lstStyle/>
          <a:p>
            <a:pPr algn="ctr"/>
            <a:r>
              <a:rPr lang="nl-NL"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latin typeface="Calibri" panose="020F0502020204030204" pitchFamily="34" charset="0"/>
              </a:rPr>
              <a:t>DE</a:t>
            </a:r>
          </a:p>
          <a:p>
            <a:pPr algn="ctr"/>
            <a:r>
              <a:rPr lang="nl-NL"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latin typeface="Calibri" panose="020F0502020204030204" pitchFamily="34" charset="0"/>
              </a:rPr>
              <a:t>SYMBOLIEK VAN JOZUA</a:t>
            </a:r>
            <a:endParaRPr lang="en"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latin typeface="Calibri" panose="020F0502020204030204" pitchFamily="34" charset="0"/>
            </a:endParaRP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0" y="0"/>
            <a:ext cx="12191999" cy="1290123"/>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0D5F0AF8-6327-BDA3-3A69-3B9F5808EC22}"/>
              </a:ext>
            </a:extLst>
          </p:cNvPr>
          <p:cNvSpPr txBox="1"/>
          <p:nvPr/>
        </p:nvSpPr>
        <p:spPr>
          <a:xfrm>
            <a:off x="0" y="0"/>
            <a:ext cx="9948397"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nl-NL" sz="4400" b="1" spc="600" dirty="0">
                <a:ln w="15875">
                  <a:noFill/>
                  <a:prstDash val="solid"/>
                </a:ln>
                <a:solidFill>
                  <a:schemeClr val="accent2"/>
                </a:solidFill>
                <a:effectLst>
                  <a:outerShdw blurRad="12700" dist="38100" dir="2700000" algn="tl" rotWithShape="0">
                    <a:schemeClr val="bg1"/>
                  </a:outerShdw>
                </a:effectLst>
                <a:latin typeface="Calibri" panose="020F0502020204030204" pitchFamily="34" charset="0"/>
              </a:rPr>
              <a:t>JOZUA ALS TYPE</a:t>
            </a:r>
            <a:endParaRPr lang="en" sz="4400" b="1" spc="600" dirty="0">
              <a:ln w="15875">
                <a:noFill/>
                <a:prstDash val="solid"/>
              </a:ln>
              <a:solidFill>
                <a:schemeClr val="accent2"/>
              </a:solidFill>
              <a:effectLst>
                <a:outerShdw blurRad="12700" dist="38100" dir="2700000" algn="tl" rotWithShape="0">
                  <a:schemeClr val="bg1"/>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1A845338-6506-F2E0-3964-8694CDA80227}"/>
              </a:ext>
            </a:extLst>
          </p:cNvPr>
          <p:cNvSpPr txBox="1"/>
          <p:nvPr/>
        </p:nvSpPr>
        <p:spPr>
          <a:xfrm>
            <a:off x="1" y="626566"/>
            <a:ext cx="9869003" cy="646331"/>
          </a:xfrm>
          <a:prstGeom prst="rect">
            <a:avLst/>
          </a:prstGeom>
          <a:noFill/>
        </p:spPr>
        <p:txBody>
          <a:bodyPr wrap="square">
            <a:spAutoFit/>
          </a:bodyPr>
          <a:lstStyle/>
          <a:p>
            <a:pPr algn="ct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nl-NL"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Een Profeet uit uw midden, uit uw broeders, zoals ik, zal de HEERE, uw God, voor u doen opstaan; naar Hem moet u luisteren,</a:t>
            </a: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nl-NL"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Deuteronomium</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18:15)</a:t>
            </a:r>
            <a:endParaRPr lang="es-E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8" y="1428750"/>
            <a:ext cx="7170821"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Jozua vervulde gedeeltelijk Mozes' profetie over een tweede profeet die het volk zou leiden (Deut. 18:15-19).</a:t>
            </a:r>
            <a:endParaRPr lang="en" sz="2000" b="1" dirty="0">
              <a:latin typeface="Calibri" panose="020F0502020204030204" pitchFamily="34" charset="0"/>
            </a:endParaRPr>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359" y="1428750"/>
            <a:ext cx="2204988" cy="16537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490359" y="3212453"/>
            <a:ext cx="1806342" cy="1977992"/>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004" y="1428750"/>
            <a:ext cx="2237414" cy="165374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528" y="3212453"/>
            <a:ext cx="2637323" cy="1977992"/>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438275" y="5214529"/>
            <a:ext cx="6753724"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Maar het volk begreep dat Mozes' profetie verder reikte dan Jozua (Johannes 1:21). Zo worden zowel Mozes als Jozua types van het ware antitype, die de aan Mozes gegeven profetie over "de Profeet“, volledig vervulde  : Jezus. </a:t>
            </a:r>
            <a:br>
              <a:rPr lang="nl-NL" sz="2000" b="1" dirty="0">
                <a:latin typeface="Calibri" panose="020F0502020204030204" pitchFamily="34" charset="0"/>
              </a:rPr>
            </a:br>
            <a:r>
              <a:rPr lang="nl-NL" sz="2000" b="1" dirty="0">
                <a:latin typeface="Calibri" panose="020F0502020204030204" pitchFamily="34" charset="0"/>
              </a:rPr>
              <a:t>(Handelingen 3:22-26).</a:t>
            </a:r>
            <a:endParaRPr lang="en" sz="2000" b="1" dirty="0">
              <a:latin typeface="Calibri" panose="020F0502020204030204" pitchFamily="34" charset="0"/>
            </a:endParaRPr>
          </a:p>
        </p:txBody>
      </p:sp>
      <p:sp>
        <p:nvSpPr>
          <p:cNvPr id="18" name="CuadroTexto 17">
            <a:extLst>
              <a:ext uri="{FF2B5EF4-FFF2-40B4-BE49-F238E27FC236}">
                <a16:creationId xmlns:a16="http://schemas.microsoft.com/office/drawing/2014/main" id="{C9AB5842-F55F-44FB-37D9-9BF6928FCBBF}"/>
              </a:ext>
            </a:extLst>
          </p:cNvPr>
          <p:cNvSpPr txBox="1"/>
          <p:nvPr/>
        </p:nvSpPr>
        <p:spPr>
          <a:xfrm>
            <a:off x="2192934" y="3383067"/>
            <a:ext cx="5293715"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Terwijl het manna onder Mozes begon te vallen, hield het op onder Jozua. Bovendien voerde Jozua de instructies uit over de verdeling van het land en de vrijsteden die Mozes had gegeven.</a:t>
            </a:r>
            <a:endParaRPr lang="en" sz="2000" b="1" dirty="0">
              <a:latin typeface="Calibri" panose="020F0502020204030204" pitchFamily="34" charset="0"/>
            </a:endParaRPr>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340179" y="5075902"/>
            <a:ext cx="2986262" cy="1631216"/>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5127" y="2136636"/>
            <a:ext cx="7170821"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Net als Mozes ontving Jozua directe boodschappen van God; hij vierde Pesach; Hij stak het water over; hij zag de Engel van de Heer; Zijn uitgestrekte hand bracht overwinning; Hij nodigde het volk uit om na zijn dood trouw te blijven; enz.</a:t>
            </a:r>
            <a:endParaRPr lang="en" sz="2000" b="1" dirty="0">
              <a:latin typeface="Calibri" panose="020F0502020204030204" pitchFamily="34" charset="0"/>
            </a:endParaRPr>
          </a:p>
        </p:txBody>
      </p:sp>
      <p:sp>
        <p:nvSpPr>
          <p:cNvPr id="9" name="Tekstvak 8">
            <a:extLst>
              <a:ext uri="{FF2B5EF4-FFF2-40B4-BE49-F238E27FC236}">
                <a16:creationId xmlns:a16="http://schemas.microsoft.com/office/drawing/2014/main" id="{3CBFECCF-C9BA-ED02-5D71-01D694A5B211}"/>
              </a:ext>
            </a:extLst>
          </p:cNvPr>
          <p:cNvSpPr txBox="1"/>
          <p:nvPr/>
        </p:nvSpPr>
        <p:spPr>
          <a:xfrm>
            <a:off x="10614236" y="205812"/>
            <a:ext cx="1312851" cy="307168"/>
          </a:xfrm>
          <a:prstGeom prst="roundRect">
            <a:avLst>
              <a:gd name="adj" fmla="val 14029"/>
            </a:avLst>
          </a:prstGeom>
          <a:solidFill>
            <a:srgbClr val="D9D93D"/>
          </a:solidFill>
          <a:ln w="19050">
            <a:solidFill>
              <a:srgbClr val="591850"/>
            </a:solidFill>
          </a:ln>
          <a:effectLst>
            <a:outerShdw blurRad="12700" dist="25400" dir="2700000" algn="tl" rotWithShape="0">
              <a:schemeClr val="bg1">
                <a:alpha val="84000"/>
              </a:scheme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B80674"/>
                </a:solidFill>
                <a:effectLst>
                  <a:innerShdw blurRad="63500" dist="50800" dir="13500000">
                    <a:srgbClr val="000000">
                      <a:alpha val="50000"/>
                    </a:srgbClr>
                  </a:innerShdw>
                </a:effectLst>
                <a:uLnTx/>
                <a:uFillTx/>
                <a:latin typeface="Comic Sans MS" panose="030F0702030302020204" pitchFamily="66" charset="0"/>
              </a:rPr>
              <a:t>dinsdag</a:t>
            </a:r>
            <a:r>
              <a:rPr kumimoji="0" lang="nl-NL" sz="1600" b="1" i="0" u="none" strike="noStrike" kern="0" cap="none" spc="50" normalizeH="0" baseline="0" noProof="0" dirty="0">
                <a:ln w="0">
                  <a:noFill/>
                </a:ln>
                <a:solidFill>
                  <a:srgbClr val="784901"/>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5"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9"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trips(upLeft)">
                                      <p:cBhvr>
                                        <p:cTn id="40" dur="500"/>
                                        <p:tgtEl>
                                          <p:spTgt spid="6"/>
                                        </p:tgtEl>
                                      </p:cBhvr>
                                    </p:animEffect>
                                  </p:childTnLst>
                                </p:cTn>
                              </p:par>
                              <p:par>
                                <p:cTn id="41" presetID="18" presetClass="entr" presetSubtype="3"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upRight)">
                                      <p:cBhvr>
                                        <p:cTn id="43" dur="500"/>
                                        <p:tgtEl>
                                          <p:spTgt spid="12"/>
                                        </p:tgtEl>
                                      </p:cBhvr>
                                    </p:animEffect>
                                  </p:childTnLst>
                                </p:cTn>
                              </p:par>
                            </p:childTnLst>
                          </p:cTn>
                        </p:par>
                        <p:par>
                          <p:cTn id="44" fill="hold">
                            <p:stCondLst>
                              <p:cond delay="500"/>
                            </p:stCondLst>
                            <p:childTnLst>
                              <p:par>
                                <p:cTn id="45" presetID="18" presetClass="entr" presetSubtype="12"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Left)">
                                      <p:cBhvr>
                                        <p:cTn id="47" dur="500"/>
                                        <p:tgtEl>
                                          <p:spTgt spid="10"/>
                                        </p:tgtEl>
                                      </p:cBhvr>
                                    </p:animEffect>
                                  </p:childTnLst>
                                </p:cTn>
                              </p:par>
                              <p:par>
                                <p:cTn id="48" presetID="18" presetClass="entr" presetSubtype="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strips(downRight)">
                                      <p:cBhvr>
                                        <p:cTn id="50" dur="5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9"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strips(upLeft)">
                                      <p:cBhvr>
                                        <p:cTn id="59" dur="500"/>
                                        <p:tgtEl>
                                          <p:spTgt spid="8"/>
                                        </p:tgtEl>
                                      </p:cBhvr>
                                    </p:animEffect>
                                  </p:childTnLst>
                                </p:cTn>
                              </p:par>
                              <p:par>
                                <p:cTn id="60" presetID="18" presetClass="entr" presetSubtype="12"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strips(downLeft)">
                                      <p:cBhvr>
                                        <p:cTn id="62" dur="500"/>
                                        <p:tgtEl>
                                          <p:spTgt spid="20"/>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8"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heel(8)">
                                      <p:cBhvr>
                                        <p:cTn id="71" dur="750"/>
                                        <p:tgtEl>
                                          <p:spTgt spid="22"/>
                                        </p:tgtEl>
                                      </p:cBhvr>
                                    </p:animEffect>
                                  </p:childTnLst>
                                </p:cTn>
                              </p:par>
                            </p:childTnLst>
                          </p:cTn>
                        </p:par>
                        <p:par>
                          <p:cTn id="72" fill="hold">
                            <p:stCondLst>
                              <p:cond delay="750"/>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0"/>
            <a:ext cx="12192000" cy="159752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EA9213DC-0194-BB77-EEE9-F5F1FCCCAD60}"/>
              </a:ext>
            </a:extLst>
          </p:cNvPr>
          <p:cNvSpPr txBox="1"/>
          <p:nvPr/>
        </p:nvSpPr>
        <p:spPr>
          <a:xfrm>
            <a:off x="1285661" y="0"/>
            <a:ext cx="8518358"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nl-NL" sz="4400" b="1" spc="600" dirty="0">
                <a:ln/>
                <a:solidFill>
                  <a:schemeClr val="accent3"/>
                </a:solidFill>
                <a:effectLst>
                  <a:outerShdw blurRad="38100" dist="38100" dir="2700000" algn="tl">
                    <a:srgbClr val="000000">
                      <a:alpha val="97000"/>
                    </a:srgbClr>
                  </a:outerShdw>
                </a:effectLst>
                <a:latin typeface="Calibri" panose="020F0502020204030204" pitchFamily="34" charset="0"/>
              </a:rPr>
              <a:t>HET ANTITYPE VAN JOZUA</a:t>
            </a:r>
            <a:endParaRPr lang="en" sz="4400" b="1" spc="600" dirty="0">
              <a:ln/>
              <a:solidFill>
                <a:schemeClr val="accent3"/>
              </a:solidFill>
              <a:effectLst>
                <a:outerShdw blurRad="38100" dist="38100" dir="2700000" algn="tl">
                  <a:srgbClr val="000000">
                    <a:alpha val="97000"/>
                  </a:srgb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21BB4B6B-BC85-F769-E411-5E065477CD22}"/>
              </a:ext>
            </a:extLst>
          </p:cNvPr>
          <p:cNvSpPr txBox="1"/>
          <p:nvPr/>
        </p:nvSpPr>
        <p:spPr>
          <a:xfrm>
            <a:off x="2" y="674191"/>
            <a:ext cx="11357809" cy="923330"/>
          </a:xfrm>
          <a:prstGeom prst="rect">
            <a:avLst/>
          </a:prstGeom>
          <a:noFill/>
        </p:spPr>
        <p:txBody>
          <a:bodyPr wrap="square">
            <a:spAutoFit/>
          </a:bodyPr>
          <a:lstStyle/>
          <a:p>
            <a:pPr algn="ct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Zo zegt de HEERE: In de tijd van het welbehagen heb Ik U verhoord, en op de dag van het heil heb Ik U geholpen. Ik zal U beschermen en U geven tot een Verbond voor het volk, om de aarde weer op te richten, om de verwoeste erfelijke bezittingen te ontvangen</a:t>
            </a: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r>
              <a:rPr lang="nl-NL"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Jesaja</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49:8 </a:t>
            </a:r>
            <a:r>
              <a:rPr lang="en" sz="11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HSV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85725" y="1626096"/>
            <a:ext cx="7629525"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doel van de door Jozua geleide oorlogen was het vestigen van de Israëlieten in het Beloofde Land. Jesaja presenteert het werk van de Messias als volgt: het toewijzen van de "verlaten erfenissen [aan Zijn volk]" (Jes. 49:8, NIV), met dezelfde terminologie als het boek Jozua.</a:t>
            </a:r>
            <a:endParaRPr lang="en" sz="2000" b="1" dirty="0">
              <a:latin typeface="Calibri" panose="020F0502020204030204" pitchFamily="34" charset="0"/>
            </a:endParaRPr>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3482247633"/>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85725" y="3257312"/>
            <a:ext cx="7629524"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In welke zin weerspiegelt het leven en werk van Jozua (als type) het leven en werk van Jezus (het antitype)?</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95D82CE3-8334-F59F-9674-F0448C1A7153}"/>
              </a:ext>
            </a:extLst>
          </p:cNvPr>
          <p:cNvSpPr txBox="1"/>
          <p:nvPr/>
        </p:nvSpPr>
        <p:spPr>
          <a:xfrm>
            <a:off x="10614236" y="205812"/>
            <a:ext cx="1312851" cy="307168"/>
          </a:xfrm>
          <a:prstGeom prst="roundRect">
            <a:avLst>
              <a:gd name="adj" fmla="val 14029"/>
            </a:avLst>
          </a:prstGeom>
          <a:solidFill>
            <a:srgbClr val="661C5C"/>
          </a:solidFill>
          <a:ln w="19050">
            <a:solidFill>
              <a:schemeClr val="bg1"/>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BFDFD4"/>
                </a:solidFill>
                <a:effectLst>
                  <a:innerShdw blurRad="63500" dist="50800" dir="13500000">
                    <a:srgbClr val="000000">
                      <a:alpha val="50000"/>
                    </a:srgbClr>
                  </a:innerShdw>
                </a:effectLst>
                <a:uLnTx/>
                <a:uFillTx/>
                <a:latin typeface="Comic Sans MS" panose="030F0702030302020204" pitchFamily="66" charset="0"/>
              </a:rPr>
              <a:t>woensdag</a:t>
            </a:r>
            <a:r>
              <a:rPr kumimoji="0" lang="nl-NL" sz="1600" b="1" i="0" u="none" strike="noStrike" kern="0" cap="none" spc="50" normalizeH="0" baseline="0" noProof="0" dirty="0">
                <a:ln w="0">
                  <a:noFill/>
                </a:ln>
                <a:solidFill>
                  <a:srgbClr val="784901"/>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48"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1E6EB69F-72BE-4EAE-BC8C-AA6426469CD6}"/>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54" dur="500"/>
                                        <p:tgtEl>
                                          <p:spTgt spid="9">
                                            <p:graphicEl>
                                              <a:dgm id="{57773FDD-7FB2-47A2-9048-6A5D0213169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59"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E9F35834-E266-496A-8EF5-A10B8D219F18}"/>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65" dur="500"/>
                                        <p:tgtEl>
                                          <p:spTgt spid="9">
                                            <p:graphicEl>
                                              <a:dgm id="{D9B81C27-D5EE-4CB4-84AD-FFF37ED1F5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70"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3AEAD92F-868C-4E59-BBD7-2C2457C2EBCA}"/>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76" dur="500"/>
                                        <p:tgtEl>
                                          <p:spTgt spid="9">
                                            <p:graphicEl>
                                              <a:dgm id="{6E8484E4-303A-4883-BF6A-B81514CEEC30}"/>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81"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7095E03F-2E76-4658-BCCB-B925C31930E4}"/>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87" dur="500"/>
                                        <p:tgtEl>
                                          <p:spTgt spid="9">
                                            <p:graphicEl>
                                              <a:dgm id="{BEC9BBA0-9AD0-4724-BA05-E88F40BE7E8F}"/>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92"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5D01DD7E-E831-4DB9-9692-AF5F530C6D3F}"/>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98" dur="500"/>
                                        <p:tgtEl>
                                          <p:spTgt spid="9">
                                            <p:graphicEl>
                                              <a:dgm id="{2FE43001-E35D-48FC-A45E-0E69E93D4E84}"/>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103"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104"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105" dur="500"/>
                                        <p:tgtEl>
                                          <p:spTgt spid="9">
                                            <p:graphicEl>
                                              <a:dgm id="{1CC2B273-762A-46F0-9005-EC1D0A279010}"/>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109"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P spid="2"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708</TotalTime>
  <Words>1221</Words>
  <Application>Microsoft Office PowerPoint</Application>
  <PresentationFormat>Panorámica</PresentationFormat>
  <Paragraphs>102</Paragraphs>
  <Slides>11</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Calibri</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2025-11-01T16:23:57Z</dcterms:created>
  <dcterms:modified xsi:type="dcterms:W3CDTF">2025-12-04T15:01:56Z</dcterms:modified>
</cp:coreProperties>
</file>