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EEEE72"/>
    <a:srgbClr val="FFFF66"/>
    <a:srgbClr val="17B4AD"/>
    <a:srgbClr val="DEBDFF"/>
    <a:srgbClr val="0099CC"/>
    <a:srgbClr val="85E0FF"/>
    <a:srgbClr val="D2A7FF"/>
    <a:srgbClr val="FFFFA3"/>
    <a:srgbClr val="D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Om de Heer, je God, lief te hebben</a:t>
          </a:r>
          <a:endParaRPr lang="en"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nl-NL" sz="19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Om in gehoorzaam- </a:t>
          </a:r>
          <a:r>
            <a:rPr lang="nl-NL" sz="19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heid</a:t>
          </a:r>
          <a:r>
            <a:rPr lang="nl-NL" sz="19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aan Hem te wandelen</a:t>
          </a:r>
          <a:endParaRPr lang="en" sz="19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Om Zijn bevelen te houden</a:t>
          </a:r>
          <a:endParaRPr lang="en"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nl-NL" sz="1900" b="1" dirty="0">
              <a:solidFill>
                <a:schemeClr val="tx1"/>
              </a:solidFill>
              <a:latin typeface="Calibri" panose="020F0502020204030204" pitchFamily="34" charset="0"/>
              <a:ea typeface="Calibri" panose="020F0502020204030204" pitchFamily="34" charset="0"/>
              <a:cs typeface="Calibri" panose="020F0502020204030204" pitchFamily="34" charset="0"/>
            </a:rPr>
            <a:t>Om zich aan Hem vast te houden</a:t>
          </a:r>
          <a:endParaRPr lang="en" sz="19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nl-NL" sz="1900" b="1" dirty="0">
              <a:solidFill>
                <a:schemeClr val="tx1"/>
              </a:solidFill>
              <a:latin typeface="Calibri" panose="020F0502020204030204" pitchFamily="34" charset="0"/>
              <a:ea typeface="Calibri" panose="020F0502020204030204" pitchFamily="34" charset="0"/>
              <a:cs typeface="Calibri" panose="020F0502020204030204" pitchFamily="34" charset="0"/>
            </a:rPr>
            <a:t>Om Hem te dienen met heel je hart en met heel je ziel</a:t>
          </a:r>
          <a:endParaRPr lang="en" sz="19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nl-NL" sz="1750" b="1" dirty="0">
              <a:latin typeface="Calibri" panose="020F0502020204030204" pitchFamily="34" charset="0"/>
              <a:ea typeface="Calibri" panose="020F0502020204030204" pitchFamily="34" charset="0"/>
              <a:cs typeface="Calibri" panose="020F0502020204030204" pitchFamily="34" charset="0"/>
            </a:rPr>
            <a:t>Liefde is het principe dat ons naar God zou moeten leiden. We houden van Hem omdat Hij ons eerst liefhad  (1 Johannes 4:19)</a:t>
          </a:r>
          <a:endParaRPr lang="en" sz="1750" b="1" dirty="0">
            <a:latin typeface="Calibri" panose="020F0502020204030204" pitchFamily="34" charset="0"/>
            <a:ea typeface="Calibri" panose="020F0502020204030204" pitchFamily="34" charset="0"/>
            <a:cs typeface="Calibri" panose="020F0502020204030204" pitchFamily="34" charset="0"/>
          </a:endParaRP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nl-NL" sz="1800" b="1" dirty="0">
              <a:latin typeface="Calibri" panose="020F0502020204030204" pitchFamily="34" charset="0"/>
              <a:ea typeface="Calibri" panose="020F0502020204030204" pitchFamily="34" charset="0"/>
              <a:cs typeface="Calibri" panose="020F0502020204030204" pitchFamily="34" charset="0"/>
            </a:rPr>
            <a:t>Zo geeft Jozua het gedrag aan dat wordt verwacht van degenen die ervoor kiezen met God te wandelen</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nl-NL" sz="1800" b="1" dirty="0">
              <a:latin typeface="Calibri" panose="020F0502020204030204" pitchFamily="34" charset="0"/>
              <a:ea typeface="Calibri" panose="020F0502020204030204" pitchFamily="34" charset="0"/>
              <a:cs typeface="Calibri" panose="020F0502020204030204" pitchFamily="34" charset="0"/>
            </a:rPr>
            <a:t>Gehoorzaamheid is het natuurlijke resultaat van een dankbaar hart dat begrijpt wat God heeft gedaan</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We moeten ons aan God vastklampen zonder die band door afleiding wordt verbroken</a:t>
          </a:r>
          <a:endParaRPr lang="en"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nl-NL" sz="1800" b="1" dirty="0">
              <a:latin typeface="Calibri" panose="020F0502020204030204" pitchFamily="34" charset="0"/>
              <a:ea typeface="Calibri" panose="020F0502020204030204" pitchFamily="34" charset="0"/>
              <a:cs typeface="Calibri" panose="020F0502020204030204" pitchFamily="34" charset="0"/>
            </a:rPr>
            <a:t>We vinden ons ware doel, voldoening en overvloedig leven wanneer we onze Schepper vrijwillig met liefde dienen</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Ze luisterden in stilte naar de beschuldigingen</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Zij riepen God als hun getuige</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nl-NL" sz="2000" b="1" spc="-50" baseline="0" dirty="0">
              <a:latin typeface="Calibri" panose="020F0502020204030204" pitchFamily="34" charset="0"/>
              <a:ea typeface="Calibri" panose="020F0502020204030204" pitchFamily="34" charset="0"/>
              <a:cs typeface="Calibri" panose="020F0502020204030204" pitchFamily="34" charset="0"/>
            </a:rPr>
            <a:t>Ze accepteerden gestraft te worden als ze gezondigd hadden</a:t>
          </a:r>
          <a:endParaRPr lang="es-ES" sz="2000" spc="-50" baseline="0" dirty="0">
            <a:latin typeface="Calibri" panose="020F0502020204030204" pitchFamily="34" charset="0"/>
            <a:ea typeface="Calibri" panose="020F0502020204030204" pitchFamily="34" charset="0"/>
            <a:cs typeface="Calibri" panose="020F0502020204030204" pitchFamily="34" charset="0"/>
          </a:endParaRPr>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Ze onthulden hun ware motieven</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nl-NL" sz="2000" b="1" dirty="0">
              <a:solidFill>
                <a:schemeClr val="tx1"/>
              </a:solidFill>
              <a:effectLst/>
              <a:latin typeface="Calibri" panose="020F0502020204030204" pitchFamily="34" charset="0"/>
            </a:rPr>
            <a:t>Door hun voorbeeld zien we de noodzakelijke stappen om vrede te herstellen in vergelijkbare situaties wanneer het gaat om familie, kerk en gemeenschap:</a:t>
          </a:r>
          <a:endParaRPr lang="es-ES" sz="2000" dirty="0">
            <a:solidFill>
              <a:schemeClr val="tx1"/>
            </a:solidFill>
            <a:effectLst/>
            <a:latin typeface="Calibri" panose="020F0502020204030204" pitchFamily="34" charset="0"/>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rPr>
            <a:t>Trek geen overhaaste conclusies</a:t>
          </a:r>
          <a:endParaRPr lang="es-ES" sz="2000" dirty="0">
            <a:effectLst>
              <a:outerShdw blurRad="38100" dist="38100" dir="2700000" algn="tl">
                <a:srgbClr val="000000">
                  <a:alpha val="43137"/>
                </a:srgbClr>
              </a:outerShdw>
            </a:effectLst>
            <a:latin typeface="Calibri" panose="020F0502020204030204" pitchFamily="34" charset="0"/>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rPr>
            <a:t>Praat over de problemen voordat je handelt</a:t>
          </a:r>
          <a:endParaRPr lang="es-ES" sz="2000" dirty="0">
            <a:effectLst>
              <a:outerShdw blurRad="38100" dist="38100" dir="2700000" algn="tl">
                <a:srgbClr val="000000">
                  <a:alpha val="43137"/>
                </a:srgbClr>
              </a:outerShdw>
            </a:effectLst>
            <a:latin typeface="Calibri" panose="020F0502020204030204" pitchFamily="34" charset="0"/>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rPr>
            <a:t>Wees bereid offers te brengen om eenheid te bereiken</a:t>
          </a:r>
          <a:endParaRPr lang="es-ES" sz="2000" dirty="0">
            <a:effectLst>
              <a:outerShdw blurRad="38100" dist="38100" dir="2700000" algn="tl">
                <a:srgbClr val="000000">
                  <a:alpha val="43137"/>
                </a:srgbClr>
              </a:outerShdw>
            </a:effectLst>
            <a:latin typeface="Calibri" panose="020F0502020204030204" pitchFamily="34" charset="0"/>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rPr>
            <a:t>Geef een beleefd antwoord op de beschuldigingen</a:t>
          </a:r>
          <a:endParaRPr lang="es-ES" sz="2000" dirty="0">
            <a:effectLst>
              <a:outerShdw blurRad="38100" dist="38100" dir="2700000" algn="tl">
                <a:srgbClr val="000000">
                  <a:alpha val="43137"/>
                </a:srgbClr>
              </a:outerShdw>
            </a:effectLst>
            <a:latin typeface="Calibri" panose="020F0502020204030204" pitchFamily="34" charset="0"/>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rPr>
            <a:t>Verheug je en zegen God wanneer de vrede is hersteld</a:t>
          </a:r>
          <a:endParaRPr lang="es-ES" sz="2000" dirty="0">
            <a:effectLst>
              <a:outerShdw blurRad="38100" dist="38100" dir="2700000" algn="tl">
                <a:srgbClr val="000000">
                  <a:alpha val="43137"/>
                </a:srgbClr>
              </a:outerShdw>
            </a:effectLst>
            <a:latin typeface="Calibri" panose="020F0502020204030204" pitchFamily="34" charset="0"/>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rPr>
            <a:t>Onze gedachten communiceren</a:t>
          </a:r>
          <a:endParaRPr lang="es-ES" sz="2000" dirty="0">
            <a:effectLst>
              <a:outerShdw blurRad="38100" dist="38100" dir="2700000" algn="tl">
                <a:srgbClr val="000000">
                  <a:alpha val="43137"/>
                </a:srgbClr>
              </a:outerShdw>
            </a:effectLst>
            <a:latin typeface="Calibri" panose="020F0502020204030204" pitchFamily="34" charset="0"/>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77875">
            <a:lnSpc>
              <a:spcPct val="90000"/>
            </a:lnSpc>
            <a:spcBef>
              <a:spcPct val="0"/>
            </a:spcBef>
            <a:spcAft>
              <a:spcPct val="15000"/>
            </a:spcAft>
            <a:buNone/>
          </a:pPr>
          <a:r>
            <a:rPr lang="nl-NL" sz="1750" b="1" kern="1200" dirty="0">
              <a:latin typeface="Calibri" panose="020F0502020204030204" pitchFamily="34" charset="0"/>
              <a:ea typeface="Calibri" panose="020F0502020204030204" pitchFamily="34" charset="0"/>
              <a:cs typeface="Calibri" panose="020F0502020204030204" pitchFamily="34" charset="0"/>
            </a:rPr>
            <a:t>Liefde is het principe dat ons naar God zou moeten leiden. We houden van Hem omdat Hij ons eerst liefhad  (1 Johannes 4:19)</a:t>
          </a:r>
          <a:endParaRPr lang="en" sz="175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Om de Heer, je God, lief te hebben</a:t>
          </a:r>
          <a:endParaRPr lang="en"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Zo geeft Jozua het gedrag aan dat wordt verwacht van degenen die ervoor kiezen met God te wandelen</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l-NL" sz="19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Om in gehoorzaam- </a:t>
          </a:r>
          <a:r>
            <a:rPr lang="nl-NL" sz="1900" b="1" kern="120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heid</a:t>
          </a:r>
          <a:r>
            <a:rPr lang="nl-NL" sz="19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aan Hem te wandelen</a:t>
          </a:r>
          <a:endParaRPr lang="en" sz="19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Gehoorzaamheid is het natuurlijke resultaat van een dankbaar hart dat begrijpt wat God heeft gedaan</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Om Zijn bevelen te houden</a:t>
          </a:r>
          <a:endParaRPr lang="en"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We moeten ons aan God vastklampen zonder die band door afleiding wordt verbroken</a:t>
          </a:r>
          <a:endParaRPr lang="en"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l-NL"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Om zich aan Hem vast te houden</a:t>
          </a:r>
          <a:endParaRPr lang="en"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We vinden ons ware doel, voldoening en overvloedig leven wanneer we onze Schepper vrijwillig met liefde dienen</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l-NL"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Om Hem te dienen met heel je hart en met heel je ziel</a:t>
          </a:r>
          <a:endParaRPr lang="en"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Ze luisterden in stilte naar de beschuldigingen</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Zij riepen God als hun getuige</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spc="-50" baseline="0" dirty="0">
              <a:latin typeface="Calibri" panose="020F0502020204030204" pitchFamily="34" charset="0"/>
              <a:ea typeface="Calibri" panose="020F0502020204030204" pitchFamily="34" charset="0"/>
              <a:cs typeface="Calibri" panose="020F0502020204030204" pitchFamily="34" charset="0"/>
            </a:rPr>
            <a:t>Ze accepteerden gestraft te worden als ze gezondigd hadden</a:t>
          </a:r>
          <a:endParaRPr lang="es-ES" sz="2000" kern="1200" spc="-50" baseline="0" dirty="0">
            <a:latin typeface="Calibri" panose="020F0502020204030204" pitchFamily="34" charset="0"/>
            <a:ea typeface="Calibri" panose="020F0502020204030204" pitchFamily="34" charset="0"/>
            <a:cs typeface="Calibri" panose="020F0502020204030204" pitchFamily="34" charset="0"/>
          </a:endParaRPr>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Ze onthulden hun ware motieven</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latin typeface="Calibri" panose="020F0502020204030204" pitchFamily="34" charset="0"/>
            </a:rPr>
            <a:t>Door hun voorbeeld zien we de noodzakelijke stappen om vrede te herstellen in vergelijkbare situaties wanneer het gaat om familie, kerk en gemeenschap:</a:t>
          </a:r>
          <a:endParaRPr lang="es-ES" sz="2000" kern="1200" dirty="0">
            <a:solidFill>
              <a:schemeClr val="tx1"/>
            </a:solidFill>
            <a:effectLst/>
            <a:latin typeface="Calibri" panose="020F0502020204030204" pitchFamily="34" charset="0"/>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rPr>
            <a:t>Onze gedachten communiceren</a:t>
          </a:r>
          <a:endParaRPr lang="es-ES" sz="2000" kern="1200" dirty="0">
            <a:effectLst>
              <a:outerShdw blurRad="38100" dist="38100" dir="2700000" algn="tl">
                <a:srgbClr val="000000">
                  <a:alpha val="43137"/>
                </a:srgbClr>
              </a:outerShdw>
            </a:effectLst>
            <a:latin typeface="Calibri" panose="020F0502020204030204" pitchFamily="34" charset="0"/>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rPr>
            <a:t>Trek geen overhaaste conclusies</a:t>
          </a:r>
          <a:endParaRPr lang="es-ES" sz="2000" kern="1200" dirty="0">
            <a:effectLst>
              <a:outerShdw blurRad="38100" dist="38100" dir="2700000" algn="tl">
                <a:srgbClr val="000000">
                  <a:alpha val="43137"/>
                </a:srgbClr>
              </a:outerShdw>
            </a:effectLst>
            <a:latin typeface="Calibri" panose="020F0502020204030204" pitchFamily="34" charset="0"/>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rPr>
            <a:t>Praat over de problemen voordat je handelt</a:t>
          </a:r>
          <a:endParaRPr lang="es-ES" sz="2000" kern="1200" dirty="0">
            <a:effectLst>
              <a:outerShdw blurRad="38100" dist="38100" dir="2700000" algn="tl">
                <a:srgbClr val="000000">
                  <a:alpha val="43137"/>
                </a:srgbClr>
              </a:outerShdw>
            </a:effectLst>
            <a:latin typeface="Calibri" panose="020F0502020204030204" pitchFamily="34" charset="0"/>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rPr>
            <a:t>Wees bereid offers te brengen om eenheid te bereiken</a:t>
          </a:r>
          <a:endParaRPr lang="es-ES" sz="2000" kern="1200" dirty="0">
            <a:effectLst>
              <a:outerShdw blurRad="38100" dist="38100" dir="2700000" algn="tl">
                <a:srgbClr val="000000">
                  <a:alpha val="43137"/>
                </a:srgbClr>
              </a:outerShdw>
            </a:effectLst>
            <a:latin typeface="Calibri" panose="020F0502020204030204" pitchFamily="34" charset="0"/>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rPr>
            <a:t>Geef een beleefd antwoord op de beschuldigingen</a:t>
          </a:r>
          <a:endParaRPr lang="es-ES" sz="2000" kern="1200" dirty="0">
            <a:effectLst>
              <a:outerShdw blurRad="38100" dist="38100" dir="2700000" algn="tl">
                <a:srgbClr val="000000">
                  <a:alpha val="43137"/>
                </a:srgbClr>
              </a:outerShdw>
            </a:effectLst>
            <a:latin typeface="Calibri" panose="020F0502020204030204" pitchFamily="34" charset="0"/>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rPr>
            <a:t>Verheug je en zegen God wanneer de vrede is hersteld</a:t>
          </a:r>
          <a:endParaRPr lang="es-ES" sz="2000" kern="1200" dirty="0">
            <a:effectLst>
              <a:outerShdw blurRad="38100" dist="38100" dir="2700000" algn="tl">
                <a:srgbClr val="000000">
                  <a:alpha val="43137"/>
                </a:srgbClr>
              </a:outerShdw>
            </a:effectLst>
            <a:latin typeface="Calibri" panose="020F0502020204030204" pitchFamily="34" charset="0"/>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A082CDDD-868B-45D8-BBAB-31D0D552301E}" type="datetimeFigureOut">
              <a:rPr lang="es-ES" smtClean="0"/>
              <a:pPr/>
              <a:t>12/12/2025</a:t>
            </a:fld>
            <a:endParaRPr lang="es-ES" dirty="0"/>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726F096-23E9-4D46-B3CB-0CE628D3E2F5}" type="slidenum">
              <a:rPr lang="es-ES" smtClean="0"/>
              <a:pPr/>
              <a:t>‹Nº›</a:t>
            </a:fld>
            <a:endParaRPr lang="es-ES" dirty="0"/>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12/12/2025</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nl-NL" sz="5400" b="1" spc="300" dirty="0">
                <a:ln w="9525">
                  <a:solidFill>
                    <a:schemeClr val="bg1"/>
                  </a:solidFill>
                  <a:prstDash val="solid"/>
                </a:ln>
                <a:solidFill>
                  <a:srgbClr val="867031"/>
                </a:solidFill>
                <a:effectLst>
                  <a:outerShdw blurRad="12700" dist="38100" dir="2700000" algn="tl" rotWithShape="0">
                    <a:srgbClr val="FFC000"/>
                  </a:outerShdw>
                </a:effectLst>
                <a:latin typeface="Calibri" panose="020F0502020204030204" pitchFamily="34" charset="0"/>
              </a:rPr>
              <a:t>WONEN IN HET LAND</a:t>
            </a:r>
            <a:endParaRPr lang="en" sz="5400" b="1" spc="300" dirty="0">
              <a:ln w="9525">
                <a:solidFill>
                  <a:schemeClr val="bg1"/>
                </a:solidFill>
                <a:prstDash val="solid"/>
              </a:ln>
              <a:solidFill>
                <a:srgbClr val="867031"/>
              </a:solidFill>
              <a:effectLst>
                <a:outerShdw blurRad="12700" dist="38100" dir="2700000" algn="tl" rotWithShape="0">
                  <a:srgbClr val="FFC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9255920" y="6519446"/>
            <a:ext cx="2768386" cy="338554"/>
          </a:xfrm>
          <a:prstGeom prst="rect">
            <a:avLst/>
          </a:prstGeom>
          <a:noFill/>
        </p:spPr>
        <p:txBody>
          <a:bodyPr wrap="none" rtlCol="0">
            <a:spAutoFit/>
          </a:bodyPr>
          <a:lstStyle/>
          <a:p>
            <a:pPr algn="r"/>
            <a:r>
              <a:rPr lang="nl-NL" sz="16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Calibri" panose="020F0502020204030204" pitchFamily="34" charset="0"/>
              </a:rPr>
              <a:t>Les 11 voor 13 december 2025</a:t>
            </a:r>
            <a:endPar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261223" y="4577975"/>
            <a:ext cx="7539349" cy="1754326"/>
          </a:xfrm>
          <a:prstGeom prst="rect">
            <a:avLst/>
          </a:prstGeom>
          <a:noFill/>
        </p:spPr>
        <p:txBody>
          <a:bodyPr wrap="square">
            <a:spAutoFit/>
          </a:bodyPr>
          <a:lstStyle/>
          <a:p>
            <a:pPr lvl="0" algn="ctr">
              <a:spcBef>
                <a:spcPts val="1200"/>
              </a:spcBef>
              <a:defRPr/>
            </a:pPr>
            <a:r>
              <a:rPr kumimoji="0" lang="es-ES" sz="3600" b="1" i="0" u="none" strike="noStrike" kern="1200" cap="none" spc="-5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nl-NL" sz="3600" b="1" i="0" u="none" strike="noStrike" kern="1200" cap="none" spc="-5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Een zacht antwoord keert woede af, maar een krenkend woord wekt toorn op.</a:t>
            </a:r>
            <a:r>
              <a:rPr kumimoji="0" lang="es-ES" sz="3600" b="1" i="0" u="none" strike="noStrike" kern="1200" cap="none" spc="-5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2600" b="1" i="0" u="none" strike="noStrike" kern="1200" cap="none" spc="-5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lang="es-ES" sz="2600" b="1" spc="-50" dirty="0" err="1">
                <a:ln w="12700" cmpd="sng">
                  <a:solidFill>
                    <a:srgbClr val="A02B93"/>
                  </a:solidFill>
                  <a:prstDash val="solid"/>
                </a:ln>
                <a:solidFill>
                  <a:srgbClr val="A02B93">
                    <a:lumMod val="20000"/>
                    <a:lumOff val="80000"/>
                  </a:srgbClr>
                </a:solidFill>
                <a:latin typeface="Comic Sans MS" panose="030F0702030302020204" pitchFamily="66" charset="0"/>
              </a:rPr>
              <a:t>Spreuken</a:t>
            </a:r>
            <a:r>
              <a:rPr lang="es-ES" sz="2600" b="1" spc="-50" dirty="0">
                <a:ln w="12700" cmpd="sng">
                  <a:solidFill>
                    <a:srgbClr val="A02B93"/>
                  </a:solidFill>
                  <a:prstDash val="solid"/>
                </a:ln>
                <a:solidFill>
                  <a:srgbClr val="A02B93">
                    <a:lumMod val="20000"/>
                    <a:lumOff val="80000"/>
                  </a:srgbClr>
                </a:solidFill>
                <a:latin typeface="Comic Sans MS" panose="030F0702030302020204" pitchFamily="66" charset="0"/>
              </a:rPr>
              <a:t> 15:1, HSV</a:t>
            </a:r>
            <a:r>
              <a:rPr kumimoji="0" lang="es-ES" sz="2600" b="1" i="0" u="none" strike="noStrike" kern="1200" cap="none" spc="-5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6552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796086" y="4161354"/>
            <a:ext cx="524351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nl-NL" sz="2000" b="1" dirty="0">
                <a:solidFill>
                  <a:srgbClr val="9868A2"/>
                </a:solidFill>
                <a:latin typeface="Calibri" panose="020F0502020204030204" pitchFamily="34" charset="0"/>
              </a:rPr>
              <a:t>De Afscheidsspeech </a:t>
            </a:r>
            <a:r>
              <a:rPr lang="en" sz="2000" b="1" dirty="0">
                <a:solidFill>
                  <a:srgbClr val="9868A2"/>
                </a:solidFill>
                <a:latin typeface="Calibri" panose="020F0502020204030204" pitchFamily="34" charset="0"/>
              </a:rPr>
              <a:t>(</a:t>
            </a:r>
            <a:r>
              <a:rPr lang="nl-NL" sz="2000" b="1" dirty="0">
                <a:solidFill>
                  <a:srgbClr val="9868A2"/>
                </a:solidFill>
                <a:latin typeface="Calibri" panose="020F0502020204030204" pitchFamily="34" charset="0"/>
              </a:rPr>
              <a:t>Jozua</a:t>
            </a:r>
            <a:r>
              <a:rPr lang="en" sz="2000" b="1" dirty="0">
                <a:solidFill>
                  <a:srgbClr val="9868A2"/>
                </a:solidFill>
                <a:latin typeface="Calibri" panose="020F0502020204030204" pitchFamily="34" charset="0"/>
              </a:rPr>
              <a:t> 22:1-8)</a:t>
            </a:r>
          </a:p>
          <a:p>
            <a:pPr>
              <a:spcBef>
                <a:spcPts val="1800"/>
              </a:spcBef>
            </a:pPr>
            <a:r>
              <a:rPr lang="nl-NL" sz="2000" b="1" dirty="0">
                <a:solidFill>
                  <a:srgbClr val="9B6260"/>
                </a:solidFill>
                <a:latin typeface="Calibri" panose="020F0502020204030204" pitchFamily="34" charset="0"/>
              </a:rPr>
              <a:t>De reden van het conflict </a:t>
            </a:r>
            <a:r>
              <a:rPr lang="en" sz="2000" b="1" dirty="0">
                <a:solidFill>
                  <a:srgbClr val="9B6260"/>
                </a:solidFill>
                <a:latin typeface="Calibri" panose="020F0502020204030204" pitchFamily="34" charset="0"/>
              </a:rPr>
              <a:t>(</a:t>
            </a:r>
            <a:r>
              <a:rPr lang="nl-NL" sz="2000" b="1" dirty="0">
                <a:solidFill>
                  <a:srgbClr val="9B6260"/>
                </a:solidFill>
                <a:latin typeface="Calibri" panose="020F0502020204030204" pitchFamily="34" charset="0"/>
              </a:rPr>
              <a:t>Jozua</a:t>
            </a:r>
            <a:r>
              <a:rPr lang="en" sz="2000" b="1" dirty="0">
                <a:solidFill>
                  <a:srgbClr val="9B6260"/>
                </a:solidFill>
                <a:latin typeface="Calibri" panose="020F0502020204030204" pitchFamily="34" charset="0"/>
              </a:rPr>
              <a:t> 22:10-12)</a:t>
            </a:r>
          </a:p>
          <a:p>
            <a:pPr>
              <a:spcBef>
                <a:spcPts val="1800"/>
              </a:spcBef>
            </a:pPr>
            <a:r>
              <a:rPr lang="nl-NL" sz="2000" b="1" dirty="0">
                <a:solidFill>
                  <a:srgbClr val="5F9199"/>
                </a:solidFill>
                <a:latin typeface="Calibri" panose="020F0502020204030204" pitchFamily="34" charset="0"/>
              </a:rPr>
              <a:t>De beschuldigingen </a:t>
            </a:r>
            <a:r>
              <a:rPr lang="en" sz="2000" b="1" dirty="0">
                <a:solidFill>
                  <a:srgbClr val="5F9199"/>
                </a:solidFill>
                <a:latin typeface="Calibri" panose="020F0502020204030204" pitchFamily="34" charset="0"/>
              </a:rPr>
              <a:t>(</a:t>
            </a:r>
            <a:r>
              <a:rPr lang="nl-NL" sz="2000" b="1" dirty="0">
                <a:solidFill>
                  <a:srgbClr val="5F9199"/>
                </a:solidFill>
                <a:latin typeface="Calibri" panose="020F0502020204030204" pitchFamily="34" charset="0"/>
              </a:rPr>
              <a:t>Jozua</a:t>
            </a:r>
            <a:r>
              <a:rPr lang="en" sz="2000" b="1" dirty="0">
                <a:solidFill>
                  <a:srgbClr val="5F9199"/>
                </a:solidFill>
                <a:latin typeface="Calibri" panose="020F0502020204030204" pitchFamily="34" charset="0"/>
              </a:rPr>
              <a:t> 22:13-20)</a:t>
            </a:r>
          </a:p>
          <a:p>
            <a:pPr>
              <a:spcBef>
                <a:spcPts val="1800"/>
              </a:spcBef>
            </a:pPr>
            <a:r>
              <a:rPr lang="nl-NL" sz="2000" b="1" dirty="0">
                <a:solidFill>
                  <a:srgbClr val="729C63"/>
                </a:solidFill>
                <a:latin typeface="Calibri" panose="020F0502020204030204" pitchFamily="34" charset="0"/>
              </a:rPr>
              <a:t>Het vriendelijke antwoord </a:t>
            </a:r>
            <a:r>
              <a:rPr lang="en" sz="2000" b="1" dirty="0">
                <a:solidFill>
                  <a:srgbClr val="729C63"/>
                </a:solidFill>
                <a:latin typeface="Calibri" panose="020F0502020204030204" pitchFamily="34" charset="0"/>
              </a:rPr>
              <a:t>(</a:t>
            </a:r>
            <a:r>
              <a:rPr lang="nl-NL" sz="2000" b="1" dirty="0">
                <a:solidFill>
                  <a:srgbClr val="729C63"/>
                </a:solidFill>
                <a:latin typeface="Calibri" panose="020F0502020204030204" pitchFamily="34" charset="0"/>
              </a:rPr>
              <a:t>Jozua</a:t>
            </a:r>
            <a:r>
              <a:rPr lang="en" sz="2000" b="1" dirty="0">
                <a:solidFill>
                  <a:srgbClr val="729C63"/>
                </a:solidFill>
                <a:latin typeface="Calibri" panose="020F0502020204030204" pitchFamily="34" charset="0"/>
              </a:rPr>
              <a:t> 22:21-29)</a:t>
            </a:r>
          </a:p>
          <a:p>
            <a:pPr>
              <a:spcBef>
                <a:spcPts val="1800"/>
              </a:spcBef>
            </a:pPr>
            <a:r>
              <a:rPr lang="nl-NL" sz="2000" b="1" dirty="0">
                <a:solidFill>
                  <a:srgbClr val="9B8F61"/>
                </a:solidFill>
                <a:latin typeface="Calibri" panose="020F0502020204030204" pitchFamily="34" charset="0"/>
              </a:rPr>
              <a:t>Verzoening</a:t>
            </a:r>
            <a:r>
              <a:rPr lang="en" sz="2000" b="1" dirty="0">
                <a:solidFill>
                  <a:srgbClr val="9B8F61"/>
                </a:solidFill>
                <a:latin typeface="Calibri" panose="020F0502020204030204" pitchFamily="34" charset="0"/>
              </a:rPr>
              <a:t> (</a:t>
            </a:r>
            <a:r>
              <a:rPr lang="nl-NL" sz="2000" b="1" dirty="0">
                <a:solidFill>
                  <a:srgbClr val="9B8F61"/>
                </a:solidFill>
                <a:latin typeface="Calibri" panose="020F0502020204030204" pitchFamily="34" charset="0"/>
              </a:rPr>
              <a:t>Jozua</a:t>
            </a:r>
            <a:r>
              <a:rPr lang="en" sz="2000" b="1" dirty="0">
                <a:solidFill>
                  <a:srgbClr val="9B8F61"/>
                </a:solidFill>
                <a:latin typeface="Calibri" panose="020F0502020204030204" pitchFamily="34" charset="0"/>
              </a:rPr>
              <a:t>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Na enkele jaren oorlog had Israël Kanaän veroverd, hoewel niet al zijn inwoners al waren verdreven.</a:t>
            </a:r>
            <a:endParaRPr lang="en" sz="2000" b="1" dirty="0">
              <a:latin typeface="Calibri" panose="020F0502020204030204" pitchFamily="34" charset="0"/>
            </a:endParaRP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b="6086"/>
          <a:stretch>
            <a:fillRect/>
          </a:stretch>
        </p:blipFill>
        <p:spPr bwMode="auto">
          <a:xfrm>
            <a:off x="352153" y="3773622"/>
            <a:ext cx="5448572" cy="2922454"/>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42875" y="2047875"/>
            <a:ext cx="8086725"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Eindelijk was het moment gekomen om afscheid te nemen. Na hen te hebben gezegend en geadviseerd om Gods pad voort te zetten, stuurde Jozua hen weg. Maar het afscheid werd overschaduwd door een ernstig misverstand dat gemakkelijk de eenheid van het volk Israël had kunnen vernietigen.</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763399"/>
            <a:ext cx="8086725"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De twee en een halve stam die het oostelijke deel (Ruben, </a:t>
            </a:r>
            <a:r>
              <a:rPr lang="nl-NL" sz="2000" b="1" dirty="0" err="1">
                <a:latin typeface="Calibri" panose="020F0502020204030204" pitchFamily="34" charset="0"/>
              </a:rPr>
              <a:t>Gad</a:t>
            </a:r>
            <a:r>
              <a:rPr lang="nl-NL" sz="2000" b="1" dirty="0">
                <a:latin typeface="Calibri" panose="020F0502020204030204" pitchFamily="34" charset="0"/>
              </a:rPr>
              <a:t> en de halve stam van Manasse) hadden overgenomen en de Jordaan waren overgestoken om te helpen bij de verovering, hadden hun belofte trouw nagekomen.</a:t>
            </a:r>
            <a:endParaRPr lang="en" sz="2000" b="1" dirty="0">
              <a:latin typeface="Calibri" panose="020F0502020204030204" pitchFamily="34" charset="0"/>
            </a:endParaRP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8143873" cy="769441"/>
          </a:xfrm>
          <a:prstGeom prst="rect">
            <a:avLst/>
          </a:prstGeom>
          <a:noFill/>
        </p:spPr>
        <p:txBody>
          <a:bodyPr wrap="square">
            <a:spAutoFit/>
          </a:bodyPr>
          <a:lstStyle/>
          <a:p>
            <a:pPr algn="ctr"/>
            <a:r>
              <a:rPr lang="nl-NL"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DE AFSCHEIDSSPEECH</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Alleen, neem zeer nauwlettend de geboden en de wet in acht die Mozes, de dienaar van de HEERE, u geboden heeft, namelijk dat u de HEERE, uw God, liefhebt, in al Zijn wegen gaat, Zijn geboden in acht neemt, zich aan Hem vasthoudt, en dat u Hem dient met heel uw hart en met heel uw ziel.</a:t>
            </a:r>
            <a:r>
              <a:rPr lang="en-US" b="1" dirty="0">
                <a:solidFill>
                  <a:schemeClr val="accent1">
                    <a:lumMod val="50000"/>
                  </a:schemeClr>
                </a:solidFill>
                <a:latin typeface="Comic Sans MS" panose="030F0702030302020204" pitchFamily="66" charset="0"/>
              </a:rPr>
              <a:t>”</a:t>
            </a:r>
            <a:r>
              <a:rPr lang="en" sz="1400" b="1" dirty="0">
                <a:solidFill>
                  <a:schemeClr val="accent1">
                    <a:lumMod val="50000"/>
                  </a:schemeClr>
                </a:solidFill>
                <a:latin typeface="Comic Sans MS" panose="030F0702030302020204" pitchFamily="66" charset="0"/>
              </a:rPr>
              <a:t>(</a:t>
            </a:r>
            <a:r>
              <a:rPr lang="nl-NL" sz="1400" b="1" dirty="0">
                <a:solidFill>
                  <a:schemeClr val="accent1">
                    <a:lumMod val="50000"/>
                  </a:schemeClr>
                </a:solidFill>
                <a:latin typeface="Comic Sans MS" panose="030F0702030302020204" pitchFamily="66" charset="0"/>
              </a:rPr>
              <a:t>Jozua </a:t>
            </a:r>
            <a:r>
              <a:rPr lang="en" sz="1400" b="1" dirty="0">
                <a:solidFill>
                  <a:schemeClr val="accent1">
                    <a:lumMod val="50000"/>
                  </a:schemeClr>
                </a:solidFill>
                <a:latin typeface="Comic Sans MS" panose="030F0702030302020204" pitchFamily="66" charset="0"/>
              </a:rPr>
              <a:t>22:5 </a:t>
            </a:r>
            <a:r>
              <a:rPr lang="en" sz="1100" b="1" dirty="0">
                <a:solidFill>
                  <a:schemeClr val="accent1">
                    <a:lumMod val="50000"/>
                  </a:schemeClr>
                </a:solidFill>
                <a:latin typeface="Comic Sans MS" panose="030F0702030302020204" pitchFamily="66" charset="0"/>
              </a:rPr>
              <a:t>HSV</a:t>
            </a:r>
            <a:r>
              <a:rPr lang="en" sz="1400" b="1" dirty="0">
                <a:solidFill>
                  <a:schemeClr val="accent1">
                    <a:lumMod val="50000"/>
                  </a:schemeClr>
                </a:solidFill>
                <a:latin typeface="Comic Sans MS" panose="030F0702030302020204" pitchFamily="66" charset="0"/>
              </a:rPr>
              <a:t>)</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38124" y="1536829"/>
            <a:ext cx="7716468"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Omdat de Jordaan een scheiding tussen de stammen zou veroorzaken, gaf Jozua wijze raad aan de twee en een halve stam zodat zij trouw konden blijven (Jozua 22:5</a:t>
            </a:r>
            <a:r>
              <a:rPr lang="en" sz="2000" b="1" dirty="0">
                <a:latin typeface="Calibri" panose="020F0502020204030204" pitchFamily="34" charset="0"/>
              </a:rPr>
              <a:t>):</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2446704428"/>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
        <p:nvSpPr>
          <p:cNvPr id="2" name="Tekstvak 1">
            <a:extLst>
              <a:ext uri="{FF2B5EF4-FFF2-40B4-BE49-F238E27FC236}">
                <a16:creationId xmlns:a16="http://schemas.microsoft.com/office/drawing/2014/main" id="{0750F5B8-45E5-6B54-EFA8-6F0843B1DDD6}"/>
              </a:ext>
            </a:extLst>
          </p:cNvPr>
          <p:cNvSpPr txBox="1"/>
          <p:nvPr/>
        </p:nvSpPr>
        <p:spPr>
          <a:xfrm>
            <a:off x="10755324" y="153166"/>
            <a:ext cx="1312851" cy="307168"/>
          </a:xfrm>
          <a:prstGeom prst="roundRect">
            <a:avLst>
              <a:gd name="adj" fmla="val 14029"/>
            </a:avLst>
          </a:prstGeom>
          <a:solidFill>
            <a:srgbClr val="C00000"/>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C1DEEA"/>
                </a:solidFill>
                <a:effectLst>
                  <a:innerShdw blurRad="63500" dist="50800" dir="13500000">
                    <a:srgbClr val="000000">
                      <a:alpha val="50000"/>
                    </a:srgbClr>
                  </a:innerShdw>
                </a:effectLst>
                <a:uLnTx/>
                <a:uFillTx/>
                <a:latin typeface="Comic Sans MS" panose="030F0702030302020204" pitchFamily="66" charset="0"/>
              </a:rPr>
              <a:t>zondag</a:t>
            </a:r>
            <a:r>
              <a:rPr kumimoji="0" lang="nl-NL" sz="1600" b="1" i="0" u="none" strike="noStrike" kern="0" cap="none" spc="50" normalizeH="0" baseline="0" noProof="0" dirty="0">
                <a:ln w="0">
                  <a:noFill/>
                </a:ln>
                <a:solidFill>
                  <a:srgbClr val="035E33"/>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par>
                          <p:cTn id="24" fill="hold">
                            <p:stCondLst>
                              <p:cond delay="2500"/>
                            </p:stCondLst>
                            <p:childTnLst>
                              <p:par>
                                <p:cTn id="25" presetID="25"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44"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D710764A-E94F-45DB-947C-3933CB72199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51" dur="500"/>
                                        <p:tgtEl>
                                          <p:spTgt spid="8">
                                            <p:graphicEl>
                                              <a:dgm id="{47ACC016-6D31-46AD-83F9-EED2100109A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56"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57"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58" dur="500"/>
                                        <p:tgtEl>
                                          <p:spTgt spid="8">
                                            <p:graphicEl>
                                              <a:dgm id="{403B2A72-F697-4AD8-B0DC-C8437B67AEEC}"/>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63" dur="500"/>
                                        <p:tgtEl>
                                          <p:spTgt spid="8">
                                            <p:graphicEl>
                                              <a:dgm id="{EC4D15AB-9CE5-44D4-B73B-5C3D16681C2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68"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69"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70" dur="500"/>
                                        <p:tgtEl>
                                          <p:spTgt spid="8">
                                            <p:graphicEl>
                                              <a:dgm id="{062F4172-6D31-4836-9276-24CBF670E39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75" dur="500"/>
                                        <p:tgtEl>
                                          <p:spTgt spid="8">
                                            <p:graphicEl>
                                              <a:dgm id="{A0A5D1E9-3E5B-40E1-8E83-7EFB7CCFAB4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80"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81"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82" dur="500"/>
                                        <p:tgtEl>
                                          <p:spTgt spid="8">
                                            <p:graphicEl>
                                              <a:dgm id="{4559FD80-2071-4040-87FD-0514AF53CD67}"/>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87" dur="500"/>
                                        <p:tgtEl>
                                          <p:spTgt spid="8">
                                            <p:graphicEl>
                                              <a:dgm id="{EA7A024C-B283-41A0-9C29-21BA16A3C6F6}"/>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92"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93"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94" dur="500"/>
                                        <p:tgtEl>
                                          <p:spTgt spid="8">
                                            <p:graphicEl>
                                              <a:dgm id="{ECB1259D-FEC0-4C56-83DC-352068D0B310}"/>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99"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BE611EBE-34CA-61FE-223F-DEB74C9E7CA6}"/>
              </a:ext>
            </a:extLst>
          </p:cNvPr>
          <p:cNvSpPr txBox="1"/>
          <p:nvPr/>
        </p:nvSpPr>
        <p:spPr>
          <a:xfrm>
            <a:off x="2069432" y="-58992"/>
            <a:ext cx="7982093" cy="769441"/>
          </a:xfrm>
          <a:prstGeom prst="rect">
            <a:avLst/>
          </a:prstGeom>
          <a:noFill/>
        </p:spPr>
        <p:txBody>
          <a:bodyPr wrap="square">
            <a:spAutoFit/>
          </a:bodyPr>
          <a:lstStyle/>
          <a:p>
            <a:pPr algn="ctr"/>
            <a:r>
              <a:rPr lang="nl-NL"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latin typeface="Calibri" panose="020F0502020204030204" pitchFamily="34" charset="0"/>
              </a:rPr>
              <a:t>DE REDEN VOOR HET CONFLICT</a:t>
            </a:r>
            <a:endPar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923330"/>
          </a:xfrm>
          <a:prstGeom prst="rect">
            <a:avLst/>
          </a:prstGeom>
          <a:noFill/>
        </p:spPr>
        <p:txBody>
          <a:bodyPr wrap="square">
            <a:spAutoFit/>
          </a:bodyPr>
          <a:lstStyle/>
          <a:p>
            <a:pPr algn="ct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Toen zij in het gebied van de Jordaan kwamen dat nog in het land Kanaän ligt, bouwden de nakomelingen van Ruben, de nakomelingen van </a:t>
            </a:r>
            <a:r>
              <a:rPr lang="nl-NL"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Gad</a:t>
            </a:r>
            <a:r>
              <a:rPr lang="nl-NL"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en de halve stam Manasse daar een altaar aan de Jordaan, een altaar groot om te zien.</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Jozua</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610410"/>
            <a:ext cx="5338916"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Dicht bij de plaats waar Jozua een gedenkteken had opgericht voor de wonderbaarlijke oversteek van de Jordaan, bouwde de twee en een halve stam een altaar dat leek op het altaar van het heiligdom (Joz. 22:10, 28).</a:t>
            </a:r>
            <a:endParaRPr lang="en" sz="2000" b="1" dirty="0">
              <a:latin typeface="Calibri" panose="020F0502020204030204" pitchFamily="34" charset="0"/>
            </a:endParaRP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8557874"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De rest van de Israëlieten besloot deze zonde uit te roeien door hun broeders aan te vallen (Joz. 22:12). Maar God greep in om een bloedige burgeroorlog te voorkomen. Hij heeft mensen samengebracht die ervoor kozen niet te oordelen zonder al het bewijs; zij gaven het voordeel van de twijfel; en zij besloten hun broeders de kans te geven zich te verklaren (Joz. 22:13-14).</a:t>
            </a:r>
            <a:endParaRPr lang="en" sz="2000" b="1" dirty="0">
              <a:latin typeface="Calibri" panose="020F0502020204030204" pitchFamily="34" charset="0"/>
            </a:endParaRP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6"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Deze handeling werd geïnterpreteerd als een overtreding van de wet die brengen van offers verbood op een andere plaats dan het brandofferaltaar van het heiligdom (Lev. 17:8-9).</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Zoals bleek, was zijn enige fout geweest dat hij zijn broers niet op de hoogte had gebracht van zijn bedoelingen... Maar dat is geen zonde.</a:t>
            </a:r>
            <a:endParaRPr lang="es-ES" sz="2000" dirty="0">
              <a:latin typeface="Calibri" panose="020F0502020204030204" pitchFamily="34" charset="0"/>
            </a:endParaRPr>
          </a:p>
        </p:txBody>
      </p:sp>
      <p:sp>
        <p:nvSpPr>
          <p:cNvPr id="2" name="Tekstvak 1">
            <a:extLst>
              <a:ext uri="{FF2B5EF4-FFF2-40B4-BE49-F238E27FC236}">
                <a16:creationId xmlns:a16="http://schemas.microsoft.com/office/drawing/2014/main" id="{B0AF980E-1B7B-A4F8-D63F-289FFE4819FC}"/>
              </a:ext>
            </a:extLst>
          </p:cNvPr>
          <p:cNvSpPr txBox="1"/>
          <p:nvPr/>
        </p:nvSpPr>
        <p:spPr>
          <a:xfrm>
            <a:off x="10755324" y="153166"/>
            <a:ext cx="1312851" cy="307168"/>
          </a:xfrm>
          <a:prstGeom prst="roundRect">
            <a:avLst>
              <a:gd name="adj" fmla="val 14029"/>
            </a:avLst>
          </a:prstGeom>
          <a:solidFill>
            <a:srgbClr val="FFFFA3"/>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FF0000"/>
                </a:solidFill>
                <a:effectLst>
                  <a:innerShdw blurRad="63500" dist="50800" dir="13500000">
                    <a:srgbClr val="000000">
                      <a:alpha val="50000"/>
                    </a:srgbClr>
                  </a:innerShdw>
                </a:effectLst>
                <a:uLnTx/>
                <a:uFillTx/>
                <a:latin typeface="Comic Sans MS" panose="030F0702030302020204" pitchFamily="66" charset="0"/>
              </a:rPr>
              <a:t>maandag</a:t>
            </a:r>
            <a:r>
              <a:rPr kumimoji="0" lang="nl-NL" sz="1600" b="1" i="0" u="none" strike="noStrike" kern="0" cap="none" spc="50" normalizeH="0" baseline="0" noProof="0" dirty="0">
                <a:ln w="0">
                  <a:noFill/>
                </a:ln>
                <a:solidFill>
                  <a:srgbClr val="FF0000"/>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500"/>
                                        <p:tgtEl>
                                          <p:spTgt spid="8"/>
                                        </p:tgtEl>
                                      </p:cBhvr>
                                    </p:animEffect>
                                  </p:childTnLst>
                                </p:cTn>
                              </p:par>
                              <p:par>
                                <p:cTn id="33" presetID="18" presetClass="entr" presetSubtype="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2200060" y="-57750"/>
            <a:ext cx="9991940" cy="923330"/>
          </a:xfrm>
          <a:prstGeom prst="rect">
            <a:avLst/>
          </a:prstGeom>
          <a:noFill/>
        </p:spPr>
        <p:txBody>
          <a:bodyPr wrap="square">
            <a:spAutoFit/>
          </a:bodyPr>
          <a:lstStyle/>
          <a:p>
            <a:pPr algn="ctr"/>
            <a:r>
              <a:rPr lang="nl-NL"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DE BESCHULDIGINGEN</a:t>
            </a:r>
            <a:endPar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0" y="694461"/>
            <a:ext cx="12192000" cy="923330"/>
          </a:xfrm>
          <a:prstGeom prst="rect">
            <a:avLst/>
          </a:prstGeom>
          <a:noFill/>
        </p:spPr>
        <p:txBody>
          <a:bodyPr wrap="square">
            <a:spAutoFit/>
          </a:bodyPr>
          <a:lstStyle/>
          <a:p>
            <a:pPr algn="ctr"/>
            <a:r>
              <a:rPr lang="en" b="1" dirty="0">
                <a:solidFill>
                  <a:schemeClr val="accent3">
                    <a:lumMod val="75000"/>
                  </a:schemeClr>
                </a:solidFill>
                <a:latin typeface="Comic Sans MS" panose="030F0702030302020204" pitchFamily="66" charset="0"/>
              </a:rPr>
              <a:t>“</a:t>
            </a:r>
            <a:r>
              <a:rPr lang="nl-NL" b="1" dirty="0">
                <a:solidFill>
                  <a:schemeClr val="accent3">
                    <a:lumMod val="75000"/>
                  </a:schemeClr>
                </a:solidFill>
                <a:latin typeface="Comic Sans MS" panose="030F0702030302020204" pitchFamily="66" charset="0"/>
              </a:rPr>
              <a:t>Zo spreekt heel de gemeenschap van de HEERE: Wat is dat voor trouwbreuk die u gepleegd hebt tegen de God van Israël, door u van achter de HEERE af te keren, omdat u een altaar voor uzelf gebouwd hebt om hedenheden tegen de HEERE in opstand te komen?</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a:t>
            </a:r>
            <a:r>
              <a:rPr lang="nl-NL" sz="1400" b="1" dirty="0">
                <a:solidFill>
                  <a:schemeClr val="accent3">
                    <a:lumMod val="75000"/>
                  </a:schemeClr>
                </a:solidFill>
                <a:latin typeface="Comic Sans MS" panose="030F0702030302020204" pitchFamily="66" charset="0"/>
              </a:rPr>
              <a:t>Jozua</a:t>
            </a:r>
            <a:r>
              <a:rPr lang="en" sz="1400" b="1" dirty="0">
                <a:solidFill>
                  <a:schemeClr val="accent3">
                    <a:lumMod val="75000"/>
                  </a:schemeClr>
                </a:solidFill>
                <a:latin typeface="Comic Sans MS" panose="030F0702030302020204" pitchFamily="66" charset="0"/>
              </a:rPr>
              <a:t>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69277"/>
            <a:ext cx="831809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Waarom werd </a:t>
            </a:r>
            <a:r>
              <a:rPr lang="nl-NL" sz="2000" b="1" dirty="0" err="1">
                <a:latin typeface="Calibri" panose="020F0502020204030204" pitchFamily="34" charset="0"/>
              </a:rPr>
              <a:t>Pinehas</a:t>
            </a:r>
            <a:r>
              <a:rPr lang="nl-NL" sz="2000" b="1" dirty="0">
                <a:latin typeface="Calibri" panose="020F0502020204030204" pitchFamily="34" charset="0"/>
              </a:rPr>
              <a:t> gekozen om het </a:t>
            </a:r>
            <a:r>
              <a:rPr lang="nl-NL" sz="2000" b="1" dirty="0" err="1">
                <a:latin typeface="Calibri" panose="020F0502020204030204" pitchFamily="34" charset="0"/>
              </a:rPr>
              <a:t>onderzoekscomité</a:t>
            </a:r>
            <a:r>
              <a:rPr lang="nl-NL" sz="2000" b="1" dirty="0">
                <a:latin typeface="Calibri" panose="020F0502020204030204" pitchFamily="34" charset="0"/>
              </a:rPr>
              <a:t> te leiden?</a:t>
            </a:r>
            <a:br>
              <a:rPr lang="en" sz="2000" b="1" dirty="0">
                <a:latin typeface="Calibri" panose="020F0502020204030204" pitchFamily="34" charset="0"/>
              </a:rPr>
            </a:br>
            <a:r>
              <a:rPr lang="en" sz="2000" b="1" dirty="0">
                <a:latin typeface="Calibri" panose="020F0502020204030204" pitchFamily="34" charset="0"/>
              </a:rPr>
              <a:t>(</a:t>
            </a:r>
            <a:r>
              <a:rPr lang="nl-NL" sz="2000" b="1" dirty="0">
                <a:latin typeface="Calibri" panose="020F0502020204030204" pitchFamily="34" charset="0"/>
              </a:rPr>
              <a:t>Jozua 22:13-14</a:t>
            </a:r>
            <a:r>
              <a:rPr lang="en" sz="2000" b="1" dirty="0">
                <a:latin typeface="Calibri" panose="020F0502020204030204" pitchFamily="34" charset="0"/>
              </a:rPr>
              <a:t>)?</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323439"/>
          </a:xfrm>
          <a:prstGeom prst="rect">
            <a:avLst/>
          </a:prstGeom>
          <a:noFill/>
        </p:spPr>
        <p:txBody>
          <a:bodyPr wrap="square">
            <a:spAutoFit/>
          </a:bodyPr>
          <a:lstStyle/>
          <a:p>
            <a:pPr>
              <a:spcBef>
                <a:spcPts val="600"/>
              </a:spcBef>
            </a:pPr>
            <a:r>
              <a:rPr lang="nl-NL" sz="2000" b="1" dirty="0" err="1">
                <a:latin typeface="Calibri" panose="020F0502020204030204" pitchFamily="34" charset="0"/>
              </a:rPr>
              <a:t>Pinehas</a:t>
            </a:r>
            <a:r>
              <a:rPr lang="nl-NL" sz="2000" b="1" dirty="0">
                <a:latin typeface="Calibri" panose="020F0502020204030204" pitchFamily="34" charset="0"/>
              </a:rPr>
              <a:t>' toespraak was volkomen logisch. Als offers werden gebracht op het nieuw opgerichte altaar, zou God heel Israël daarvoor straffen </a:t>
            </a:r>
            <a:r>
              <a:rPr lang="en" sz="2000" b="1" dirty="0">
                <a:latin typeface="Calibri" panose="020F0502020204030204" pitchFamily="34" charset="0"/>
              </a:rPr>
              <a:t>(</a:t>
            </a:r>
            <a:r>
              <a:rPr lang="nl-NL" sz="2000" b="1" dirty="0">
                <a:latin typeface="Calibri" panose="020F0502020204030204" pitchFamily="34" charset="0"/>
              </a:rPr>
              <a:t>Jozua</a:t>
            </a:r>
            <a:r>
              <a:rPr lang="en" sz="2000" b="1" dirty="0">
                <a:latin typeface="Calibri" panose="020F0502020204030204" pitchFamily="34" charset="0"/>
              </a:rPr>
              <a:t> 22:18b).</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nl-NL" sz="2000" b="1" dirty="0" err="1">
                <a:latin typeface="Calibri" panose="020F0502020204030204" pitchFamily="34" charset="0"/>
              </a:rPr>
              <a:t>Pinehas</a:t>
            </a:r>
            <a:r>
              <a:rPr lang="nl-NL" sz="2000" b="1" dirty="0">
                <a:latin typeface="Calibri" panose="020F0502020204030204" pitchFamily="34" charset="0"/>
              </a:rPr>
              <a:t>, de zoon van de hogepriester, was onvermoeibaar in het stoppen van de zonde bij Baäl-</a:t>
            </a:r>
            <a:r>
              <a:rPr lang="nl-NL" sz="2000" b="1" dirty="0" err="1">
                <a:latin typeface="Calibri" panose="020F0502020204030204" pitchFamily="34" charset="0"/>
              </a:rPr>
              <a:t>Peor</a:t>
            </a:r>
            <a:r>
              <a:rPr lang="nl-NL" sz="2000" b="1" dirty="0">
                <a:latin typeface="Calibri" panose="020F0502020204030204" pitchFamily="34" charset="0"/>
              </a:rPr>
              <a:t> (Num. 25:7-8). In zijn toespraak koppelde hij deze zonde aan die van </a:t>
            </a:r>
            <a:r>
              <a:rPr lang="nl-NL" sz="2000" b="1" dirty="0" err="1">
                <a:latin typeface="Calibri" panose="020F0502020204030204" pitchFamily="34" charset="0"/>
              </a:rPr>
              <a:t>Achan</a:t>
            </a:r>
            <a:r>
              <a:rPr lang="nl-NL" sz="2000" b="1" dirty="0">
                <a:latin typeface="Calibri" panose="020F0502020204030204" pitchFamily="34" charset="0"/>
              </a:rPr>
              <a:t> en stelde het gelijk aan de zonde die zogenaamd door de twee en een halve stam werd begaan </a:t>
            </a:r>
            <a:r>
              <a:rPr lang="en" sz="2000" b="1" dirty="0">
                <a:latin typeface="Calibri" panose="020F0502020204030204" pitchFamily="34" charset="0"/>
              </a:rPr>
              <a:t>(</a:t>
            </a:r>
            <a:r>
              <a:rPr lang="nl-NL" sz="2000" b="1" dirty="0">
                <a:latin typeface="Calibri" panose="020F0502020204030204" pitchFamily="34" charset="0"/>
              </a:rPr>
              <a:t>Jozua</a:t>
            </a:r>
            <a:r>
              <a:rPr lang="en" sz="2000" b="1" dirty="0">
                <a:latin typeface="Calibri" panose="020F0502020204030204" pitchFamily="34" charset="0"/>
              </a:rPr>
              <a:t>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Hij gaf hen echter de kans om deze fout recht te zetten voordat ze de zonde begingen: hij bood hen de kans terug te keren naar de Jordaanse zijde, waar het Heiligdom was </a:t>
            </a:r>
            <a:r>
              <a:rPr lang="en" sz="2000" b="1" dirty="0">
                <a:latin typeface="Calibri" panose="020F0502020204030204" pitchFamily="34" charset="0"/>
              </a:rPr>
              <a:t>(</a:t>
            </a:r>
            <a:r>
              <a:rPr lang="nl-NL" sz="2000" b="1" dirty="0">
                <a:latin typeface="Calibri" panose="020F0502020204030204" pitchFamily="34" charset="0"/>
              </a:rPr>
              <a:t>Jozua</a:t>
            </a:r>
            <a:r>
              <a:rPr lang="en" sz="2000" b="1" dirty="0">
                <a:latin typeface="Calibri" panose="020F0502020204030204" pitchFamily="34" charset="0"/>
              </a:rPr>
              <a:t> 22:19).</a:t>
            </a:r>
          </a:p>
        </p:txBody>
      </p:sp>
      <p:sp>
        <p:nvSpPr>
          <p:cNvPr id="2" name="Tekstvak 1">
            <a:extLst>
              <a:ext uri="{FF2B5EF4-FFF2-40B4-BE49-F238E27FC236}">
                <a16:creationId xmlns:a16="http://schemas.microsoft.com/office/drawing/2014/main" id="{023D4993-D8F5-56DB-A2D6-E3E4D3D5BE48}"/>
              </a:ext>
            </a:extLst>
          </p:cNvPr>
          <p:cNvSpPr txBox="1"/>
          <p:nvPr/>
        </p:nvSpPr>
        <p:spPr>
          <a:xfrm>
            <a:off x="305038" y="300601"/>
            <a:ext cx="1312851" cy="307168"/>
          </a:xfrm>
          <a:prstGeom prst="roundRect">
            <a:avLst>
              <a:gd name="adj" fmla="val 14029"/>
            </a:avLst>
          </a:prstGeom>
          <a:solidFill>
            <a:srgbClr val="0099CC"/>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DEBDFF"/>
                </a:solidFill>
                <a:effectLst>
                  <a:innerShdw blurRad="25400" dist="50800" dir="13500000">
                    <a:schemeClr val="tx1">
                      <a:alpha val="72000"/>
                    </a:schemeClr>
                  </a:innerShdw>
                </a:effectLst>
                <a:uLnTx/>
                <a:uFillTx/>
                <a:latin typeface="Comic Sans MS" panose="030F0702030302020204" pitchFamily="66" charset="0"/>
              </a:rPr>
              <a:t>dinsdag</a:t>
            </a:r>
            <a:r>
              <a:rPr kumimoji="0" lang="nl-NL" sz="1600" b="1" i="0" u="none" strike="noStrike" kern="0" cap="none" spc="50" normalizeH="0" baseline="0" noProof="0" dirty="0">
                <a:ln w="0">
                  <a:noFill/>
                </a:ln>
                <a:solidFill>
                  <a:srgbClr val="FF0000"/>
                </a:solidFill>
                <a:effectLst>
                  <a:glow rad="38100">
                    <a:srgbClr val="BD3460"/>
                  </a:glow>
                  <a:innerShdw blurRad="25400" dist="50800" dir="13500000">
                    <a:schemeClr val="tx1">
                      <a:alpha val="72000"/>
                    </a:scheme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par>
                          <p:cTn id="24" fill="hold">
                            <p:stCondLst>
                              <p:cond delay="2250"/>
                            </p:stCondLst>
                            <p:childTnLst>
                              <p:par>
                                <p:cTn id="25" presetID="25"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0450286" cy="769441"/>
          </a:xfrm>
          <a:prstGeom prst="rect">
            <a:avLst/>
          </a:prstGeom>
          <a:noFill/>
        </p:spPr>
        <p:txBody>
          <a:bodyPr wrap="square">
            <a:spAutoFit/>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HET VRIENDELIJKE ANTWOORD</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48127" y="642848"/>
            <a:ext cx="12299711" cy="615553"/>
          </a:xfrm>
          <a:prstGeom prst="rect">
            <a:avLst/>
          </a:prstGeom>
          <a:noFill/>
        </p:spPr>
        <p:txBody>
          <a:bodyPr wrap="square">
            <a:spAutoFit/>
          </a:bodyPr>
          <a:lstStyle/>
          <a:p>
            <a:pPr algn="ctr"/>
            <a:r>
              <a:rPr lang="en" sz="1700" b="1" spc="-60"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r>
              <a:rPr lang="nl-NL" sz="1700" b="1" spc="-60"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Als wij voor onszelf een altaar gebouwd hebben om ons van achter de HEERE af te keren, of om brandoffer en graan-offer daarop te brengen, of om daarop dankoffers te brengen, dan mag de HEERE Zelf rekenschap eisen!</a:t>
            </a:r>
            <a:r>
              <a:rPr lang="en" sz="1600" b="1" spc="-60"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 sz="1200" b="1" spc="-60"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r>
              <a:rPr lang="nl-NL" sz="1200" b="1" spc="-60"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Jozua</a:t>
            </a:r>
            <a:r>
              <a:rPr lang="en" sz="1200" b="1" spc="-60"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224676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de stammen van Ruben en </a:t>
            </a:r>
            <a:r>
              <a:rPr lang="nl-NL" sz="2000" b="1" dirty="0" err="1">
                <a:latin typeface="Calibri" panose="020F0502020204030204" pitchFamily="34" charset="0"/>
              </a:rPr>
              <a:t>Gad</a:t>
            </a:r>
            <a:r>
              <a:rPr lang="nl-NL" sz="2000" b="1" dirty="0">
                <a:latin typeface="Calibri" panose="020F0502020204030204" pitchFamily="34" charset="0"/>
              </a:rPr>
              <a:t>, en de halve stam van Manasse werden beschuldigd, handelden ze op voorbeeldige wijze:</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3337815009"/>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de Israëlieten de motieven van hun broeders voor het bouwen van het altaar niet kenden, veronderstelden ze: rebellie, een verlangen naar scheiding en goddelijke straf.</a:t>
            </a:r>
            <a:endParaRPr lang="en" sz="2000" b="1" dirty="0">
              <a:latin typeface="Calibri" panose="020F0502020204030204" pitchFamily="34" charset="0"/>
            </a:endParaRP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Hoewel de beschuldigde stammen zich beledigd konden voelen door de beschuldigingen en gewelddadig zouden kunnen reageren ter verdediging, werd oorlog dankzij hun vriendelijke reactie voorkomen.</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 realiteit was: een verlangen om verenigd te blijven met hun broeders en een toekomstige scheiding van de kant van de Israëlieten te voorkomen (Jozua 22:24-26).</a:t>
            </a:r>
            <a:endParaRPr lang="en" sz="2000" b="1" dirty="0">
              <a:latin typeface="Calibri" panose="020F0502020204030204" pitchFamily="34" charset="0"/>
            </a:endParaRPr>
          </a:p>
        </p:txBody>
      </p:sp>
      <p:sp>
        <p:nvSpPr>
          <p:cNvPr id="6" name="Tekstvak 5">
            <a:extLst>
              <a:ext uri="{FF2B5EF4-FFF2-40B4-BE49-F238E27FC236}">
                <a16:creationId xmlns:a16="http://schemas.microsoft.com/office/drawing/2014/main" id="{CFE661D2-4D5C-0CBC-D3C9-25886F944CDF}"/>
              </a:ext>
            </a:extLst>
          </p:cNvPr>
          <p:cNvSpPr txBox="1"/>
          <p:nvPr/>
        </p:nvSpPr>
        <p:spPr>
          <a:xfrm>
            <a:off x="10631571" y="201796"/>
            <a:ext cx="1312851" cy="307168"/>
          </a:xfrm>
          <a:prstGeom prst="roundRect">
            <a:avLst>
              <a:gd name="adj" fmla="val 14029"/>
            </a:avLst>
          </a:prstGeom>
          <a:solidFill>
            <a:srgbClr val="FFFF66"/>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17B4AD"/>
                </a:solidFill>
                <a:effectLst>
                  <a:innerShdw blurRad="25400" dist="50800" dir="13500000">
                    <a:schemeClr val="tx1">
                      <a:alpha val="72000"/>
                    </a:schemeClr>
                  </a:innerShdw>
                </a:effectLst>
                <a:uLnTx/>
                <a:uFillTx/>
                <a:latin typeface="Comic Sans MS" panose="030F0702030302020204" pitchFamily="66" charset="0"/>
              </a:rPr>
              <a:t>woensdag</a:t>
            </a:r>
            <a:r>
              <a:rPr kumimoji="0" lang="nl-NL" sz="1600" b="1" i="0" u="none" strike="noStrike" kern="0" cap="none" spc="50" normalizeH="0" baseline="0" noProof="0" dirty="0">
                <a:ln w="0">
                  <a:noFill/>
                </a:ln>
                <a:solidFill>
                  <a:srgbClr val="FF0000"/>
                </a:solidFill>
                <a:effectLst>
                  <a:glow rad="38100">
                    <a:srgbClr val="BD3460"/>
                  </a:glow>
                  <a:innerShdw blurRad="25400" dist="50800" dir="13500000">
                    <a:schemeClr val="tx1">
                      <a:alpha val="72000"/>
                    </a:scheme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par>
                          <p:cTn id="30" fill="hold">
                            <p:stCondLst>
                              <p:cond delay="1750"/>
                            </p:stCondLst>
                            <p:childTnLst>
                              <p:par>
                                <p:cTn id="31" presetID="25"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fltVal val="0.5"/>
                                          </p:val>
                                        </p:tav>
                                        <p:tav tm="100000">
                                          <p:val>
                                            <p:strVal val="#ppt_x"/>
                                          </p:val>
                                        </p:tav>
                                      </p:tavLst>
                                    </p:anim>
                                    <p:anim calcmode="lin" valueType="num">
                                      <p:cBhvr>
                                        <p:cTn id="49" dur="500" fill="hold"/>
                                        <p:tgtEl>
                                          <p:spTgt spid="10"/>
                                        </p:tgtEl>
                                        <p:attrNameLst>
                                          <p:attrName>ppt_y</p:attrName>
                                        </p:attrNameLst>
                                      </p:cBhvr>
                                      <p:tavLst>
                                        <p:tav tm="0">
                                          <p:val>
                                            <p:fltVal val="0.5"/>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3" fill="hold" grpId="0" nodeType="clickEffect">
                                  <p:stCondLst>
                                    <p:cond delay="0"/>
                                  </p:stCondLst>
                                  <p:childTnLst>
                                    <p:set>
                                      <p:cBhvr>
                                        <p:cTn id="57"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58" dur="500"/>
                                        <p:tgtEl>
                                          <p:spTgt spid="2">
                                            <p:graphicEl>
                                              <a:dgm id="{CE1771A9-7127-4ED8-807D-F029D3D5E115}"/>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62" dur="500"/>
                                        <p:tgtEl>
                                          <p:spTgt spid="2">
                                            <p:graphicEl>
                                              <a:dgm id="{8EF0B609-78E4-4A21-B823-80F55332F72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67" dur="500"/>
                                        <p:tgtEl>
                                          <p:spTgt spid="2">
                                            <p:graphicEl>
                                              <a:dgm id="{6188357F-B3AE-45B7-9A4B-33CFF5414BDD}"/>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72" dur="500"/>
                                        <p:tgtEl>
                                          <p:spTgt spid="2">
                                            <p:graphicEl>
                                              <a:dgm id="{0444BAC0-069B-4C38-83A9-C22C28313175}"/>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77" dur="500"/>
                                        <p:tgtEl>
                                          <p:spTgt spid="2">
                                            <p:graphicEl>
                                              <a:dgm id="{2E7D29A4-BEAD-40F9-AEF3-02F602B9DF7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1808174" y="-86764"/>
            <a:ext cx="7221525" cy="830997"/>
          </a:xfrm>
          <a:prstGeom prst="rect">
            <a:avLst/>
          </a:prstGeom>
          <a:noFill/>
          <a:effectLst>
            <a:outerShdw blurRad="50800" dist="25400" dir="2700000" algn="tl" rotWithShape="0">
              <a:prstClr val="black"/>
            </a:outerShdw>
          </a:effectLst>
        </p:spPr>
        <p:txBody>
          <a:bodyPr wrap="square">
            <a:spAutoFit/>
          </a:bodyPr>
          <a:lstStyle/>
          <a:p>
            <a:pPr algn="ctr"/>
            <a:r>
              <a:rPr lang="nl-NL" sz="48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latin typeface="Calibri" panose="020F0502020204030204" pitchFamily="34" charset="0"/>
              </a:rPr>
              <a:t>VERZOENING</a:t>
            </a:r>
            <a:endParaRPr lang="en" sz="48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571797"/>
            <a:ext cx="9240253" cy="854080"/>
          </a:xfrm>
          <a:prstGeom prst="rect">
            <a:avLst/>
          </a:prstGeom>
          <a:noFill/>
        </p:spPr>
        <p:txBody>
          <a:bodyPr wrap="square">
            <a:spAutoFit/>
          </a:bodyPr>
          <a:lstStyle/>
          <a:p>
            <a:pPr algn="ctr"/>
            <a:r>
              <a:rPr lang="en" sz="1650" b="1" spc="-60" dirty="0">
                <a:latin typeface="Comic Sans MS" panose="030F0702030302020204" pitchFamily="66" charset="0"/>
              </a:rPr>
              <a:t>“</a:t>
            </a:r>
            <a:r>
              <a:rPr lang="nl-NL" sz="1650" b="1" spc="-60" dirty="0">
                <a:latin typeface="Comic Sans MS" panose="030F0702030302020204" pitchFamily="66" charset="0"/>
              </a:rPr>
              <a:t>Dat verslag was goed in de ogen van de Israëlieten, en de Israëlieten loofden God en zeiden dat zij niet meer met een leger tegen hen ten strijde zouden trekken om het land waarin de nakomelingen van Ruben en de nakomelingen van </a:t>
            </a:r>
            <a:r>
              <a:rPr lang="nl-NL" sz="1650" b="1" spc="-60" dirty="0" err="1">
                <a:latin typeface="Comic Sans MS" panose="030F0702030302020204" pitchFamily="66" charset="0"/>
              </a:rPr>
              <a:t>Gad</a:t>
            </a:r>
            <a:r>
              <a:rPr lang="nl-NL" sz="1650" b="1" spc="-60" dirty="0">
                <a:latin typeface="Comic Sans MS" panose="030F0702030302020204" pitchFamily="66" charset="0"/>
              </a:rPr>
              <a:t> woonden, te gronde te richten.</a:t>
            </a:r>
            <a:r>
              <a:rPr lang="en" sz="1650" b="1" spc="-60" dirty="0">
                <a:latin typeface="Comic Sans MS" panose="030F0702030302020204" pitchFamily="66" charset="0"/>
              </a:rPr>
              <a:t>” </a:t>
            </a:r>
            <a:r>
              <a:rPr lang="en" sz="1200" b="1" spc="-150" dirty="0">
                <a:latin typeface="Comic Sans MS" panose="030F0702030302020204" pitchFamily="66" charset="0"/>
              </a:rPr>
              <a:t>(</a:t>
            </a:r>
            <a:r>
              <a:rPr lang="nl-NL" sz="1200" b="1" spc="-100" dirty="0">
                <a:latin typeface="Comic Sans MS" panose="030F0702030302020204" pitchFamily="66" charset="0"/>
              </a:rPr>
              <a:t>Jozua</a:t>
            </a:r>
            <a:r>
              <a:rPr lang="en" sz="1200" b="1" spc="-100" dirty="0">
                <a:latin typeface="Comic Sans MS" panose="030F0702030302020204" pitchFamily="66" charset="0"/>
              </a:rPr>
              <a:t> 22:33)</a:t>
            </a:r>
            <a:endParaRPr lang="en" sz="1400" b="1" spc="-100" dirty="0">
              <a:latin typeface="Comic Sans MS" panose="030F0702030302020204" pitchFamily="66" charset="0"/>
            </a:endParaRPr>
          </a:p>
        </p:txBody>
      </p:sp>
      <p:sp>
        <p:nvSpPr>
          <p:cNvPr id="6" name="CuadroTexto 5">
            <a:extLst>
              <a:ext uri="{FF2B5EF4-FFF2-40B4-BE49-F238E27FC236}">
                <a16:creationId xmlns:a16="http://schemas.microsoft.com/office/drawing/2014/main" id="{62778CC5-4EA7-6863-FFF0-33A8BF63693E}"/>
              </a:ext>
            </a:extLst>
          </p:cNvPr>
          <p:cNvSpPr txBox="1"/>
          <p:nvPr/>
        </p:nvSpPr>
        <p:spPr>
          <a:xfrm>
            <a:off x="1" y="1568946"/>
            <a:ext cx="6562726" cy="1323439"/>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Toen de beschuldiging ongegrond was, waren </a:t>
            </a:r>
            <a:r>
              <a:rPr lang="nl-NL" sz="2000" b="1" dirty="0" err="1">
                <a:latin typeface="Calibri" panose="020F0502020204030204" pitchFamily="34" charset="0"/>
              </a:rPr>
              <a:t>Pinehas</a:t>
            </a:r>
            <a:r>
              <a:rPr lang="nl-NL" sz="2000" b="1" dirty="0">
                <a:latin typeface="Calibri" panose="020F0502020204030204" pitchFamily="34" charset="0"/>
              </a:rPr>
              <a:t> en de Israëlitische delegatie opgelucht (Josh. 22:30-31). Toen de Israëlieten de waarheid leerden, waren zij verheugd en prezen God (Josh. 22:32-33).</a:t>
            </a:r>
            <a:endParaRPr kumimoji="0" lang="en" sz="2000" b="1" i="0" u="none" strike="noStrike" kern="1200" cap="none" spc="0" normalizeH="0" baseline="0" noProof="0" dirty="0">
              <a:ln>
                <a:noFill/>
              </a:ln>
              <a:effectLst/>
              <a:uLnTx/>
              <a:uFillTx/>
              <a:latin typeface="Calibri" panose="020F0502020204030204" pitchFamily="34" charset="0"/>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1229545672"/>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295254" y="95250"/>
            <a:ext cx="2753870"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dirty="0">
              <a:latin typeface="Calibri" panose="020F0502020204030204" pitchFamily="34" charset="0"/>
            </a:endParaRPr>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dirty="0">
              <a:latin typeface="Calibri" panose="020F0502020204030204" pitchFamily="34" charset="0"/>
            </a:endParaRPr>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dirty="0">
              <a:latin typeface="Calibri" panose="020F0502020204030204" pitchFamily="34" charset="0"/>
            </a:endParaRPr>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dirty="0">
              <a:latin typeface="Calibri" panose="020F0502020204030204" pitchFamily="34" charset="0"/>
            </a:endParaRPr>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dirty="0">
              <a:latin typeface="Calibri" panose="020F0502020204030204" pitchFamily="34" charset="0"/>
            </a:endParaRPr>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dirty="0">
              <a:latin typeface="Calibri" panose="020F0502020204030204" pitchFamily="34" charset="0"/>
            </a:endParaRPr>
          </a:p>
        </p:txBody>
      </p:sp>
      <p:sp>
        <p:nvSpPr>
          <p:cNvPr id="7" name="Tekstvak 6">
            <a:extLst>
              <a:ext uri="{FF2B5EF4-FFF2-40B4-BE49-F238E27FC236}">
                <a16:creationId xmlns:a16="http://schemas.microsoft.com/office/drawing/2014/main" id="{0B9FA431-540B-5815-15DA-5CEF22379D98}"/>
              </a:ext>
            </a:extLst>
          </p:cNvPr>
          <p:cNvSpPr txBox="1"/>
          <p:nvPr/>
        </p:nvSpPr>
        <p:spPr>
          <a:xfrm>
            <a:off x="142876" y="175150"/>
            <a:ext cx="1312851" cy="307168"/>
          </a:xfrm>
          <a:prstGeom prst="roundRect">
            <a:avLst>
              <a:gd name="adj" fmla="val 14029"/>
            </a:avLst>
          </a:prstGeom>
          <a:solidFill>
            <a:srgbClr val="339933"/>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EEEE72"/>
                </a:solidFill>
                <a:effectLst>
                  <a:innerShdw blurRad="25400" dist="50800" dir="13500000">
                    <a:schemeClr val="tx1">
                      <a:alpha val="72000"/>
                    </a:schemeClr>
                  </a:innerShdw>
                </a:effectLst>
                <a:uLnTx/>
                <a:uFillTx/>
                <a:latin typeface="Comic Sans MS" panose="030F0702030302020204" pitchFamily="66" charset="0"/>
              </a:rPr>
              <a:t>donderdag</a:t>
            </a:r>
            <a:r>
              <a:rPr kumimoji="0" lang="nl-NL" sz="1600" b="1" i="0" u="none" strike="noStrike" kern="0" cap="none" spc="50" normalizeH="0" baseline="0" noProof="0" dirty="0">
                <a:ln w="0">
                  <a:noFill/>
                </a:ln>
                <a:solidFill>
                  <a:srgbClr val="FF0000"/>
                </a:solidFill>
                <a:effectLst>
                  <a:glow rad="38100">
                    <a:srgbClr val="BD3460"/>
                  </a:glow>
                  <a:innerShdw blurRad="25400" dist="50800" dir="13500000">
                    <a:schemeClr val="tx1">
                      <a:alpha val="72000"/>
                    </a:scheme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5"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vertical)">
                                      <p:cBhvr>
                                        <p:cTn id="37" dur="500"/>
                                        <p:tgtEl>
                                          <p:spTgt spid="5"/>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46"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F12882D-63E2-47AD-89AF-20D2BFDF37B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53"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FDB41540-DDD2-46E6-9943-88A4A09D1DFD}"/>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64" dur="500"/>
                                        <p:tgtEl>
                                          <p:spTgt spid="2">
                                            <p:graphicEl>
                                              <a:dgm id="{D2375470-27C7-4826-AA46-60695B0C3E44}"/>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69"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9FAA2309-5793-40D7-A7EE-B618CE10F05C}"/>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80" dur="500"/>
                                        <p:tgtEl>
                                          <p:spTgt spid="2">
                                            <p:graphicEl>
                                              <a:dgm id="{DE88E075-CBA5-4BBC-95C7-37D8D16407E1}"/>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85"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0AB1B83B-182F-4C7A-8DFD-894D02A33F92}"/>
                                            </p:graphicEl>
                                          </p:spTgt>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fill="hold"/>
                                        <p:tgtEl>
                                          <p:spTgt spid="12"/>
                                        </p:tgtEl>
                                        <p:attrNameLst>
                                          <p:attrName>ppt_w</p:attrName>
                                        </p:attrNameLst>
                                      </p:cBhvr>
                                      <p:tavLst>
                                        <p:tav tm="0">
                                          <p:val>
                                            <p:fltVal val="0"/>
                                          </p:val>
                                        </p:tav>
                                        <p:tav tm="100000">
                                          <p:val>
                                            <p:strVal val="#ppt_w"/>
                                          </p:val>
                                        </p:tav>
                                      </p:tavLst>
                                    </p:anim>
                                    <p:anim calcmode="lin" valueType="num">
                                      <p:cBhvr>
                                        <p:cTn id="91" dur="500" fill="hold"/>
                                        <p:tgtEl>
                                          <p:spTgt spid="12"/>
                                        </p:tgtEl>
                                        <p:attrNameLst>
                                          <p:attrName>ppt_h</p:attrName>
                                        </p:attrNameLst>
                                      </p:cBhvr>
                                      <p:tavLst>
                                        <p:tav tm="0">
                                          <p:val>
                                            <p:fltVal val="0"/>
                                          </p:val>
                                        </p:tav>
                                        <p:tav tm="100000">
                                          <p:val>
                                            <p:strVal val="#ppt_h"/>
                                          </p:val>
                                        </p:tav>
                                      </p:tavLst>
                                    </p:anim>
                                    <p:animEffect transition="in" filter="fade">
                                      <p:cBhvr>
                                        <p:cTn id="92" dur="500"/>
                                        <p:tgtEl>
                                          <p:spTgt spid="12"/>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96" dur="500"/>
                                        <p:tgtEl>
                                          <p:spTgt spid="2">
                                            <p:graphicEl>
                                              <a:dgm id="{E1B48CC3-BCF8-4A65-BD22-34E315006561}"/>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101"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18E7B6FD-D37F-412C-BA88-C665F45ABD07}"/>
                                            </p:graphicEl>
                                          </p:spTgt>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p:cTn id="106" dur="500" fill="hold"/>
                                        <p:tgtEl>
                                          <p:spTgt spid="13"/>
                                        </p:tgtEl>
                                        <p:attrNameLst>
                                          <p:attrName>ppt_w</p:attrName>
                                        </p:attrNameLst>
                                      </p:cBhvr>
                                      <p:tavLst>
                                        <p:tav tm="0">
                                          <p:val>
                                            <p:fltVal val="0"/>
                                          </p:val>
                                        </p:tav>
                                        <p:tav tm="100000">
                                          <p:val>
                                            <p:strVal val="#ppt_w"/>
                                          </p:val>
                                        </p:tav>
                                      </p:tavLst>
                                    </p:anim>
                                    <p:anim calcmode="lin" valueType="num">
                                      <p:cBhvr>
                                        <p:cTn id="107" dur="500" fill="hold"/>
                                        <p:tgtEl>
                                          <p:spTgt spid="13"/>
                                        </p:tgtEl>
                                        <p:attrNameLst>
                                          <p:attrName>ppt_h</p:attrName>
                                        </p:attrNameLst>
                                      </p:cBhvr>
                                      <p:tavLst>
                                        <p:tav tm="0">
                                          <p:val>
                                            <p:fltVal val="0"/>
                                          </p:val>
                                        </p:tav>
                                        <p:tav tm="100000">
                                          <p:val>
                                            <p:strVal val="#ppt_h"/>
                                          </p:val>
                                        </p:tav>
                                      </p:tavLst>
                                    </p:anim>
                                    <p:animEffect transition="in" filter="fade">
                                      <p:cBhvr>
                                        <p:cTn id="108" dur="500"/>
                                        <p:tgtEl>
                                          <p:spTgt spid="13"/>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12" dur="500"/>
                                        <p:tgtEl>
                                          <p:spTgt spid="2">
                                            <p:graphicEl>
                                              <a:dgm id="{5A125EFD-309B-4EA0-8878-7C1FD19C0664}"/>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17"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1CD6CDDE-5BB4-4498-A4A1-14A74AE69814}"/>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500" fill="hold"/>
                                        <p:tgtEl>
                                          <p:spTgt spid="14"/>
                                        </p:tgtEl>
                                        <p:attrNameLst>
                                          <p:attrName>ppt_w</p:attrName>
                                        </p:attrNameLst>
                                      </p:cBhvr>
                                      <p:tavLst>
                                        <p:tav tm="0">
                                          <p:val>
                                            <p:fltVal val="0"/>
                                          </p:val>
                                        </p:tav>
                                        <p:tav tm="100000">
                                          <p:val>
                                            <p:strVal val="#ppt_w"/>
                                          </p:val>
                                        </p:tav>
                                      </p:tavLst>
                                    </p:anim>
                                    <p:anim calcmode="lin" valueType="num">
                                      <p:cBhvr>
                                        <p:cTn id="123" dur="500" fill="hold"/>
                                        <p:tgtEl>
                                          <p:spTgt spid="14"/>
                                        </p:tgtEl>
                                        <p:attrNameLst>
                                          <p:attrName>ppt_h</p:attrName>
                                        </p:attrNameLst>
                                      </p:cBhvr>
                                      <p:tavLst>
                                        <p:tav tm="0">
                                          <p:val>
                                            <p:fltVal val="0"/>
                                          </p:val>
                                        </p:tav>
                                        <p:tav tm="100000">
                                          <p:val>
                                            <p:strVal val="#ppt_h"/>
                                          </p:val>
                                        </p:tav>
                                      </p:tavLst>
                                    </p:anim>
                                    <p:animEffect transition="in" filter="fade">
                                      <p:cBhvr>
                                        <p:cTn id="124" dur="500"/>
                                        <p:tgtEl>
                                          <p:spTgt spid="14"/>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28" dur="500"/>
                                        <p:tgtEl>
                                          <p:spTgt spid="2">
                                            <p:graphicEl>
                                              <a:dgm id="{5B3BFDC8-09A2-4499-8B1C-A18266142F19}"/>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33"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34"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35" dur="500"/>
                                        <p:tgtEl>
                                          <p:spTgt spid="2">
                                            <p:graphicEl>
                                              <a:dgm id="{98F9FE8C-06FE-406A-8E67-83A71FEED516}"/>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5"/>
                                        </p:tgtEl>
                                        <p:attrNameLst>
                                          <p:attrName>style.visibility</p:attrName>
                                        </p:attrNameLst>
                                      </p:cBhvr>
                                      <p:to>
                                        <p:strVal val="visible"/>
                                      </p:to>
                                    </p:set>
                                    <p:anim calcmode="lin" valueType="num">
                                      <p:cBhvr>
                                        <p:cTn id="138" dur="500" fill="hold"/>
                                        <p:tgtEl>
                                          <p:spTgt spid="15"/>
                                        </p:tgtEl>
                                        <p:attrNameLst>
                                          <p:attrName>ppt_w</p:attrName>
                                        </p:attrNameLst>
                                      </p:cBhvr>
                                      <p:tavLst>
                                        <p:tav tm="0">
                                          <p:val>
                                            <p:fltVal val="0"/>
                                          </p:val>
                                        </p:tav>
                                        <p:tav tm="100000">
                                          <p:val>
                                            <p:strVal val="#ppt_w"/>
                                          </p:val>
                                        </p:tav>
                                      </p:tavLst>
                                    </p:anim>
                                    <p:anim calcmode="lin" valueType="num">
                                      <p:cBhvr>
                                        <p:cTn id="139" dur="500" fill="hold"/>
                                        <p:tgtEl>
                                          <p:spTgt spid="15"/>
                                        </p:tgtEl>
                                        <p:attrNameLst>
                                          <p:attrName>ppt_h</p:attrName>
                                        </p:attrNameLst>
                                      </p:cBhvr>
                                      <p:tavLst>
                                        <p:tav tm="0">
                                          <p:val>
                                            <p:fltVal val="0"/>
                                          </p:val>
                                        </p:tav>
                                        <p:tav tm="100000">
                                          <p:val>
                                            <p:strVal val="#ppt_h"/>
                                          </p:val>
                                        </p:tav>
                                      </p:tavLst>
                                    </p:anim>
                                    <p:animEffect transition="in" filter="fade">
                                      <p:cBhvr>
                                        <p:cTn id="140" dur="500"/>
                                        <p:tgtEl>
                                          <p:spTgt spid="15"/>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44"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619125"/>
            <a:ext cx="10372725" cy="5416868"/>
          </a:xfrm>
          <a:prstGeom prst="rect">
            <a:avLst/>
          </a:prstGeom>
          <a:noFill/>
        </p:spPr>
        <p:txBody>
          <a:bodyPr wrap="square" rtlCol="0">
            <a:spAutoFit/>
          </a:bodyPr>
          <a:lstStyle/>
          <a:p>
            <a:pPr algn="just">
              <a:spcBef>
                <a:spcPts val="600"/>
              </a:spcBef>
            </a:pPr>
            <a:r>
              <a:rPr lang="en" sz="2400" b="1" dirty="0">
                <a:latin typeface="Constantia" panose="02030602050306030303" pitchFamily="18" charset="0"/>
              </a:rPr>
              <a:t>“</a:t>
            </a:r>
            <a:r>
              <a:rPr lang="nl-NL" sz="2400" b="1" dirty="0">
                <a:latin typeface="Constantia" panose="02030602050306030303" pitchFamily="18" charset="0"/>
              </a:rPr>
              <a:t>De kinderen van </a:t>
            </a:r>
            <a:r>
              <a:rPr lang="nl-NL" sz="2400" b="1" dirty="0" err="1">
                <a:latin typeface="Constantia" panose="02030602050306030303" pitchFamily="18" charset="0"/>
              </a:rPr>
              <a:t>Gad</a:t>
            </a:r>
            <a:r>
              <a:rPr lang="nl-NL" sz="2400" b="1" dirty="0">
                <a:latin typeface="Constantia" panose="02030602050306030303" pitchFamily="18" charset="0"/>
              </a:rPr>
              <a:t> en </a:t>
            </a:r>
            <a:r>
              <a:rPr lang="nl-NL" sz="2400" b="1" dirty="0" err="1">
                <a:latin typeface="Constantia" panose="02030602050306030303" pitchFamily="18" charset="0"/>
              </a:rPr>
              <a:t>Reuben</a:t>
            </a:r>
            <a:r>
              <a:rPr lang="nl-NL" sz="2400" b="1" dirty="0">
                <a:latin typeface="Constantia" panose="02030602050306030303" pitchFamily="18" charset="0"/>
              </a:rPr>
              <a:t> legden nu op hun altaar een inscriptie die het doel aangaf waarvoor het was opgericht; en zij zeiden: "Het zal een getuigenis zijn tussen ons dat Jehova God is." Zo probeerden ze toekomstige misvattingen te voorkomen en wat mogelijk een bron van verleiding zou zijn, weg te nemen.
Hoe vaak ontstaan er ernstige moeilijkheden door een eenvoudig misverstand, zelfs onder degenen die worden gedreven door de meest waardevolle motieven; en zonder het uitoefenen van hoffelijkheid en geduld, welke ernstige en zelfs fatale gevolgen kunnen volgen [...]
Niemand werd ooit uit een verkeerde positie gehaald door berisping en verwijt; maar velen worden zo verder van het juiste pad gedreven en verharden hun hart tegen overtuiging. Een geest van vriendelijkheid, een hoffelijke, geduldige houding kan de dwalenden redden en een veelheid aan zonden verbergen</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5662544" y="6064597"/>
            <a:ext cx="5628337" cy="338554"/>
          </a:xfrm>
          <a:prstGeom prst="rect">
            <a:avLst/>
          </a:prstGeom>
          <a:noFill/>
        </p:spPr>
        <p:txBody>
          <a:bodyPr wrap="none" rtlCol="0">
            <a:spAutoFit/>
          </a:bodyPr>
          <a:lstStyle/>
          <a:p>
            <a:pPr algn="r"/>
            <a:r>
              <a:rPr lang="en" sz="1600" b="1" dirty="0">
                <a:latin typeface="Calibri" panose="020F0502020204030204" pitchFamily="34" charset="0"/>
              </a:rPr>
              <a:t>Ellen G. White (</a:t>
            </a:r>
            <a:r>
              <a:rPr lang="nl-NL" sz="1600" b="1" dirty="0">
                <a:latin typeface="Calibri" panose="020F0502020204030204" pitchFamily="34" charset="0"/>
              </a:rPr>
              <a:t>Patriarchen en Profeten</a:t>
            </a:r>
            <a:r>
              <a:rPr lang="en" sz="1600" b="1" dirty="0">
                <a:latin typeface="Calibri" panose="020F0502020204030204" pitchFamily="34" charset="0"/>
              </a:rPr>
              <a:t>, hoofdstuk 48, pag. 448)</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TotalTime>
  <Words>1365</Words>
  <Application>Microsoft Office PowerPoint</Application>
  <PresentationFormat>Panorámica</PresentationFormat>
  <Paragraphs>63</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Arial</vt:lpstr>
      <vt:lpstr>Constantia</vt:lpstr>
      <vt:lpstr>Comic Sans MS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2025-11-15T16:15:13Z</dcterms:created>
  <dcterms:modified xsi:type="dcterms:W3CDTF">2025-12-12T06:54:48Z</dcterms:modified>
</cp:coreProperties>
</file>