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311" r:id="rId3"/>
    <p:sldId id="314" r:id="rId4"/>
    <p:sldId id="257" r:id="rId5"/>
    <p:sldId id="258" r:id="rId6"/>
    <p:sldId id="313" r:id="rId7"/>
    <p:sldId id="260" r:id="rId8"/>
    <p:sldId id="261" r:id="rId9"/>
    <p:sldId id="262" r:id="rId10"/>
    <p:sldId id="309"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FCFC"/>
    <a:srgbClr val="6F0000"/>
    <a:srgbClr val="426E24"/>
    <a:srgbClr val="FFBDBD"/>
    <a:srgbClr val="568F2F"/>
    <a:srgbClr val="E42100"/>
    <a:srgbClr val="0073E6"/>
    <a:srgbClr val="3399FF"/>
    <a:srgbClr val="9150E7"/>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3" autoAdjust="0"/>
    <p:restoredTop sz="94660"/>
  </p:normalViewPr>
  <p:slideViewPr>
    <p:cSldViewPr snapToGrid="0">
      <p:cViewPr varScale="1">
        <p:scale>
          <a:sx n="25" d="100"/>
          <a:sy n="25" d="100"/>
        </p:scale>
        <p:origin x="30" y="145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2D56751-A05E-43B9-9BBC-17E5CA4CD5DD}" type="doc">
      <dgm:prSet loTypeId="urn:microsoft.com/office/officeart/2005/8/layout/process4" loCatId="process" qsTypeId="urn:microsoft.com/office/officeart/2005/8/quickstyle/simple3#1" qsCatId="simple" csTypeId="urn:microsoft.com/office/officeart/2005/8/colors/colorful1#1" csCatId="colorful" phldr="1"/>
      <dgm:spPr/>
      <dgm:t>
        <a:bodyPr/>
        <a:lstStyle/>
        <a:p>
          <a:endParaRPr lang="es-ES"/>
        </a:p>
      </dgm:t>
    </dgm:pt>
    <dgm:pt modelId="{73FAFAFE-4E03-42DD-9C7E-2B207587F0FF}">
      <dgm:prSet custT="1"/>
      <dgm:spPr>
        <a:effectLst>
          <a:outerShdw blurRad="50800" dist="38100" dir="5400000" algn="t" rotWithShape="0">
            <a:prstClr val="black">
              <a:alpha val="40000"/>
            </a:prstClr>
          </a:outerShdw>
        </a:effectLst>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Trouw niet met de inwoners van het land</a:t>
          </a:r>
          <a:br>
            <a:rPr lang="es-ES" sz="2000" b="1" dirty="0">
              <a:latin typeface="Calibri" panose="020F0502020204030204" pitchFamily="34" charset="0"/>
              <a:ea typeface="Calibri" panose="020F0502020204030204" pitchFamily="34" charset="0"/>
              <a:cs typeface="Calibri" panose="020F0502020204030204" pitchFamily="34" charset="0"/>
            </a:rPr>
          </a:br>
          <a:r>
            <a:rPr lang="en-GB" sz="2000" b="1" dirty="0">
              <a:latin typeface="Calibri" panose="020F0502020204030204" pitchFamily="34" charset="0"/>
              <a:ea typeface="Calibri" panose="020F0502020204030204" pitchFamily="34" charset="0"/>
              <a:cs typeface="Calibri" panose="020F0502020204030204" pitchFamily="34" charset="0"/>
            </a:rPr>
            <a:t>(</a:t>
          </a:r>
          <a:r>
            <a:rPr lang="nl-NL" sz="2000" b="1" dirty="0">
              <a:latin typeface="Calibri" panose="020F0502020204030204" pitchFamily="34" charset="0"/>
              <a:ea typeface="Calibri" panose="020F0502020204030204" pitchFamily="34" charset="0"/>
              <a:cs typeface="Calibri" panose="020F0502020204030204" pitchFamily="34" charset="0"/>
            </a:rPr>
            <a:t>Jozua</a:t>
          </a:r>
          <a:r>
            <a:rPr lang="en-GB" sz="2000" b="1" dirty="0">
              <a:latin typeface="Calibri" panose="020F0502020204030204" pitchFamily="34" charset="0"/>
              <a:ea typeface="Calibri" panose="020F0502020204030204" pitchFamily="34" charset="0"/>
              <a:cs typeface="Calibri" panose="020F0502020204030204" pitchFamily="34" charset="0"/>
            </a:rPr>
            <a:t> 23:7a)</a:t>
          </a:r>
        </a:p>
      </dgm:t>
    </dgm:pt>
    <dgm:pt modelId="{5BA85A58-277E-4094-B21B-83A9A1E17FD7}" type="parTrans" cxnId="{FF2B0B08-B13E-4F7F-8C10-EC705C4274E7}">
      <dgm:prSet/>
      <dgm:spPr/>
      <dgm:t>
        <a:bodyPr/>
        <a:lstStyle/>
        <a:p>
          <a:endParaRPr lang="es-ES" sz="2000" b="1">
            <a:solidFill>
              <a:schemeClr val="tx1"/>
            </a:solidFill>
          </a:endParaRPr>
        </a:p>
      </dgm:t>
    </dgm:pt>
    <dgm:pt modelId="{81DB2993-86FF-4F5E-9AEE-5252505D4749}" type="sibTrans" cxnId="{FF2B0B08-B13E-4F7F-8C10-EC705C4274E7}">
      <dgm:prSet/>
      <dgm:spPr/>
      <dgm:t>
        <a:bodyPr/>
        <a:lstStyle/>
        <a:p>
          <a:endParaRPr lang="es-ES" sz="2000" b="1">
            <a:solidFill>
              <a:schemeClr val="tx1"/>
            </a:solidFill>
          </a:endParaRPr>
        </a:p>
      </dgm:t>
    </dgm:pt>
    <dgm:pt modelId="{58A81E62-E51B-4E64-AE64-7FB210871931}">
      <dgm:prSet custT="1"/>
      <dgm:spPr>
        <a:effectLst>
          <a:outerShdw blurRad="50800" dist="38100" dir="5400000" algn="t" rotWithShape="0">
            <a:prstClr val="black">
              <a:alpha val="40000"/>
            </a:prstClr>
          </a:outerShdw>
        </a:effectLst>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Noem de namen van hun goden niet</a:t>
          </a:r>
          <a:br>
            <a:rPr lang="es-ES" sz="2000" b="1" dirty="0">
              <a:latin typeface="Calibri" panose="020F0502020204030204" pitchFamily="34" charset="0"/>
              <a:ea typeface="Calibri" panose="020F0502020204030204" pitchFamily="34" charset="0"/>
              <a:cs typeface="Calibri" panose="020F0502020204030204" pitchFamily="34" charset="0"/>
            </a:rPr>
          </a:br>
          <a:r>
            <a:rPr lang="en-GB" sz="2000" b="1" dirty="0">
              <a:latin typeface="Calibri" panose="020F0502020204030204" pitchFamily="34" charset="0"/>
              <a:ea typeface="Calibri" panose="020F0502020204030204" pitchFamily="34" charset="0"/>
              <a:cs typeface="Calibri" panose="020F0502020204030204" pitchFamily="34" charset="0"/>
            </a:rPr>
            <a:t>(</a:t>
          </a:r>
          <a:r>
            <a:rPr lang="nl-NL" sz="2000" b="1" dirty="0">
              <a:latin typeface="Calibri" panose="020F0502020204030204" pitchFamily="34" charset="0"/>
              <a:ea typeface="Calibri" panose="020F0502020204030204" pitchFamily="34" charset="0"/>
              <a:cs typeface="Calibri" panose="020F0502020204030204" pitchFamily="34" charset="0"/>
            </a:rPr>
            <a:t>Jozua</a:t>
          </a:r>
          <a:r>
            <a:rPr lang="en-GB" sz="2000" b="1" dirty="0">
              <a:latin typeface="Calibri" panose="020F0502020204030204" pitchFamily="34" charset="0"/>
              <a:ea typeface="Calibri" panose="020F0502020204030204" pitchFamily="34" charset="0"/>
              <a:cs typeface="Calibri" panose="020F0502020204030204" pitchFamily="34" charset="0"/>
            </a:rPr>
            <a:t> 23:7b)</a:t>
          </a:r>
          <a:endParaRPr lang="es-ES" sz="2000" b="1" dirty="0">
            <a:latin typeface="Calibri" panose="020F0502020204030204" pitchFamily="34" charset="0"/>
            <a:ea typeface="Calibri" panose="020F0502020204030204" pitchFamily="34" charset="0"/>
            <a:cs typeface="Calibri" panose="020F0502020204030204" pitchFamily="34" charset="0"/>
          </a:endParaRPr>
        </a:p>
      </dgm:t>
    </dgm:pt>
    <dgm:pt modelId="{D72DBB42-CA18-48C8-83E8-3F3788514FD0}" type="parTrans" cxnId="{0C833FDB-DA3D-4D4F-8DD4-DB4F2AC069BF}">
      <dgm:prSet/>
      <dgm:spPr/>
      <dgm:t>
        <a:bodyPr/>
        <a:lstStyle/>
        <a:p>
          <a:endParaRPr lang="es-ES" sz="2000" b="1">
            <a:solidFill>
              <a:schemeClr val="tx1"/>
            </a:solidFill>
          </a:endParaRPr>
        </a:p>
      </dgm:t>
    </dgm:pt>
    <dgm:pt modelId="{8823EC6C-164B-4F8F-9A6C-4CB4AC0C78B8}" type="sibTrans" cxnId="{0C833FDB-DA3D-4D4F-8DD4-DB4F2AC069BF}">
      <dgm:prSet/>
      <dgm:spPr/>
      <dgm:t>
        <a:bodyPr/>
        <a:lstStyle/>
        <a:p>
          <a:endParaRPr lang="es-ES" sz="2000" b="1">
            <a:solidFill>
              <a:schemeClr val="tx1"/>
            </a:solidFill>
          </a:endParaRPr>
        </a:p>
      </dgm:t>
    </dgm:pt>
    <dgm:pt modelId="{D7CE262A-F5CC-40C9-AE8F-0D3A8B7245F8}">
      <dgm:prSet custT="1"/>
      <dgm:spPr>
        <a:effectLst>
          <a:outerShdw blurRad="50800" dist="38100" dir="5400000" algn="t" rotWithShape="0">
            <a:prstClr val="black">
              <a:alpha val="40000"/>
            </a:prstClr>
          </a:outerShdw>
        </a:effectLst>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c)	Aanbid hun goden niet </a:t>
          </a:r>
          <a:r>
            <a:rPr lang="en-GB" sz="2000" b="1" dirty="0">
              <a:latin typeface="Calibri" panose="020F0502020204030204" pitchFamily="34" charset="0"/>
              <a:ea typeface="Calibri" panose="020F0502020204030204" pitchFamily="34" charset="0"/>
              <a:cs typeface="Calibri" panose="020F0502020204030204" pitchFamily="34" charset="0"/>
            </a:rPr>
            <a:t>(</a:t>
          </a:r>
          <a:r>
            <a:rPr lang="nl-NL" sz="2000" b="1" dirty="0">
              <a:latin typeface="Calibri" panose="020F0502020204030204" pitchFamily="34" charset="0"/>
              <a:ea typeface="Calibri" panose="020F0502020204030204" pitchFamily="34" charset="0"/>
              <a:cs typeface="Calibri" panose="020F0502020204030204" pitchFamily="34" charset="0"/>
            </a:rPr>
            <a:t>Jozua</a:t>
          </a:r>
          <a:r>
            <a:rPr lang="en-GB" sz="2000" b="1" dirty="0">
              <a:latin typeface="Calibri" panose="020F0502020204030204" pitchFamily="34" charset="0"/>
              <a:ea typeface="Calibri" panose="020F0502020204030204" pitchFamily="34" charset="0"/>
              <a:cs typeface="Calibri" panose="020F0502020204030204" pitchFamily="34" charset="0"/>
            </a:rPr>
            <a:t> 23:7c)</a:t>
          </a:r>
        </a:p>
      </dgm:t>
    </dgm:pt>
    <dgm:pt modelId="{BC42AEC9-3F96-4C98-A316-6296567E6F9E}" type="parTrans" cxnId="{12308833-423D-428B-832B-70F7B62CCD4E}">
      <dgm:prSet/>
      <dgm:spPr/>
      <dgm:t>
        <a:bodyPr/>
        <a:lstStyle/>
        <a:p>
          <a:endParaRPr lang="es-ES" sz="2000" b="1">
            <a:solidFill>
              <a:schemeClr val="tx1"/>
            </a:solidFill>
          </a:endParaRPr>
        </a:p>
      </dgm:t>
    </dgm:pt>
    <dgm:pt modelId="{05D52511-7A71-439F-908E-F4CA6F3C6667}" type="sibTrans" cxnId="{12308833-423D-428B-832B-70F7B62CCD4E}">
      <dgm:prSet/>
      <dgm:spPr/>
      <dgm:t>
        <a:bodyPr/>
        <a:lstStyle/>
        <a:p>
          <a:endParaRPr lang="es-ES" sz="2000" b="1">
            <a:solidFill>
              <a:schemeClr val="tx1"/>
            </a:solidFill>
          </a:endParaRPr>
        </a:p>
      </dgm:t>
    </dgm:pt>
    <dgm:pt modelId="{1C5B342D-0B96-4483-8D04-58C8633E2F8B}" type="pres">
      <dgm:prSet presAssocID="{62D56751-A05E-43B9-9BBC-17E5CA4CD5DD}" presName="Name0" presStyleCnt="0">
        <dgm:presLayoutVars>
          <dgm:dir/>
          <dgm:animLvl val="lvl"/>
          <dgm:resizeHandles val="exact"/>
        </dgm:presLayoutVars>
      </dgm:prSet>
      <dgm:spPr/>
    </dgm:pt>
    <dgm:pt modelId="{AF2B4297-4210-418E-8BF4-27B37287B4AB}" type="pres">
      <dgm:prSet presAssocID="{D7CE262A-F5CC-40C9-AE8F-0D3A8B7245F8}" presName="boxAndChildren" presStyleCnt="0"/>
      <dgm:spPr/>
    </dgm:pt>
    <dgm:pt modelId="{DE78BB78-5502-475E-AEAA-5E57266ABC73}" type="pres">
      <dgm:prSet presAssocID="{D7CE262A-F5CC-40C9-AE8F-0D3A8B7245F8}" presName="parentTextBox" presStyleLbl="node1" presStyleIdx="0" presStyleCnt="3"/>
      <dgm:spPr/>
    </dgm:pt>
    <dgm:pt modelId="{9B3ECD91-0935-4A8F-A760-6E5463658C0B}" type="pres">
      <dgm:prSet presAssocID="{8823EC6C-164B-4F8F-9A6C-4CB4AC0C78B8}" presName="sp" presStyleCnt="0"/>
      <dgm:spPr/>
    </dgm:pt>
    <dgm:pt modelId="{9AB3FB90-21C6-48F8-90B9-838B53E23AC2}" type="pres">
      <dgm:prSet presAssocID="{58A81E62-E51B-4E64-AE64-7FB210871931}" presName="arrowAndChildren" presStyleCnt="0"/>
      <dgm:spPr/>
    </dgm:pt>
    <dgm:pt modelId="{4A2981D8-ED82-4DD0-9931-C7C413BEB15C}" type="pres">
      <dgm:prSet presAssocID="{58A81E62-E51B-4E64-AE64-7FB210871931}" presName="parentTextArrow" presStyleLbl="node1" presStyleIdx="1" presStyleCnt="3"/>
      <dgm:spPr/>
    </dgm:pt>
    <dgm:pt modelId="{C9E0EF5C-7D06-4C01-B4FB-17C5CEAF22A3}" type="pres">
      <dgm:prSet presAssocID="{81DB2993-86FF-4F5E-9AEE-5252505D4749}" presName="sp" presStyleCnt="0"/>
      <dgm:spPr/>
    </dgm:pt>
    <dgm:pt modelId="{F3950873-AF0B-44C6-B017-7A74A66B0E66}" type="pres">
      <dgm:prSet presAssocID="{73FAFAFE-4E03-42DD-9C7E-2B207587F0FF}" presName="arrowAndChildren" presStyleCnt="0"/>
      <dgm:spPr/>
    </dgm:pt>
    <dgm:pt modelId="{04504CCF-E609-403F-BDD7-9DC328702048}" type="pres">
      <dgm:prSet presAssocID="{73FAFAFE-4E03-42DD-9C7E-2B207587F0FF}" presName="parentTextArrow" presStyleLbl="node1" presStyleIdx="2" presStyleCnt="3" custLinFactNeighborX="286" custLinFactNeighborY="98"/>
      <dgm:spPr/>
    </dgm:pt>
  </dgm:ptLst>
  <dgm:cxnLst>
    <dgm:cxn modelId="{FF2B0B08-B13E-4F7F-8C10-EC705C4274E7}" srcId="{62D56751-A05E-43B9-9BBC-17E5CA4CD5DD}" destId="{73FAFAFE-4E03-42DD-9C7E-2B207587F0FF}" srcOrd="0" destOrd="0" parTransId="{5BA85A58-277E-4094-B21B-83A9A1E17FD7}" sibTransId="{81DB2993-86FF-4F5E-9AEE-5252505D4749}"/>
    <dgm:cxn modelId="{4CB3F910-D8CE-4F92-9EA3-7BFCAD2B2D15}" type="presOf" srcId="{58A81E62-E51B-4E64-AE64-7FB210871931}" destId="{4A2981D8-ED82-4DD0-9931-C7C413BEB15C}" srcOrd="0" destOrd="0" presId="urn:microsoft.com/office/officeart/2005/8/layout/process4"/>
    <dgm:cxn modelId="{12308833-423D-428B-832B-70F7B62CCD4E}" srcId="{62D56751-A05E-43B9-9BBC-17E5CA4CD5DD}" destId="{D7CE262A-F5CC-40C9-AE8F-0D3A8B7245F8}" srcOrd="2" destOrd="0" parTransId="{BC42AEC9-3F96-4C98-A316-6296567E6F9E}" sibTransId="{05D52511-7A71-439F-908E-F4CA6F3C6667}"/>
    <dgm:cxn modelId="{1D3C903C-E65F-4EA7-9420-E12477326323}" type="presOf" srcId="{62D56751-A05E-43B9-9BBC-17E5CA4CD5DD}" destId="{1C5B342D-0B96-4483-8D04-58C8633E2F8B}" srcOrd="0" destOrd="0" presId="urn:microsoft.com/office/officeart/2005/8/layout/process4"/>
    <dgm:cxn modelId="{0F108656-E7CF-4299-B7F1-826464EC288F}" type="presOf" srcId="{D7CE262A-F5CC-40C9-AE8F-0D3A8B7245F8}" destId="{DE78BB78-5502-475E-AEAA-5E57266ABC73}" srcOrd="0" destOrd="0" presId="urn:microsoft.com/office/officeart/2005/8/layout/process4"/>
    <dgm:cxn modelId="{3936E3D8-1C74-4369-9816-21EDF0509809}" type="presOf" srcId="{73FAFAFE-4E03-42DD-9C7E-2B207587F0FF}" destId="{04504CCF-E609-403F-BDD7-9DC328702048}" srcOrd="0" destOrd="0" presId="urn:microsoft.com/office/officeart/2005/8/layout/process4"/>
    <dgm:cxn modelId="{0C833FDB-DA3D-4D4F-8DD4-DB4F2AC069BF}" srcId="{62D56751-A05E-43B9-9BBC-17E5CA4CD5DD}" destId="{58A81E62-E51B-4E64-AE64-7FB210871931}" srcOrd="1" destOrd="0" parTransId="{D72DBB42-CA18-48C8-83E8-3F3788514FD0}" sibTransId="{8823EC6C-164B-4F8F-9A6C-4CB4AC0C78B8}"/>
    <dgm:cxn modelId="{477919A7-6696-4F2A-9C7D-F3B91344CE60}" type="presParOf" srcId="{1C5B342D-0B96-4483-8D04-58C8633E2F8B}" destId="{AF2B4297-4210-418E-8BF4-27B37287B4AB}" srcOrd="0" destOrd="0" presId="urn:microsoft.com/office/officeart/2005/8/layout/process4"/>
    <dgm:cxn modelId="{514F3482-BA55-4E99-A590-CA2935C8E7DD}" type="presParOf" srcId="{AF2B4297-4210-418E-8BF4-27B37287B4AB}" destId="{DE78BB78-5502-475E-AEAA-5E57266ABC73}" srcOrd="0" destOrd="0" presId="urn:microsoft.com/office/officeart/2005/8/layout/process4"/>
    <dgm:cxn modelId="{9AE767FC-2632-4387-927D-BB10AFF7D30B}" type="presParOf" srcId="{1C5B342D-0B96-4483-8D04-58C8633E2F8B}" destId="{9B3ECD91-0935-4A8F-A760-6E5463658C0B}" srcOrd="1" destOrd="0" presId="urn:microsoft.com/office/officeart/2005/8/layout/process4"/>
    <dgm:cxn modelId="{A0198B25-231C-40E2-908C-9B14C393BA73}" type="presParOf" srcId="{1C5B342D-0B96-4483-8D04-58C8633E2F8B}" destId="{9AB3FB90-21C6-48F8-90B9-838B53E23AC2}" srcOrd="2" destOrd="0" presId="urn:microsoft.com/office/officeart/2005/8/layout/process4"/>
    <dgm:cxn modelId="{40214C37-6191-451D-8541-4DF23C8819D5}" type="presParOf" srcId="{9AB3FB90-21C6-48F8-90B9-838B53E23AC2}" destId="{4A2981D8-ED82-4DD0-9931-C7C413BEB15C}" srcOrd="0" destOrd="0" presId="urn:microsoft.com/office/officeart/2005/8/layout/process4"/>
    <dgm:cxn modelId="{2F9DE99F-6591-4BCA-BE0A-204B921EFB30}" type="presParOf" srcId="{1C5B342D-0B96-4483-8D04-58C8633E2F8B}" destId="{C9E0EF5C-7D06-4C01-B4FB-17C5CEAF22A3}" srcOrd="3" destOrd="0" presId="urn:microsoft.com/office/officeart/2005/8/layout/process4"/>
    <dgm:cxn modelId="{0B76B49C-B18D-4160-8819-BD5DB83E4393}" type="presParOf" srcId="{1C5B342D-0B96-4483-8D04-58C8633E2F8B}" destId="{F3950873-AF0B-44C6-B017-7A74A66B0E66}" srcOrd="4" destOrd="0" presId="urn:microsoft.com/office/officeart/2005/8/layout/process4"/>
    <dgm:cxn modelId="{C815F6F9-728B-458F-9670-0BA587B27522}" type="presParOf" srcId="{F3950873-AF0B-44C6-B017-7A74A66B0E66}" destId="{04504CCF-E609-403F-BDD7-9DC32870204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8BB78-5502-475E-AEAA-5E57266ABC73}">
      <dsp:nvSpPr>
        <dsp:cNvPr id="0" name=""/>
        <dsp:cNvSpPr/>
      </dsp:nvSpPr>
      <dsp:spPr>
        <a:xfrm>
          <a:off x="0" y="1777304"/>
          <a:ext cx="5796330" cy="58335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c)	Aanbid hun goden niet </a:t>
          </a:r>
          <a:r>
            <a:rPr lang="en-GB" sz="2000" b="1" kern="1200" dirty="0">
              <a:latin typeface="Calibri" panose="020F0502020204030204" pitchFamily="34" charset="0"/>
              <a:ea typeface="Calibri" panose="020F0502020204030204" pitchFamily="34" charset="0"/>
              <a:cs typeface="Calibri" panose="020F0502020204030204" pitchFamily="34" charset="0"/>
            </a:rPr>
            <a:t>(</a:t>
          </a:r>
          <a:r>
            <a:rPr lang="nl-NL" sz="2000" b="1" kern="1200" dirty="0">
              <a:latin typeface="Calibri" panose="020F0502020204030204" pitchFamily="34" charset="0"/>
              <a:ea typeface="Calibri" panose="020F0502020204030204" pitchFamily="34" charset="0"/>
              <a:cs typeface="Calibri" panose="020F0502020204030204" pitchFamily="34" charset="0"/>
            </a:rPr>
            <a:t>Jozua</a:t>
          </a:r>
          <a:r>
            <a:rPr lang="en-GB" sz="2000" b="1" kern="1200" dirty="0">
              <a:latin typeface="Calibri" panose="020F0502020204030204" pitchFamily="34" charset="0"/>
              <a:ea typeface="Calibri" panose="020F0502020204030204" pitchFamily="34" charset="0"/>
              <a:cs typeface="Calibri" panose="020F0502020204030204" pitchFamily="34" charset="0"/>
            </a:rPr>
            <a:t> 23:7c)</a:t>
          </a:r>
        </a:p>
      </dsp:txBody>
      <dsp:txXfrm>
        <a:off x="0" y="1777304"/>
        <a:ext cx="5796330" cy="583351"/>
      </dsp:txXfrm>
    </dsp:sp>
    <dsp:sp modelId="{4A2981D8-ED82-4DD0-9931-C7C413BEB15C}">
      <dsp:nvSpPr>
        <dsp:cNvPr id="0" name=""/>
        <dsp:cNvSpPr/>
      </dsp:nvSpPr>
      <dsp:spPr>
        <a:xfrm rot="10800000">
          <a:off x="0" y="888860"/>
          <a:ext cx="5796330" cy="897193"/>
        </a:xfrm>
        <a:prstGeom prst="upArrowCallou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Noem de namen van hun goden niet</a:t>
          </a:r>
          <a:br>
            <a:rPr lang="es-ES" sz="2000" b="1" kern="1200" dirty="0">
              <a:latin typeface="Calibri" panose="020F0502020204030204" pitchFamily="34" charset="0"/>
              <a:ea typeface="Calibri" panose="020F0502020204030204" pitchFamily="34" charset="0"/>
              <a:cs typeface="Calibri" panose="020F0502020204030204" pitchFamily="34" charset="0"/>
            </a:rPr>
          </a:br>
          <a:r>
            <a:rPr lang="en-GB" sz="2000" b="1" kern="1200" dirty="0">
              <a:latin typeface="Calibri" panose="020F0502020204030204" pitchFamily="34" charset="0"/>
              <a:ea typeface="Calibri" panose="020F0502020204030204" pitchFamily="34" charset="0"/>
              <a:cs typeface="Calibri" panose="020F0502020204030204" pitchFamily="34" charset="0"/>
            </a:rPr>
            <a:t>(</a:t>
          </a:r>
          <a:r>
            <a:rPr lang="nl-NL" sz="2000" b="1" kern="1200" dirty="0">
              <a:latin typeface="Calibri" panose="020F0502020204030204" pitchFamily="34" charset="0"/>
              <a:ea typeface="Calibri" panose="020F0502020204030204" pitchFamily="34" charset="0"/>
              <a:cs typeface="Calibri" panose="020F0502020204030204" pitchFamily="34" charset="0"/>
            </a:rPr>
            <a:t>Jozua</a:t>
          </a:r>
          <a:r>
            <a:rPr lang="en-GB" sz="2000" b="1" kern="1200" dirty="0">
              <a:latin typeface="Calibri" panose="020F0502020204030204" pitchFamily="34" charset="0"/>
              <a:ea typeface="Calibri" panose="020F0502020204030204" pitchFamily="34" charset="0"/>
              <a:cs typeface="Calibri" panose="020F0502020204030204" pitchFamily="34" charset="0"/>
            </a:rPr>
            <a:t> 23:7b)</a:t>
          </a:r>
          <a:endParaRPr lang="es-ES" sz="2000" b="1" kern="1200" dirty="0">
            <a:latin typeface="Calibri" panose="020F0502020204030204" pitchFamily="34" charset="0"/>
            <a:ea typeface="Calibri" panose="020F0502020204030204" pitchFamily="34" charset="0"/>
            <a:cs typeface="Calibri" panose="020F0502020204030204" pitchFamily="34" charset="0"/>
          </a:endParaRPr>
        </a:p>
      </dsp:txBody>
      <dsp:txXfrm rot="10800000">
        <a:off x="0" y="888860"/>
        <a:ext cx="5796330" cy="582969"/>
      </dsp:txXfrm>
    </dsp:sp>
    <dsp:sp modelId="{04504CCF-E609-403F-BDD7-9DC328702048}">
      <dsp:nvSpPr>
        <dsp:cNvPr id="0" name=""/>
        <dsp:cNvSpPr/>
      </dsp:nvSpPr>
      <dsp:spPr>
        <a:xfrm rot="10800000">
          <a:off x="0" y="1296"/>
          <a:ext cx="5796330" cy="897193"/>
        </a:xfrm>
        <a:prstGeom prst="upArrowCallou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Trouw niet met de inwoners van het land</a:t>
          </a:r>
          <a:br>
            <a:rPr lang="es-ES" sz="2000" b="1" kern="1200" dirty="0">
              <a:latin typeface="Calibri" panose="020F0502020204030204" pitchFamily="34" charset="0"/>
              <a:ea typeface="Calibri" panose="020F0502020204030204" pitchFamily="34" charset="0"/>
              <a:cs typeface="Calibri" panose="020F0502020204030204" pitchFamily="34" charset="0"/>
            </a:rPr>
          </a:br>
          <a:r>
            <a:rPr lang="en-GB" sz="2000" b="1" kern="1200" dirty="0">
              <a:latin typeface="Calibri" panose="020F0502020204030204" pitchFamily="34" charset="0"/>
              <a:ea typeface="Calibri" panose="020F0502020204030204" pitchFamily="34" charset="0"/>
              <a:cs typeface="Calibri" panose="020F0502020204030204" pitchFamily="34" charset="0"/>
            </a:rPr>
            <a:t>(</a:t>
          </a:r>
          <a:r>
            <a:rPr lang="nl-NL" sz="2000" b="1" kern="1200" dirty="0">
              <a:latin typeface="Calibri" panose="020F0502020204030204" pitchFamily="34" charset="0"/>
              <a:ea typeface="Calibri" panose="020F0502020204030204" pitchFamily="34" charset="0"/>
              <a:cs typeface="Calibri" panose="020F0502020204030204" pitchFamily="34" charset="0"/>
            </a:rPr>
            <a:t>Jozua</a:t>
          </a:r>
          <a:r>
            <a:rPr lang="en-GB" sz="2000" b="1" kern="1200" dirty="0">
              <a:latin typeface="Calibri" panose="020F0502020204030204" pitchFamily="34" charset="0"/>
              <a:ea typeface="Calibri" panose="020F0502020204030204" pitchFamily="34" charset="0"/>
              <a:cs typeface="Calibri" panose="020F0502020204030204" pitchFamily="34" charset="0"/>
            </a:rPr>
            <a:t> 23:7a)</a:t>
          </a:r>
        </a:p>
      </dsp:txBody>
      <dsp:txXfrm rot="10800000">
        <a:off x="0" y="1296"/>
        <a:ext cx="5796330" cy="58296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9D482-19FB-442D-AFCF-043DE26453C6}" type="datetimeFigureOut">
              <a:rPr lang="nl-NL" smtClean="0"/>
              <a:t>19-12-2025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91584-3571-4063-B0E7-AEC5F4C33C83}" type="slidenum">
              <a:rPr lang="nl-NL" smtClean="0"/>
              <a:t>‹Nº›</a:t>
            </a:fld>
            <a:endParaRPr lang="nl-NL"/>
          </a:p>
        </p:txBody>
      </p:sp>
    </p:spTree>
    <p:extLst>
      <p:ext uri="{BB962C8B-B14F-4D97-AF65-F5344CB8AC3E}">
        <p14:creationId xmlns:p14="http://schemas.microsoft.com/office/powerpoint/2010/main" val="903881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1B91584-3571-4063-B0E7-AEC5F4C33C83}" type="slidenum">
              <a:rPr lang="nl-NL" smtClean="0"/>
              <a:t>7</a:t>
            </a:fld>
            <a:endParaRPr lang="nl-NL"/>
          </a:p>
        </p:txBody>
      </p:sp>
    </p:spTree>
    <p:extLst>
      <p:ext uri="{BB962C8B-B14F-4D97-AF65-F5344CB8AC3E}">
        <p14:creationId xmlns:p14="http://schemas.microsoft.com/office/powerpoint/2010/main" val="1000755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280A0018-C1CA-441B-A57E-FC0F27DCE037}" type="datetimeFigureOut">
              <a:rPr lang="es-ES" smtClean="0"/>
              <a:t>19/12/2025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4E1BC6E-5B9A-43A5-A66B-EDF66BBAB27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80A0018-C1CA-441B-A57E-FC0F27DCE037}" type="datetimeFigureOut">
              <a:rPr lang="es-ES" smtClean="0"/>
              <a:t>19/12/2025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4E1BC6E-5B9A-43A5-A66B-EDF66BBAB27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80A0018-C1CA-441B-A57E-FC0F27DCE037}" type="datetimeFigureOut">
              <a:rPr lang="es-ES" smtClean="0"/>
              <a:t>19/12/2025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4E1BC6E-5B9A-43A5-A66B-EDF66BBAB27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D72E8027-C3E3-4EBF-8ECC-94EC8C4D01B0}" type="datetimeFigureOut">
              <a:rPr lang="es-ES" smtClean="0"/>
              <a:t>19/12/2025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72E8027-C3E3-4EBF-8ECC-94EC8C4D01B0}" type="datetimeFigureOut">
              <a:rPr lang="es-ES" smtClean="0"/>
              <a:t>19/12/2025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D72E8027-C3E3-4EBF-8ECC-94EC8C4D01B0}" type="datetimeFigureOut">
              <a:rPr lang="es-ES" smtClean="0"/>
              <a:t>19/12/2025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D72E8027-C3E3-4EBF-8ECC-94EC8C4D01B0}" type="datetimeFigureOut">
              <a:rPr lang="es-ES" smtClean="0"/>
              <a:t>19/12/2025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D72E8027-C3E3-4EBF-8ECC-94EC8C4D01B0}" type="datetimeFigureOut">
              <a:rPr lang="es-ES" smtClean="0"/>
              <a:t>19/12/2025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D72E8027-C3E3-4EBF-8ECC-94EC8C4D01B0}" type="datetimeFigureOut">
              <a:rPr lang="es-ES" smtClean="0"/>
              <a:t>19/12/2025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72E8027-C3E3-4EBF-8ECC-94EC8C4D01B0}" type="datetimeFigureOut">
              <a:rPr lang="es-ES" smtClean="0"/>
              <a:t>19/12/2025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D72E8027-C3E3-4EBF-8ECC-94EC8C4D01B0}" type="datetimeFigureOut">
              <a:rPr lang="es-ES" smtClean="0"/>
              <a:t>19/12/2025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80A0018-C1CA-441B-A57E-FC0F27DCE037}" type="datetimeFigureOut">
              <a:rPr lang="es-ES" smtClean="0"/>
              <a:t>19/12/2025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4E1BC6E-5B9A-43A5-A66B-EDF66BBAB27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D72E8027-C3E3-4EBF-8ECC-94EC8C4D01B0}" type="datetimeFigureOut">
              <a:rPr lang="es-ES" smtClean="0"/>
              <a:t>19/12/2025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72E8027-C3E3-4EBF-8ECC-94EC8C4D01B0}" type="datetimeFigureOut">
              <a:rPr lang="es-ES" smtClean="0"/>
              <a:t>19/12/2025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72E8027-C3E3-4EBF-8ECC-94EC8C4D01B0}" type="datetimeFigureOut">
              <a:rPr lang="es-ES" smtClean="0"/>
              <a:t>19/12/2025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280A0018-C1CA-441B-A57E-FC0F27DCE037}" type="datetimeFigureOut">
              <a:rPr lang="es-ES" smtClean="0"/>
              <a:t>19/12/2025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4E1BC6E-5B9A-43A5-A66B-EDF66BBAB27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280A0018-C1CA-441B-A57E-FC0F27DCE037}" type="datetimeFigureOut">
              <a:rPr lang="es-ES" smtClean="0"/>
              <a:t>19/12/2025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4E1BC6E-5B9A-43A5-A66B-EDF66BBAB27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280A0018-C1CA-441B-A57E-FC0F27DCE037}" type="datetimeFigureOut">
              <a:rPr lang="es-ES" smtClean="0"/>
              <a:t>19/12/2025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4E1BC6E-5B9A-43A5-A66B-EDF66BBAB27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280A0018-C1CA-441B-A57E-FC0F27DCE037}" type="datetimeFigureOut">
              <a:rPr lang="es-ES" smtClean="0"/>
              <a:t>19/12/2025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4E1BC6E-5B9A-43A5-A66B-EDF66BBAB27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80A0018-C1CA-441B-A57E-FC0F27DCE037}" type="datetimeFigureOut">
              <a:rPr lang="es-ES" smtClean="0"/>
              <a:t>19/12/2025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4E1BC6E-5B9A-43A5-A66B-EDF66BBAB27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280A0018-C1CA-441B-A57E-FC0F27DCE037}" type="datetimeFigureOut">
              <a:rPr lang="es-ES" smtClean="0"/>
              <a:t>19/12/2025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4E1BC6E-5B9A-43A5-A66B-EDF66BBAB27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280A0018-C1CA-441B-A57E-FC0F27DCE037}" type="datetimeFigureOut">
              <a:rPr lang="es-ES" smtClean="0"/>
              <a:t>19/12/2025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4E1BC6E-5B9A-43A5-A66B-EDF66BBAB27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280A0018-C1CA-441B-A57E-FC0F27DCE037}" type="datetimeFigureOut">
              <a:rPr lang="es-ES" smtClean="0"/>
              <a:t>19/12/2025</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84E1BC6E-5B9A-43A5-A66B-EDF66BBAB276}"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D72E8027-C3E3-4EBF-8ECC-94EC8C4D01B0}" type="datetimeFigureOut">
              <a:rPr lang="es-ES" smtClean="0"/>
              <a:t>19/12/2025</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362EB92A-8172-4890-967D-66CB773D8995}"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7.jpeg"/><Relationship Id="rId5" Type="http://schemas.openxmlformats.org/officeDocument/2006/relationships/diagramQuickStyle" Target="../diagrams/quickStyle1.xml"/><Relationship Id="rId10" Type="http://schemas.openxmlformats.org/officeDocument/2006/relationships/image" Target="../media/image26.png"/><Relationship Id="rId4" Type="http://schemas.openxmlformats.org/officeDocument/2006/relationships/diagramLayout" Target="../diagrams/layout1.xml"/><Relationship Id="rId9" Type="http://schemas.openxmlformats.org/officeDocument/2006/relationships/image" Target="../media/image25.jpeg"/></Relationships>
</file>

<file path=ppt/slides/_rels/slide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Imagen 12" descr="Un grupo de personas en una montaña con pasto verde&#10;&#10;El contenido generado por IA puede ser incorrecto."/>
          <p:cNvPicPr>
            <a:picLocks noGrp="1" noRot="1" noChangeAspect="1" noMove="1" noResize="1" noEditPoints="1" noAdjustHandles="1" noChangeArrowheads="1" noChangeShapeType="1" noCrop="1"/>
          </p:cNvPicPr>
          <p:nvPr/>
        </p:nvPicPr>
        <p:blipFill>
          <a:blip r:embed="rId2" cstate="email"/>
          <a:srcRect b="-1"/>
          <a:stretch>
            <a:fillRect/>
          </a:stretch>
        </p:blipFill>
        <p:spPr>
          <a:xfrm>
            <a:off x="5162052" y="3272588"/>
            <a:ext cx="6105382" cy="3585411"/>
          </a:xfrm>
          <a:prstGeom prst="rect">
            <a:avLst/>
          </a:prstGeom>
        </p:spPr>
      </p:pic>
      <p:pic>
        <p:nvPicPr>
          <p:cNvPr id="5" name="Imagen 4" descr="Un dibujo de una montaña&#10;&#10;El contenido generado por IA puede ser incorrecto."/>
          <p:cNvPicPr>
            <a:picLocks noGrp="1" noRot="1" noChangeAspect="1" noMove="1" noResize="1" noEditPoints="1" noAdjustHandles="1" noChangeArrowheads="1" noChangeShapeType="1" noCrop="1"/>
          </p:cNvPicPr>
          <p:nvPr/>
        </p:nvPicPr>
        <p:blipFill>
          <a:blip r:embed="rId3" cstate="email"/>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sp>
        <p:nvSpPr>
          <p:cNvPr id="20" name="Rectangle 19"/>
          <p:cNvSpPr>
            <a:spLocks noGrp="1" noRot="1" noChangeAspect="1" noMove="1" noResize="1" noEditPoints="1" noAdjustHandles="1" noChangeArrowheads="1" noChangeShapeType="1" noTextEdit="1"/>
          </p:cNvSpPr>
          <p:nvPr/>
        </p:nvSpPr>
        <p:spPr>
          <a:xfrm>
            <a:off x="0" y="4069422"/>
            <a:ext cx="5001186" cy="2788578"/>
          </a:xfrm>
          <a:prstGeom prst="rect">
            <a:avLst/>
          </a:prstGeom>
          <a:gradFill flip="none" rotWithShape="1">
            <a:gsLst>
              <a:gs pos="0">
                <a:srgbClr val="3A5036"/>
              </a:gs>
              <a:gs pos="79000">
                <a:srgbClr val="4C6A47"/>
              </a:gs>
              <a:gs pos="79000">
                <a:srgbClr val="88A084"/>
              </a:gs>
              <a:gs pos="100000">
                <a:srgbClr val="C4D5C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 name="Rectangle 21"/>
          <p:cNvSpPr>
            <a:spLocks noGrp="1" noRot="1" noChangeAspect="1" noMove="1" noResize="1" noEditPoints="1" noAdjustHandles="1" noChangeArrowheads="1" noChangeShapeType="1" noTextEdit="1"/>
          </p:cNvSpPr>
          <p:nvPr/>
        </p:nvSpPr>
        <p:spPr>
          <a:xfrm>
            <a:off x="11423904" y="0"/>
            <a:ext cx="768096" cy="6858000"/>
          </a:xfrm>
          <a:prstGeom prst="rect">
            <a:avLst/>
          </a:prstGeom>
          <a:solidFill>
            <a:srgbClr val="3A50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19" name="Imagen 18"/>
          <p:cNvPicPr>
            <a:picLocks noGrp="1" noRot="1" noChangeAspect="1" noMove="1" noResize="1" noEditPoints="1" noAdjustHandles="1" noChangeArrowheads="1" noChangeShapeType="1" noCrop="1"/>
          </p:cNvPicPr>
          <p:nvPr/>
        </p:nvPicPr>
        <p:blipFill>
          <a:blip r:embed="rId4" cstate="email"/>
          <a:stretch>
            <a:fillRect/>
          </a:stretch>
        </p:blipFill>
        <p:spPr>
          <a:xfrm>
            <a:off x="7436383" y="1"/>
            <a:ext cx="3831051" cy="3116984"/>
          </a:xfrm>
          <a:prstGeom prst="rect">
            <a:avLst/>
          </a:prstGeom>
        </p:spPr>
      </p:pic>
      <p:sp>
        <p:nvSpPr>
          <p:cNvPr id="21" name="CuadroTexto 20"/>
          <p:cNvSpPr txBox="1"/>
          <p:nvPr/>
        </p:nvSpPr>
        <p:spPr>
          <a:xfrm>
            <a:off x="107913" y="4181475"/>
            <a:ext cx="4785360" cy="1962150"/>
          </a:xfrm>
          <a:prstGeom prst="rect">
            <a:avLst/>
          </a:prstGeom>
          <a:noFill/>
        </p:spPr>
        <p:txBody>
          <a:bodyPr wrap="square" rtlCol="0">
            <a:prstTxWarp prst="textDeflate">
              <a:avLst/>
            </a:prstTxWarp>
            <a:spAutoFit/>
            <a:scene3d>
              <a:camera prst="orthographicFront"/>
              <a:lightRig rig="threePt" dir="t"/>
            </a:scene3d>
            <a:sp3d extrusionH="57150">
              <a:bevelT h="25400" prst="softRound"/>
            </a:sp3d>
          </a:bodyPr>
          <a:lstStyle/>
          <a:p>
            <a:pPr algn="ctr"/>
            <a:r>
              <a:rPr lang="nl-NL" sz="5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Calibri" panose="020F0502020204030204" pitchFamily="34" charset="0"/>
              </a:rPr>
              <a:t>GOD IS TROUW!</a:t>
            </a:r>
            <a:endParaRPr lang="en-GB" sz="5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Calibri" panose="020F0502020204030204" pitchFamily="34" charset="0"/>
            </a:endParaRPr>
          </a:p>
        </p:txBody>
      </p:sp>
      <p:sp>
        <p:nvSpPr>
          <p:cNvPr id="23" name="CuadroTexto 22"/>
          <p:cNvSpPr txBox="1"/>
          <p:nvPr/>
        </p:nvSpPr>
        <p:spPr>
          <a:xfrm>
            <a:off x="0" y="6409415"/>
            <a:ext cx="5001186" cy="338554"/>
          </a:xfrm>
          <a:prstGeom prst="rect">
            <a:avLst/>
          </a:prstGeom>
          <a:noFill/>
        </p:spPr>
        <p:txBody>
          <a:bodyPr wrap="square" rtlCol="0">
            <a:spAutoFit/>
          </a:bodyPr>
          <a:lstStyle/>
          <a:p>
            <a:pPr algn="ctr"/>
            <a:r>
              <a:rPr lang="nl-NL" sz="1600" b="1" dirty="0">
                <a:solidFill>
                  <a:srgbClr val="3A5036"/>
                </a:solidFill>
                <a:latin typeface="Calibri" panose="020F0502020204030204" pitchFamily="34" charset="0"/>
              </a:rPr>
              <a:t>Les 12 voor 20 december 2025</a:t>
            </a:r>
            <a:endParaRPr lang="en-GB" sz="1600" b="1" dirty="0">
              <a:solidFill>
                <a:srgbClr val="3A5036"/>
              </a:solidFill>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Vista de una ciudad&#10;&#10;El contenido generado por IA puede ser incorrecto."/>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p:cNvSpPr txBox="1"/>
          <p:nvPr/>
        </p:nvSpPr>
        <p:spPr>
          <a:xfrm>
            <a:off x="-1" y="-11183"/>
            <a:ext cx="12191999" cy="2308324"/>
          </a:xfrm>
          <a:prstGeom prst="rect">
            <a:avLst/>
          </a:prstGeom>
          <a:noFill/>
        </p:spPr>
        <p:txBody>
          <a:bodyPr wrap="square">
            <a:spAutoFit/>
          </a:bodyPr>
          <a:lstStyle/>
          <a:p>
            <a:pPr lvl="0" algn="ctr">
              <a:defRPr/>
            </a:pPr>
            <a:r>
              <a:rPr kumimoji="0" lang="es-E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a:t>
            </a:r>
            <a:r>
              <a:rPr kumimoji="0" lang="nl-NL"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Van al de goede woorden die de HEERE tot het huis van Israël gesproken had, is er niet één woord onvervuld gebleven: alles is uitgekomen.</a:t>
            </a:r>
            <a:r>
              <a:rPr kumimoji="0" lang="es-E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a:t>
            </a:r>
          </a:p>
          <a:p>
            <a:pPr lvl="0" algn="ctr">
              <a:defRPr/>
            </a:pPr>
            <a:r>
              <a:rPr kumimoji="0" lang="es-E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 </a:t>
            </a:r>
            <a:r>
              <a:rPr kumimoji="0" lang="es-ES" sz="28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a:t>
            </a:r>
            <a:r>
              <a:rPr lang="es-ES" sz="2800" b="1" dirty="0" err="1">
                <a:ln w="10160">
                  <a:solidFill>
                    <a:srgbClr val="196B24"/>
                  </a:solidFill>
                  <a:prstDash val="solid"/>
                </a:ln>
                <a:solidFill>
                  <a:srgbClr val="FFFFFF"/>
                </a:solidFill>
                <a:effectLst>
                  <a:outerShdw blurRad="38100" dist="22860" dir="5400000" algn="tl" rotWithShape="0">
                    <a:srgbClr val="000000">
                      <a:alpha val="70000"/>
                    </a:srgbClr>
                  </a:outerShdw>
                </a:effectLst>
                <a:latin typeface="Comic Sans MS" panose="030F0702030302020204" pitchFamily="66" charset="0"/>
              </a:rPr>
              <a:t>Jozua</a:t>
            </a:r>
            <a:r>
              <a:rPr kumimoji="0" lang="es-ES" sz="28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 21:45, </a:t>
            </a:r>
            <a:r>
              <a:rPr kumimoji="0" lang="es-ES" sz="20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HSV</a:t>
            </a:r>
            <a:r>
              <a:rPr kumimoji="0" lang="es-ES" sz="28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5602321" y="4476639"/>
            <a:ext cx="6599203"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nl-NL" sz="2000" b="1" dirty="0">
                <a:solidFill>
                  <a:srgbClr val="DE785F"/>
                </a:solidFill>
                <a:latin typeface="Calibri" panose="020F0502020204030204" pitchFamily="34" charset="0"/>
              </a:rPr>
              <a:t>De trouw van God </a:t>
            </a:r>
            <a:r>
              <a:rPr lang="en-GB" sz="2000" b="1" dirty="0">
                <a:latin typeface="Calibri" panose="020F0502020204030204" pitchFamily="34" charset="0"/>
              </a:rPr>
              <a:t>(</a:t>
            </a:r>
            <a:r>
              <a:rPr lang="nl-NL" sz="2000" b="1" dirty="0">
                <a:latin typeface="Calibri" panose="020F0502020204030204" pitchFamily="34" charset="0"/>
              </a:rPr>
              <a:t>Jozua</a:t>
            </a:r>
            <a:r>
              <a:rPr lang="en-GB" sz="2000" b="1" dirty="0">
                <a:latin typeface="Calibri" panose="020F0502020204030204" pitchFamily="34" charset="0"/>
              </a:rPr>
              <a:t> 21:43-45)</a:t>
            </a:r>
          </a:p>
          <a:p>
            <a:pPr>
              <a:spcBef>
                <a:spcPts val="1200"/>
              </a:spcBef>
            </a:pPr>
            <a:r>
              <a:rPr lang="nl-NL" sz="2000" b="1" dirty="0">
                <a:solidFill>
                  <a:srgbClr val="579D65"/>
                </a:solidFill>
                <a:latin typeface="Calibri" panose="020F0502020204030204" pitchFamily="34" charset="0"/>
              </a:rPr>
              <a:t>Wat God heeft gedaan en wat Hij zal doen </a:t>
            </a:r>
            <a:r>
              <a:rPr lang="en-GB" sz="2000" b="1" dirty="0">
                <a:latin typeface="Calibri" panose="020F0502020204030204" pitchFamily="34" charset="0"/>
              </a:rPr>
              <a:t>(</a:t>
            </a:r>
            <a:r>
              <a:rPr lang="nl-NL" sz="2000" b="1" dirty="0">
                <a:latin typeface="Calibri" panose="020F0502020204030204" pitchFamily="34" charset="0"/>
              </a:rPr>
              <a:t>Jozua</a:t>
            </a:r>
            <a:r>
              <a:rPr lang="en-GB" sz="2000" b="1" dirty="0">
                <a:latin typeface="Calibri" panose="020F0502020204030204" pitchFamily="34" charset="0"/>
              </a:rPr>
              <a:t> 23:1-5)</a:t>
            </a:r>
          </a:p>
          <a:p>
            <a:pPr>
              <a:spcBef>
                <a:spcPts val="1200"/>
              </a:spcBef>
            </a:pPr>
            <a:r>
              <a:rPr lang="nl-NL" sz="2000" b="1" dirty="0">
                <a:solidFill>
                  <a:srgbClr val="5F69DE"/>
                </a:solidFill>
                <a:latin typeface="Calibri" panose="020F0502020204030204" pitchFamily="34" charset="0"/>
              </a:rPr>
              <a:t>De beloning voor trouw </a:t>
            </a:r>
            <a:r>
              <a:rPr lang="en-GB" sz="2000" b="1" dirty="0">
                <a:latin typeface="Calibri" panose="020F0502020204030204" pitchFamily="34" charset="0"/>
              </a:rPr>
              <a:t>(</a:t>
            </a:r>
            <a:r>
              <a:rPr lang="nl-NL" sz="2000" b="1" dirty="0">
                <a:latin typeface="Calibri" panose="020F0502020204030204" pitchFamily="34" charset="0"/>
              </a:rPr>
              <a:t>Jozua</a:t>
            </a:r>
            <a:r>
              <a:rPr lang="en-GB" sz="2000" b="1" dirty="0">
                <a:latin typeface="Calibri" panose="020F0502020204030204" pitchFamily="34" charset="0"/>
              </a:rPr>
              <a:t> 23:6-10)</a:t>
            </a:r>
          </a:p>
          <a:p>
            <a:pPr>
              <a:spcBef>
                <a:spcPts val="1200"/>
              </a:spcBef>
            </a:pPr>
            <a:r>
              <a:rPr lang="nl-NL" sz="2000" b="1" dirty="0">
                <a:solidFill>
                  <a:srgbClr val="DE5F8B"/>
                </a:solidFill>
                <a:latin typeface="Calibri" panose="020F0502020204030204" pitchFamily="34" charset="0"/>
              </a:rPr>
              <a:t>Wat wij moeten doen </a:t>
            </a:r>
            <a:r>
              <a:rPr lang="en-GB" sz="2000" b="1" dirty="0">
                <a:latin typeface="Calibri" panose="020F0502020204030204" pitchFamily="34" charset="0"/>
              </a:rPr>
              <a:t>(</a:t>
            </a:r>
            <a:r>
              <a:rPr lang="nl-NL" sz="2000" b="1" dirty="0">
                <a:latin typeface="Calibri" panose="020F0502020204030204" pitchFamily="34" charset="0"/>
              </a:rPr>
              <a:t>Jozua</a:t>
            </a:r>
            <a:r>
              <a:rPr lang="en-GB" sz="2000" b="1" dirty="0">
                <a:latin typeface="Calibri" panose="020F0502020204030204" pitchFamily="34" charset="0"/>
              </a:rPr>
              <a:t> 23:11-14)</a:t>
            </a:r>
          </a:p>
          <a:p>
            <a:pPr>
              <a:spcBef>
                <a:spcPts val="1200"/>
              </a:spcBef>
            </a:pPr>
            <a:r>
              <a:rPr lang="nl-NL" sz="2000" b="1" dirty="0">
                <a:solidFill>
                  <a:srgbClr val="A25FDE"/>
                </a:solidFill>
                <a:latin typeface="Calibri" panose="020F0502020204030204" pitchFamily="34" charset="0"/>
              </a:rPr>
              <a:t>De straf voor ontrouw </a:t>
            </a:r>
            <a:r>
              <a:rPr lang="en-GB" sz="2000" b="1" dirty="0">
                <a:latin typeface="Calibri" panose="020F0502020204030204" pitchFamily="34" charset="0"/>
              </a:rPr>
              <a:t>(</a:t>
            </a:r>
            <a:r>
              <a:rPr lang="nl-NL" sz="2000" b="1" dirty="0">
                <a:latin typeface="Calibri" panose="020F0502020204030204" pitchFamily="34" charset="0"/>
              </a:rPr>
              <a:t>Jozua</a:t>
            </a:r>
            <a:r>
              <a:rPr lang="en-GB" sz="2000" b="1" dirty="0">
                <a:latin typeface="Calibri" panose="020F0502020204030204" pitchFamily="34" charset="0"/>
              </a:rPr>
              <a:t> 23:15-16)</a:t>
            </a:r>
          </a:p>
        </p:txBody>
      </p:sp>
      <p:sp>
        <p:nvSpPr>
          <p:cNvPr id="3" name="CuadroTexto 2"/>
          <p:cNvSpPr txBox="1"/>
          <p:nvPr/>
        </p:nvSpPr>
        <p:spPr>
          <a:xfrm>
            <a:off x="106680" y="134552"/>
            <a:ext cx="7780019"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Jozua was al oud, en er waren nog gebieden te veroveren. Hij verzamelde de nieuwe leiders om hen aan te moedigen de verovering voort te zetten.</a:t>
            </a:r>
            <a:endParaRPr lang="en-GB" sz="2000" b="1" dirty="0">
              <a:latin typeface="Calibri" panose="020F0502020204030204" pitchFamily="34" charset="0"/>
            </a:endParaRPr>
          </a:p>
        </p:txBody>
      </p:sp>
      <p:pic>
        <p:nvPicPr>
          <p:cNvPr id="4" name="Imagen 3" descr="Multitud de personas en una montaña&#10;&#10;El contenido generado por IA puede ser incorrecto."/>
          <p:cNvPicPr>
            <a:picLocks noChangeAspect="1"/>
          </p:cNvPicPr>
          <p:nvPr/>
        </p:nvPicPr>
        <p:blipFill>
          <a:blip r:embed="rId3" cstate="email"/>
          <a:stretch>
            <a:fillRect/>
          </a:stretch>
        </p:blipFill>
        <p:spPr>
          <a:xfrm>
            <a:off x="7886700" y="172335"/>
            <a:ext cx="4113029" cy="4113029"/>
          </a:xfrm>
          <a:prstGeom prst="roundRect">
            <a:avLst>
              <a:gd name="adj" fmla="val 4167"/>
            </a:avLst>
          </a:prstGeom>
          <a:solidFill>
            <a:srgbClr val="FFFFFF"/>
          </a:solidFill>
          <a:ln w="76200" cap="sq">
            <a:solidFill>
              <a:schemeClr val="accent2">
                <a:lumMod val="50000"/>
              </a:schemeClr>
            </a:solidFill>
            <a:miter lim="800000"/>
            <a:headEnd/>
            <a:tailEnd/>
          </a:ln>
          <a:effectLst/>
          <a:scene3d>
            <a:camera prst="orthographicFront"/>
            <a:lightRig rig="threePt" dir="t">
              <a:rot lat="0" lon="0" rev="2700000"/>
            </a:lightRig>
          </a:scene3d>
          <a:sp3d>
            <a:bevelT h="38100"/>
            <a:contourClr>
              <a:srgbClr val="C0C0C0"/>
            </a:contourClr>
          </a:sp3d>
        </p:spPr>
      </p:pic>
      <p:pic>
        <p:nvPicPr>
          <p:cNvPr id="6" name="Imagen 5"/>
          <p:cNvPicPr>
            <a:picLocks noChangeAspect="1"/>
          </p:cNvPicPr>
          <p:nvPr/>
        </p:nvPicPr>
        <p:blipFill rotWithShape="1">
          <a:blip r:embed="rId4" cstate="email"/>
          <a:srcRect l="4202" r="4202"/>
          <a:stretch>
            <a:fillRect/>
          </a:stretch>
        </p:blipFill>
        <p:spPr>
          <a:xfrm>
            <a:off x="166280" y="3771662"/>
            <a:ext cx="4453345" cy="2920968"/>
          </a:xfrm>
          <a:prstGeom prst="roundRect">
            <a:avLst>
              <a:gd name="adj" fmla="val 4167"/>
            </a:avLst>
          </a:prstGeom>
          <a:solidFill>
            <a:srgbClr val="FFFFFF"/>
          </a:solidFill>
          <a:ln w="76200" cap="sq">
            <a:solidFill>
              <a:srgbClr val="668C83"/>
            </a:solidFill>
            <a:miter lim="800000"/>
            <a:headEnd/>
            <a:tailEnd/>
          </a:ln>
          <a:effectLst/>
          <a:scene3d>
            <a:camera prst="orthographicFront"/>
            <a:lightRig rig="threePt" dir="t">
              <a:rot lat="0" lon="0" rev="2700000"/>
            </a:lightRig>
          </a:scene3d>
          <a:sp3d>
            <a:bevelT h="38100"/>
            <a:contourClr>
              <a:srgbClr val="C0C0C0"/>
            </a:contourClr>
          </a:sp3d>
        </p:spPr>
      </p:pic>
      <p:pic>
        <p:nvPicPr>
          <p:cNvPr id="8" name="Imagen 7" descr="Un conjunto de letras blancas en un fondo blanco&#10;&#10;El contenido generado por IA puede ser incorrecto."/>
          <p:cNvPicPr>
            <a:picLocks noChangeAspect="1"/>
          </p:cNvPicPr>
          <p:nvPr/>
        </p:nvPicPr>
        <p:blipFill>
          <a:blip r:embed="rId5" cstate="email"/>
          <a:stretch>
            <a:fillRect/>
          </a:stretch>
        </p:blipFill>
        <p:spPr>
          <a:xfrm>
            <a:off x="4970792" y="4530537"/>
            <a:ext cx="595522" cy="179780"/>
          </a:xfrm>
          <a:prstGeom prst="rect">
            <a:avLst/>
          </a:prstGeom>
          <a:effectLst>
            <a:outerShdw blurRad="50800" dist="38100" dir="8100000" algn="tr" rotWithShape="0">
              <a:prstClr val="black">
                <a:alpha val="40000"/>
              </a:prstClr>
            </a:outerShdw>
          </a:effectLst>
        </p:spPr>
      </p:pic>
      <p:pic>
        <p:nvPicPr>
          <p:cNvPr id="12" name="Imagen 11"/>
          <p:cNvPicPr>
            <a:picLocks noChangeAspect="1"/>
          </p:cNvPicPr>
          <p:nvPr/>
        </p:nvPicPr>
        <p:blipFill>
          <a:blip r:embed="rId6" cstate="email"/>
          <a:srcRect/>
          <a:stretch>
            <a:fillRect/>
          </a:stretch>
        </p:blipFill>
        <p:spPr>
          <a:xfrm>
            <a:off x="4970792" y="4990484"/>
            <a:ext cx="593460" cy="179780"/>
          </a:xfrm>
          <a:prstGeom prst="rect">
            <a:avLst/>
          </a:prstGeom>
          <a:effectLst>
            <a:outerShdw blurRad="50800" dist="38100" dir="8100000" algn="tr" rotWithShape="0">
              <a:prstClr val="black">
                <a:alpha val="40000"/>
              </a:prstClr>
            </a:outerShdw>
          </a:effectLst>
        </p:spPr>
      </p:pic>
      <p:pic>
        <p:nvPicPr>
          <p:cNvPr id="16" name="Imagen 15" descr="Un conjunto de letras blancas en un fondo blanco&#10;&#10;El contenido generado por IA puede ser incorrecto."/>
          <p:cNvPicPr>
            <a:picLocks noChangeAspect="1"/>
          </p:cNvPicPr>
          <p:nvPr/>
        </p:nvPicPr>
        <p:blipFill>
          <a:blip r:embed="rId7" cstate="email"/>
          <a:stretch>
            <a:fillRect/>
          </a:stretch>
        </p:blipFill>
        <p:spPr>
          <a:xfrm>
            <a:off x="4970792" y="5450431"/>
            <a:ext cx="595522" cy="179780"/>
          </a:xfrm>
          <a:prstGeom prst="rect">
            <a:avLst/>
          </a:prstGeom>
          <a:effectLst>
            <a:outerShdw blurRad="50800" dist="38100" dir="8100000" algn="tr" rotWithShape="0">
              <a:prstClr val="black">
                <a:alpha val="40000"/>
              </a:prstClr>
            </a:outerShdw>
          </a:effectLst>
        </p:spPr>
      </p:pic>
      <p:pic>
        <p:nvPicPr>
          <p:cNvPr id="18" name="Imagen 17" descr="Imagen que contiene morado, tabla, computer, computadora&#10;&#10;El contenido generado por IA puede ser incorrecto."/>
          <p:cNvPicPr>
            <a:picLocks noChangeAspect="1"/>
          </p:cNvPicPr>
          <p:nvPr/>
        </p:nvPicPr>
        <p:blipFill>
          <a:blip r:embed="rId8" cstate="email"/>
          <a:stretch>
            <a:fillRect/>
          </a:stretch>
        </p:blipFill>
        <p:spPr>
          <a:xfrm>
            <a:off x="4970792" y="6370324"/>
            <a:ext cx="595522" cy="179780"/>
          </a:xfrm>
          <a:prstGeom prst="rect">
            <a:avLst/>
          </a:prstGeom>
          <a:effectLst>
            <a:outerShdw blurRad="50800" dist="38100" dir="8100000" algn="tr" rotWithShape="0">
              <a:prstClr val="black">
                <a:alpha val="40000"/>
              </a:prstClr>
            </a:outerShdw>
          </a:effectLst>
        </p:spPr>
      </p:pic>
      <p:pic>
        <p:nvPicPr>
          <p:cNvPr id="21" name="Imagen 20" descr="Una caja blanca&#10;&#10;El contenido generado por IA puede ser incorrecto."/>
          <p:cNvPicPr>
            <a:picLocks noChangeAspect="1"/>
          </p:cNvPicPr>
          <p:nvPr/>
        </p:nvPicPr>
        <p:blipFill>
          <a:blip r:embed="rId9" cstate="email"/>
          <a:stretch>
            <a:fillRect/>
          </a:stretch>
        </p:blipFill>
        <p:spPr>
          <a:xfrm>
            <a:off x="4970792" y="5910378"/>
            <a:ext cx="595522" cy="179780"/>
          </a:xfrm>
          <a:prstGeom prst="rect">
            <a:avLst/>
          </a:prstGeom>
          <a:effectLst>
            <a:outerShdw blurRad="50800" dist="38100" dir="8100000" algn="tr" rotWithShape="0">
              <a:prstClr val="black">
                <a:alpha val="40000"/>
              </a:prstClr>
            </a:outerShdw>
          </a:effectLst>
        </p:spPr>
      </p:pic>
      <p:sp>
        <p:nvSpPr>
          <p:cNvPr id="7" name="CuadroTexto 6"/>
          <p:cNvSpPr txBox="1"/>
          <p:nvPr/>
        </p:nvSpPr>
        <p:spPr>
          <a:xfrm>
            <a:off x="106678" y="2341854"/>
            <a:ext cx="7780021" cy="1322070"/>
          </a:xfrm>
          <a:prstGeom prst="rect">
            <a:avLst/>
          </a:prstGeom>
          <a:noFill/>
        </p:spPr>
        <p:txBody>
          <a:bodyPr wrap="square">
            <a:spAutoFit/>
          </a:bodyPr>
          <a:lstStyle/>
          <a:p>
            <a:pPr>
              <a:spcBef>
                <a:spcPts val="600"/>
              </a:spcBef>
            </a:pPr>
            <a:r>
              <a:rPr lang="nl-NL" sz="2000" b="1" dirty="0">
                <a:latin typeface="Calibri" panose="020F0502020204030204" pitchFamily="34" charset="0"/>
              </a:rPr>
              <a:t>Maar hij stelde hen ook de gevaren voor ogen. In werkelijkheid was er maar één gevaar, hetzelfde waar we vandaag mee te maken hebben: stoppen met trouw zijn aan God; Gods trouw beantwoorden met ontrouw van onze kant.</a:t>
            </a:r>
            <a:endParaRPr lang="en-GB" sz="2000" b="1" dirty="0">
              <a:latin typeface="Calibri" panose="020F0502020204030204" pitchFamily="34" charset="0"/>
            </a:endParaRPr>
          </a:p>
        </p:txBody>
      </p:sp>
      <p:sp>
        <p:nvSpPr>
          <p:cNvPr id="10" name="CuadroTexto 9"/>
          <p:cNvSpPr txBox="1"/>
          <p:nvPr/>
        </p:nvSpPr>
        <p:spPr>
          <a:xfrm>
            <a:off x="106679" y="1187998"/>
            <a:ext cx="7780020"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Het vermogen om de overwinning te behalen lag niet in hen, maar in God. Dus herinnerde hij hen aan de trouw die God al had getoond en verzekerde hen dat Hij trouw zou blijven.</a:t>
            </a:r>
            <a:endParaRPr lang="en-GB" sz="2000" b="1" dirty="0">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ppt_x</p:attrName>
                                        </p:attrNameLst>
                                      </p:cBhvr>
                                      <p:tavLst>
                                        <p:tav tm="0">
                                          <p:val>
                                            <p:strVal val="#ppt_x-#ppt_w/2"/>
                                          </p:val>
                                        </p:tav>
                                        <p:tav tm="100000">
                                          <p:val>
                                            <p:strVal val="#ppt_x"/>
                                          </p:val>
                                        </p:tav>
                                      </p:tavLst>
                                    </p:anim>
                                    <p:anim calcmode="lin" valueType="num">
                                      <p:cBhvr>
                                        <p:cTn id="35" dur="500" fill="hold"/>
                                        <p:tgtEl>
                                          <p:spTgt spid="8"/>
                                        </p:tgtEl>
                                        <p:attrNameLst>
                                          <p:attrName>ppt_y</p:attrName>
                                        </p:attrNameLst>
                                      </p:cBhvr>
                                      <p:tavLst>
                                        <p:tav tm="0">
                                          <p:val>
                                            <p:strVal val="#ppt_y"/>
                                          </p:val>
                                        </p:tav>
                                        <p:tav tm="100000">
                                          <p:val>
                                            <p:strVal val="#ppt_y"/>
                                          </p:val>
                                        </p:tav>
                                      </p:tavLst>
                                    </p:anim>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strVal val="#ppt_h"/>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8"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ppt_x</p:attrName>
                                        </p:attrNameLst>
                                      </p:cBhvr>
                                      <p:tavLst>
                                        <p:tav tm="0">
                                          <p:val>
                                            <p:strVal val="#ppt_x-#ppt_w/2"/>
                                          </p:val>
                                        </p:tav>
                                        <p:tav tm="100000">
                                          <p:val>
                                            <p:strVal val="#ppt_x"/>
                                          </p:val>
                                        </p:tav>
                                      </p:tavLst>
                                    </p:anim>
                                    <p:anim calcmode="lin" valueType="num">
                                      <p:cBhvr>
                                        <p:cTn id="47" dur="500" fill="hold"/>
                                        <p:tgtEl>
                                          <p:spTgt spid="12"/>
                                        </p:tgtEl>
                                        <p:attrNameLst>
                                          <p:attrName>ppt_y</p:attrName>
                                        </p:attrNameLst>
                                      </p:cBhvr>
                                      <p:tavLst>
                                        <p:tav tm="0">
                                          <p:val>
                                            <p:strVal val="#ppt_y"/>
                                          </p:val>
                                        </p:tav>
                                        <p:tav tm="100000">
                                          <p:val>
                                            <p:strVal val="#ppt_y"/>
                                          </p:val>
                                        </p:tav>
                                      </p:tavLst>
                                    </p:anim>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strVal val="#ppt_h"/>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8"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ppt_x</p:attrName>
                                        </p:attrNameLst>
                                      </p:cBhvr>
                                      <p:tavLst>
                                        <p:tav tm="0">
                                          <p:val>
                                            <p:strVal val="#ppt_x-#ppt_w/2"/>
                                          </p:val>
                                        </p:tav>
                                        <p:tav tm="100000">
                                          <p:val>
                                            <p:strVal val="#ppt_x"/>
                                          </p:val>
                                        </p:tav>
                                      </p:tavLst>
                                    </p:anim>
                                    <p:anim calcmode="lin" valueType="num">
                                      <p:cBhvr>
                                        <p:cTn id="59" dur="500" fill="hold"/>
                                        <p:tgtEl>
                                          <p:spTgt spid="16"/>
                                        </p:tgtEl>
                                        <p:attrNameLst>
                                          <p:attrName>ppt_y</p:attrName>
                                        </p:attrNameLst>
                                      </p:cBhvr>
                                      <p:tavLst>
                                        <p:tav tm="0">
                                          <p:val>
                                            <p:strVal val="#ppt_y"/>
                                          </p:val>
                                        </p:tav>
                                        <p:tav tm="100000">
                                          <p:val>
                                            <p:strVal val="#ppt_y"/>
                                          </p:val>
                                        </p:tav>
                                      </p:tavLst>
                                    </p:anim>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strVal val="#ppt_h"/>
                                          </p:val>
                                        </p:tav>
                                        <p:tav tm="100000">
                                          <p:val>
                                            <p:strVal val="#ppt_h"/>
                                          </p:val>
                                        </p:tav>
                                      </p:tavLst>
                                    </p:anim>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7" presetClass="entr" presetSubtype="8"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ppt_x</p:attrName>
                                        </p:attrNameLst>
                                      </p:cBhvr>
                                      <p:tavLst>
                                        <p:tav tm="0">
                                          <p:val>
                                            <p:strVal val="#ppt_x-#ppt_w/2"/>
                                          </p:val>
                                        </p:tav>
                                        <p:tav tm="100000">
                                          <p:val>
                                            <p:strVal val="#ppt_x"/>
                                          </p:val>
                                        </p:tav>
                                      </p:tavLst>
                                    </p:anim>
                                    <p:anim calcmode="lin" valueType="num">
                                      <p:cBhvr>
                                        <p:cTn id="71" dur="500" fill="hold"/>
                                        <p:tgtEl>
                                          <p:spTgt spid="21"/>
                                        </p:tgtEl>
                                        <p:attrNameLst>
                                          <p:attrName>ppt_y</p:attrName>
                                        </p:attrNameLst>
                                      </p:cBhvr>
                                      <p:tavLst>
                                        <p:tav tm="0">
                                          <p:val>
                                            <p:strVal val="#ppt_y"/>
                                          </p:val>
                                        </p:tav>
                                        <p:tav tm="100000">
                                          <p:val>
                                            <p:strVal val="#ppt_y"/>
                                          </p:val>
                                        </p:tav>
                                      </p:tavLst>
                                    </p:anim>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strVal val="#ppt_h"/>
                                          </p:val>
                                        </p:tav>
                                        <p:tav tm="100000">
                                          <p:val>
                                            <p:strVal val="#ppt_h"/>
                                          </p:val>
                                        </p:tav>
                                      </p:tavLst>
                                    </p:anim>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2">
                                            <p:txEl>
                                              <p:pRg st="3" end="3"/>
                                            </p:txEl>
                                          </p:spTgt>
                                        </p:tgtEl>
                                        <p:attrNameLst>
                                          <p:attrName>style.visibility</p:attrName>
                                        </p:attrNameLst>
                                      </p:cBhvr>
                                      <p:to>
                                        <p:strVal val="visible"/>
                                      </p:to>
                                    </p:set>
                                    <p:animEffect transition="in" filter="wipe(left)">
                                      <p:cBhvr>
                                        <p:cTn id="77" dur="500"/>
                                        <p:tgtEl>
                                          <p:spTgt spid="2">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7" presetClass="entr" presetSubtype="8" fill="hold"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ppt_x</p:attrName>
                                        </p:attrNameLst>
                                      </p:cBhvr>
                                      <p:tavLst>
                                        <p:tav tm="0">
                                          <p:val>
                                            <p:strVal val="#ppt_x-#ppt_w/2"/>
                                          </p:val>
                                        </p:tav>
                                        <p:tav tm="100000">
                                          <p:val>
                                            <p:strVal val="#ppt_x"/>
                                          </p:val>
                                        </p:tav>
                                      </p:tavLst>
                                    </p:anim>
                                    <p:anim calcmode="lin" valueType="num">
                                      <p:cBhvr>
                                        <p:cTn id="83" dur="500" fill="hold"/>
                                        <p:tgtEl>
                                          <p:spTgt spid="18"/>
                                        </p:tgtEl>
                                        <p:attrNameLst>
                                          <p:attrName>ppt_y</p:attrName>
                                        </p:attrNameLst>
                                      </p:cBhvr>
                                      <p:tavLst>
                                        <p:tav tm="0">
                                          <p:val>
                                            <p:strVal val="#ppt_y"/>
                                          </p:val>
                                        </p:tav>
                                        <p:tav tm="100000">
                                          <p:val>
                                            <p:strVal val="#ppt_y"/>
                                          </p:val>
                                        </p:tav>
                                      </p:tavLst>
                                    </p:anim>
                                    <p:anim calcmode="lin" valueType="num">
                                      <p:cBhvr>
                                        <p:cTn id="84" dur="500" fill="hold"/>
                                        <p:tgtEl>
                                          <p:spTgt spid="18"/>
                                        </p:tgtEl>
                                        <p:attrNameLst>
                                          <p:attrName>ppt_w</p:attrName>
                                        </p:attrNameLst>
                                      </p:cBhvr>
                                      <p:tavLst>
                                        <p:tav tm="0">
                                          <p:val>
                                            <p:fltVal val="0"/>
                                          </p:val>
                                        </p:tav>
                                        <p:tav tm="100000">
                                          <p:val>
                                            <p:strVal val="#ppt_w"/>
                                          </p:val>
                                        </p:tav>
                                      </p:tavLst>
                                    </p:anim>
                                    <p:anim calcmode="lin" valueType="num">
                                      <p:cBhvr>
                                        <p:cTn id="85" dur="500" fill="hold"/>
                                        <p:tgtEl>
                                          <p:spTgt spid="18"/>
                                        </p:tgtEl>
                                        <p:attrNameLst>
                                          <p:attrName>ppt_h</p:attrName>
                                        </p:attrNameLst>
                                      </p:cBhvr>
                                      <p:tavLst>
                                        <p:tav tm="0">
                                          <p:val>
                                            <p:strVal val="#ppt_h"/>
                                          </p:val>
                                        </p:tav>
                                        <p:tav tm="100000">
                                          <p:val>
                                            <p:strVal val="#ppt_h"/>
                                          </p:val>
                                        </p:tav>
                                      </p:tavLst>
                                    </p:anim>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ángulo 12"/>
          <p:cNvSpPr>
            <a:spLocks noGrp="1" noRot="1" noMove="1" noResize="1" noEditPoints="1" noAdjustHandles="1" noChangeArrowheads="1" noChangeShapeType="1"/>
          </p:cNvSpPr>
          <p:nvPr/>
        </p:nvSpPr>
        <p:spPr>
          <a:xfrm>
            <a:off x="0" y="0"/>
            <a:ext cx="12191999" cy="1273308"/>
          </a:xfrm>
          <a:prstGeom prst="rect">
            <a:avLst/>
          </a:prstGeom>
          <a:blipFill dpi="0" rotWithShape="1">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p:cNvSpPr txBox="1"/>
          <p:nvPr/>
        </p:nvSpPr>
        <p:spPr>
          <a:xfrm>
            <a:off x="0" y="0"/>
            <a:ext cx="9799320" cy="769441"/>
          </a:xfrm>
          <a:prstGeom prst="rect">
            <a:avLst/>
          </a:prstGeom>
          <a:noFill/>
        </p:spPr>
        <p:txBody>
          <a:bodyPr wrap="square">
            <a:spAutoFit/>
          </a:bodyPr>
          <a:lstStyle/>
          <a:p>
            <a:pPr algn="ctr"/>
            <a:r>
              <a:rPr lang="es-ES" sz="4400" b="1" spc="600"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rPr>
              <a:t>DE TROUW VAN GOD</a:t>
            </a:r>
            <a:endParaRPr lang="en-GB" sz="4400" b="1" spc="600"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endParaRPr>
          </a:p>
        </p:txBody>
      </p:sp>
      <p:sp>
        <p:nvSpPr>
          <p:cNvPr id="5" name="CuadroTexto 4"/>
          <p:cNvSpPr txBox="1"/>
          <p:nvPr/>
        </p:nvSpPr>
        <p:spPr>
          <a:xfrm>
            <a:off x="126311" y="647997"/>
            <a:ext cx="9490129" cy="369332"/>
          </a:xfrm>
          <a:prstGeom prst="rect">
            <a:avLst/>
          </a:prstGeom>
          <a:noFill/>
        </p:spPr>
        <p:txBody>
          <a:bodyPr wrap="square">
            <a:spAutoFit/>
          </a:bodyPr>
          <a:lstStyle/>
          <a:p>
            <a:pPr algn="ctr"/>
            <a:r>
              <a:rPr lang="en-GB" b="1" dirty="0">
                <a:solidFill>
                  <a:srgbClr val="FADFBE"/>
                </a:solidFill>
                <a:effectLst>
                  <a:outerShdw blurRad="38100" dist="38100" dir="2700000" algn="tl">
                    <a:srgbClr val="000000">
                      <a:alpha val="43137"/>
                    </a:srgbClr>
                  </a:outerShdw>
                </a:effectLst>
                <a:latin typeface="Comic Sans MS" panose="030F0702030302020204" pitchFamily="66" charset="0"/>
              </a:rPr>
              <a:t>“</a:t>
            </a:r>
            <a:r>
              <a:rPr lang="nl-NL" b="1" dirty="0">
                <a:solidFill>
                  <a:srgbClr val="FADFBE"/>
                </a:solidFill>
                <a:effectLst>
                  <a:outerShdw blurRad="38100" dist="38100" dir="2700000" algn="tl">
                    <a:srgbClr val="000000">
                      <a:alpha val="43137"/>
                    </a:srgbClr>
                  </a:outerShdw>
                </a:effectLst>
                <a:latin typeface="Comic Sans MS" panose="030F0702030302020204" pitchFamily="66" charset="0"/>
              </a:rPr>
              <a:t>Er is niet één woord onvervuld gebleven: alles is uitgekomen.</a:t>
            </a:r>
            <a:r>
              <a:rPr lang="en-GB" b="1" dirty="0">
                <a:solidFill>
                  <a:srgbClr val="FADFBE"/>
                </a:solidFill>
                <a:effectLst>
                  <a:outerShdw blurRad="38100" dist="38100" dir="2700000" algn="tl">
                    <a:srgbClr val="000000">
                      <a:alpha val="43137"/>
                    </a:srgbClr>
                  </a:outerShdw>
                </a:effectLst>
                <a:latin typeface="Comic Sans MS" panose="030F0702030302020204" pitchFamily="66" charset="0"/>
              </a:rPr>
              <a:t>”  </a:t>
            </a:r>
            <a:r>
              <a:rPr lang="en-GB" sz="1400" b="1" dirty="0">
                <a:solidFill>
                  <a:srgbClr val="FADFBE"/>
                </a:solidFill>
                <a:effectLst>
                  <a:outerShdw blurRad="38100" dist="38100" dir="2700000" algn="tl">
                    <a:srgbClr val="000000">
                      <a:alpha val="43137"/>
                    </a:srgbClr>
                  </a:outerShdw>
                </a:effectLst>
                <a:latin typeface="Comic Sans MS" panose="030F0702030302020204" pitchFamily="66" charset="0"/>
              </a:rPr>
              <a:t>(Jozua 21:45b </a:t>
            </a:r>
            <a:r>
              <a:rPr lang="en-GB" sz="1100" b="1" dirty="0">
                <a:solidFill>
                  <a:srgbClr val="FADFBE"/>
                </a:solidFill>
                <a:effectLst>
                  <a:outerShdw blurRad="38100" dist="38100" dir="2700000" algn="tl">
                    <a:srgbClr val="000000">
                      <a:alpha val="43137"/>
                    </a:srgbClr>
                  </a:outerShdw>
                </a:effectLst>
                <a:latin typeface="Comic Sans MS" panose="030F0702030302020204" pitchFamily="66" charset="0"/>
              </a:rPr>
              <a:t>NBV</a:t>
            </a:r>
            <a:r>
              <a:rPr lang="en-GB" sz="1400" b="1" dirty="0">
                <a:solidFill>
                  <a:srgbClr val="FADFBE"/>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p:cNvSpPr txBox="1"/>
          <p:nvPr/>
        </p:nvSpPr>
        <p:spPr>
          <a:xfrm>
            <a:off x="60961" y="1343901"/>
            <a:ext cx="11330940"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God had Israël "al het land" gegeven (Jozua 21:43) en had "al hun vijanden" in hun handen gebracht (Jozua 21:44), zodat "ieder vervuld was" (Jozua 21:45).</a:t>
            </a:r>
            <a:endParaRPr lang="en-GB" sz="2000" b="1" dirty="0">
              <a:latin typeface="Calibri" panose="020F0502020204030204" pitchFamily="34" charset="0"/>
            </a:endParaRPr>
          </a:p>
        </p:txBody>
      </p:sp>
      <p:pic>
        <p:nvPicPr>
          <p:cNvPr id="4" name="Imagen 3" descr="Una manada de vacas en el campo&#10;&#10;El contenido generado por IA puede ser incorrecto."/>
          <p:cNvPicPr>
            <a:picLocks noChangeAspect="1"/>
          </p:cNvPicPr>
          <p:nvPr/>
        </p:nvPicPr>
        <p:blipFill>
          <a:blip r:embed="rId5" cstate="email"/>
          <a:stretch>
            <a:fillRect/>
          </a:stretch>
        </p:blipFill>
        <p:spPr>
          <a:xfrm>
            <a:off x="6095999" y="2017606"/>
            <a:ext cx="5902384" cy="3152597"/>
          </a:xfrm>
          <a:prstGeom prst="rect">
            <a:avLst/>
          </a:prstGeom>
          <a:solidFill>
            <a:srgbClr val="FFFFFF">
              <a:shade val="85000"/>
            </a:srgbClr>
          </a:solidFill>
          <a:ln w="88900" cap="sq">
            <a:solidFill>
              <a:srgbClr val="F8CF9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p:cNvSpPr txBox="1"/>
          <p:nvPr/>
        </p:nvSpPr>
        <p:spPr>
          <a:xfrm>
            <a:off x="60961" y="2122380"/>
            <a:ext cx="5981700" cy="2862322"/>
          </a:xfrm>
          <a:prstGeom prst="rect">
            <a:avLst/>
          </a:prstGeom>
          <a:noFill/>
        </p:spPr>
        <p:txBody>
          <a:bodyPr wrap="square">
            <a:spAutoFit/>
          </a:bodyPr>
          <a:lstStyle/>
          <a:p>
            <a:pPr algn="just">
              <a:spcBef>
                <a:spcPts val="600"/>
              </a:spcBef>
            </a:pPr>
            <a:r>
              <a:rPr lang="nl-NL" sz="2000" b="1" dirty="0">
                <a:latin typeface="Calibri" panose="020F0502020204030204" pitchFamily="34" charset="0"/>
              </a:rPr>
              <a:t>Het herhaalde gebruik van het woord "allen" benadrukt Gods trouw in het nakomen van Zijn beloften. Zijn vijanden waren door God verslagen. Ze konden het land bewonen omdat God het had bezeten. Ze konden er zeker van zijn dat ze de Kanaänieten die nog in het land woonden zouden verdrijven, omdat God Zijn beloften tot nu toe had gehouden en die ook in de toekomst zou blijven nakomen.</a:t>
            </a:r>
            <a:endParaRPr lang="en-GB" sz="2000" b="1" dirty="0">
              <a:latin typeface="Calibri" panose="020F0502020204030204" pitchFamily="34" charset="0"/>
            </a:endParaRPr>
          </a:p>
        </p:txBody>
      </p:sp>
      <p:sp>
        <p:nvSpPr>
          <p:cNvPr id="10" name="CuadroTexto 9"/>
          <p:cNvSpPr txBox="1"/>
          <p:nvPr/>
        </p:nvSpPr>
        <p:spPr>
          <a:xfrm>
            <a:off x="5246696" y="5252781"/>
            <a:ext cx="6610023" cy="1322070"/>
          </a:xfrm>
          <a:prstGeom prst="rect">
            <a:avLst/>
          </a:prstGeom>
          <a:noFill/>
        </p:spPr>
        <p:txBody>
          <a:bodyPr wrap="square">
            <a:spAutoFit/>
          </a:bodyPr>
          <a:lstStyle/>
          <a:p>
            <a:pPr algn="just">
              <a:spcBef>
                <a:spcPts val="600"/>
              </a:spcBef>
            </a:pPr>
            <a:r>
              <a:rPr lang="nl-NL" sz="2000" b="1" dirty="0">
                <a:latin typeface="Calibri" panose="020F0502020204030204" pitchFamily="34" charset="0"/>
              </a:rPr>
              <a:t>Dit alles werkt ten goede voor ons. God blijft trouw.                     (Deut. 7:9; Psalm 117:2; Klaagl. 3:22-23). Hij heeft beloofd ons te redden en ons de aarde als erfenis te geven, en Hij zal deze belofte vervullen (Fil. 1:6; 1 Petr. 1:5; Psalm 37:29).</a:t>
            </a:r>
            <a:endParaRPr lang="en-GB" sz="2000" b="1" dirty="0">
              <a:latin typeface="Calibri" panose="020F0502020204030204" pitchFamily="34" charset="0"/>
            </a:endParaRPr>
          </a:p>
        </p:txBody>
      </p:sp>
      <p:pic>
        <p:nvPicPr>
          <p:cNvPr id="12" name="Imagen 11" descr="Un grupo de personas en medio de varios árboles&#10;&#10;El contenido generado por IA puede ser incorrecto."/>
          <p:cNvPicPr>
            <a:picLocks noChangeAspect="1"/>
          </p:cNvPicPr>
          <p:nvPr/>
        </p:nvPicPr>
        <p:blipFill rotWithShape="1">
          <a:blip r:embed="rId6" cstate="email"/>
          <a:srcRect/>
          <a:stretch>
            <a:fillRect/>
          </a:stretch>
        </p:blipFill>
        <p:spPr>
          <a:xfrm>
            <a:off x="184089" y="5179812"/>
            <a:ext cx="4928931" cy="1504768"/>
          </a:xfrm>
          <a:prstGeom prst="rect">
            <a:avLst/>
          </a:prstGeom>
          <a:ln w="38100" cap="sq">
            <a:solidFill>
              <a:srgbClr val="FFFF66"/>
            </a:solidFill>
            <a:prstDash val="solid"/>
            <a:miter lim="800000"/>
            <a:headEnd/>
            <a:tailEnd/>
          </a:ln>
          <a:effectLst>
            <a:outerShdw blurRad="50800" dist="38100" dir="2700000" algn="tl" rotWithShape="0">
              <a:srgbClr val="000000">
                <a:alpha val="43000"/>
              </a:srgbClr>
            </a:outerShdw>
          </a:effectLst>
        </p:spPr>
      </p:pic>
      <p:sp>
        <p:nvSpPr>
          <p:cNvPr id="2" name="Tekstvak 1"/>
          <p:cNvSpPr txBox="1"/>
          <p:nvPr/>
        </p:nvSpPr>
        <p:spPr>
          <a:xfrm>
            <a:off x="10394230" y="121157"/>
            <a:ext cx="1312851" cy="307168"/>
          </a:xfrm>
          <a:prstGeom prst="roundRect">
            <a:avLst>
              <a:gd name="adj" fmla="val 14029"/>
            </a:avLst>
          </a:prstGeom>
          <a:solidFill>
            <a:srgbClr val="FADFBE"/>
          </a:solidFill>
          <a:ln w="2857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3B6D3B"/>
                </a:solidFill>
                <a:effectLst>
                  <a:innerShdw blurRad="63500" dist="50800" dir="13500000">
                    <a:srgbClr val="000000">
                      <a:alpha val="50000"/>
                    </a:srgbClr>
                  </a:innerShdw>
                </a:effectLst>
                <a:latin typeface="Comic Sans MS" panose="030F0702030302020204" pitchFamily="66" charset="0"/>
              </a:rPr>
              <a:t>zondag</a:t>
            </a:r>
            <a:r>
              <a:rPr lang="nl-NL" sz="1600" b="1" kern="0" spc="50" dirty="0">
                <a:ln w="0">
                  <a:noFill/>
                </a:ln>
                <a:solidFill>
                  <a:srgbClr val="3B6D3B"/>
                </a:solidFill>
                <a:effectLst>
                  <a:glow rad="38100">
                    <a:srgbClr val="BD3460"/>
                  </a:glow>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prstClr val="white"/>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900" decel="100000" fill="hold"/>
                                        <p:tgtEl>
                                          <p:spTgt spid="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900" decel="100000" fill="hold"/>
                                        <p:tgtEl>
                                          <p:spTgt spid="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0-#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31530"/>
            <a:ext cx="12192000" cy="769441"/>
          </a:xfrm>
          <a:prstGeom prst="rect">
            <a:avLst/>
          </a:prstGeom>
          <a:noFill/>
        </p:spPr>
        <p:txBody>
          <a:bodyPr wrap="square">
            <a:spAutoFit/>
          </a:bodyPr>
          <a:lstStyle/>
          <a:p>
            <a:pPr algn="ctr"/>
            <a:r>
              <a:rPr lang="nl-NL"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Calibri" panose="020F0502020204030204" pitchFamily="34" charset="0"/>
              </a:rPr>
              <a:t>WAT GOD HEEFT GEDAAN EN WAT HIJ ZAL DOEN</a:t>
            </a:r>
            <a:endParaRPr lang="en-GB"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Calibri" panose="020F0502020204030204" pitchFamily="34" charset="0"/>
            </a:endParaRPr>
          </a:p>
        </p:txBody>
      </p:sp>
      <p:sp>
        <p:nvSpPr>
          <p:cNvPr id="4" name="CuadroTexto 3"/>
          <p:cNvSpPr txBox="1"/>
          <p:nvPr/>
        </p:nvSpPr>
        <p:spPr>
          <a:xfrm>
            <a:off x="0" y="704736"/>
            <a:ext cx="12192000" cy="646331"/>
          </a:xfrm>
          <a:prstGeom prst="rect">
            <a:avLst/>
          </a:prstGeom>
          <a:solidFill>
            <a:schemeClr val="accent1">
              <a:lumMod val="20000"/>
              <a:lumOff val="80000"/>
            </a:schemeClr>
          </a:solidFill>
        </p:spPr>
        <p:txBody>
          <a:bodyPr wrap="square">
            <a:spAutoFit/>
            <a:scene3d>
              <a:camera prst="orthographicFront"/>
              <a:lightRig rig="threePt" dir="t"/>
            </a:scene3d>
            <a:sp3d extrusionH="57150">
              <a:bevelT w="38100" h="38100"/>
            </a:sp3d>
          </a:bodyPr>
          <a:lstStyle/>
          <a:p>
            <a:pPr algn="ctr"/>
            <a:r>
              <a:rPr lang="en-GB" b="1" dirty="0">
                <a:solidFill>
                  <a:schemeClr val="accent1">
                    <a:lumMod val="50000"/>
                  </a:schemeClr>
                </a:solidFill>
                <a:latin typeface="Comic Sans MS" panose="030F0702030302020204" pitchFamily="66" charset="0"/>
              </a:rPr>
              <a:t>“</a:t>
            </a:r>
            <a:r>
              <a:rPr lang="nl-NL" b="1" dirty="0">
                <a:solidFill>
                  <a:schemeClr val="accent1">
                    <a:lumMod val="50000"/>
                  </a:schemeClr>
                </a:solidFill>
                <a:latin typeface="Comic Sans MS" panose="030F0702030302020204" pitchFamily="66" charset="0"/>
              </a:rPr>
              <a:t>en ú hebt alles gezien wat de HEERE, uw God, voor uw ogen gedaan heeft aan al deze volken, want de HEERE, uw God Zelf is het Die voor u gestreden heeft.</a:t>
            </a:r>
            <a:r>
              <a:rPr lang="en-GB" b="1" dirty="0">
                <a:solidFill>
                  <a:schemeClr val="accent1">
                    <a:lumMod val="50000"/>
                  </a:schemeClr>
                </a:solidFill>
                <a:latin typeface="Comic Sans MS" panose="030F0702030302020204" pitchFamily="66" charset="0"/>
              </a:rPr>
              <a:t>” </a:t>
            </a:r>
            <a:r>
              <a:rPr lang="en-GB" sz="1400" b="1" dirty="0">
                <a:solidFill>
                  <a:schemeClr val="accent1">
                    <a:lumMod val="50000"/>
                  </a:schemeClr>
                </a:solidFill>
                <a:latin typeface="Comic Sans MS" panose="030F0702030302020204" pitchFamily="66" charset="0"/>
              </a:rPr>
              <a:t>(</a:t>
            </a:r>
            <a:r>
              <a:rPr lang="nl-NL" sz="1400" b="1" dirty="0">
                <a:solidFill>
                  <a:schemeClr val="accent1">
                    <a:lumMod val="50000"/>
                  </a:schemeClr>
                </a:solidFill>
                <a:latin typeface="Comic Sans MS" panose="030F0702030302020204" pitchFamily="66" charset="0"/>
              </a:rPr>
              <a:t>Jozua</a:t>
            </a:r>
            <a:r>
              <a:rPr lang="en-GB" sz="1400" b="1" dirty="0">
                <a:solidFill>
                  <a:schemeClr val="accent1">
                    <a:lumMod val="50000"/>
                  </a:schemeClr>
                </a:solidFill>
                <a:latin typeface="Comic Sans MS" panose="030F0702030302020204" pitchFamily="66" charset="0"/>
              </a:rPr>
              <a:t> 23:3 </a:t>
            </a:r>
            <a:r>
              <a:rPr lang="en-GB" sz="1100" b="1" dirty="0">
                <a:solidFill>
                  <a:schemeClr val="accent1">
                    <a:lumMod val="50000"/>
                  </a:schemeClr>
                </a:solidFill>
                <a:latin typeface="Comic Sans MS" panose="030F0702030302020204" pitchFamily="66" charset="0"/>
              </a:rPr>
              <a:t>HSV</a:t>
            </a:r>
            <a:r>
              <a:rPr lang="en-GB" sz="1400" b="1" dirty="0">
                <a:solidFill>
                  <a:schemeClr val="accent1">
                    <a:lumMod val="50000"/>
                  </a:schemeClr>
                </a:solidFill>
                <a:latin typeface="Comic Sans MS" panose="030F0702030302020204" pitchFamily="66" charset="0"/>
              </a:rPr>
              <a:t>)</a:t>
            </a:r>
          </a:p>
        </p:txBody>
      </p:sp>
      <p:sp>
        <p:nvSpPr>
          <p:cNvPr id="5" name="CuadroTexto 4"/>
          <p:cNvSpPr txBox="1"/>
          <p:nvPr/>
        </p:nvSpPr>
        <p:spPr>
          <a:xfrm>
            <a:off x="61781" y="1647589"/>
            <a:ext cx="3360556" cy="163121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In zijn toespraak tot de ouderen begint Jozua met te vertellen wat God al had gedaan en wat Hij nog steeds zou doen:</a:t>
            </a:r>
            <a:endParaRPr lang="en-GB" sz="2000" b="1" dirty="0">
              <a:latin typeface="Calibri" panose="020F0502020204030204" pitchFamily="34" charset="0"/>
            </a:endParaRPr>
          </a:p>
        </p:txBody>
      </p:sp>
      <p:sp>
        <p:nvSpPr>
          <p:cNvPr id="8" name="Rectángulo: esquinas redondeadas 7"/>
          <p:cNvSpPr/>
          <p:nvPr/>
        </p:nvSpPr>
        <p:spPr>
          <a:xfrm>
            <a:off x="3506472" y="1497395"/>
            <a:ext cx="1825937" cy="1220390"/>
          </a:xfrm>
          <a:prstGeom prst="roundRect">
            <a:avLst>
              <a:gd name="adj" fmla="val 10000"/>
            </a:avLst>
          </a:prstGeom>
          <a: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Lst>
            </a:blip>
            <a:srcRect/>
            <a:stretch>
              <a:fillRect t="-6000" b="-6000"/>
            </a:stretch>
          </a:blipFill>
          <a:scene3d>
            <a:camera prst="orthographicFront"/>
            <a:lightRig rig="threePt" dir="t">
              <a:rot lat="0" lon="0" rev="7500000"/>
            </a:lightRig>
          </a:scene3d>
          <a:sp3d z="-152400" extrusionH="63500" contourW="25400" prstMaterial="matte">
            <a:bevelT w="152400" h="50800" prst="softRound"/>
            <a:contourClr>
              <a:schemeClr val="accent6"/>
            </a:contourClr>
          </a:sp3d>
        </p:spPr>
        <p:style>
          <a:lnRef idx="0">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endParaRPr lang="es-ES" dirty="0">
              <a:latin typeface="Calibri" panose="020F0502020204030204" pitchFamily="34" charset="0"/>
            </a:endParaRPr>
          </a:p>
        </p:txBody>
      </p:sp>
      <p:sp>
        <p:nvSpPr>
          <p:cNvPr id="10" name="Forma libre: forma 9"/>
          <p:cNvSpPr/>
          <p:nvPr/>
        </p:nvSpPr>
        <p:spPr>
          <a:xfrm>
            <a:off x="3603157" y="2620451"/>
            <a:ext cx="2227059" cy="82956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04324" tIns="104324" rIns="104324" bIns="104324" numCol="1" spcCol="1270" anchor="ctr" anchorCtr="0">
            <a:noAutofit/>
          </a:bodyPr>
          <a:lstStyle/>
          <a:p>
            <a:pPr lvl="0" algn="ctr" defTabSz="800100">
              <a:lnSpc>
                <a:spcPct val="90000"/>
              </a:lnSpc>
              <a:spcBef>
                <a:spcPct val="0"/>
              </a:spcBef>
              <a:spcAft>
                <a:spcPct val="35000"/>
              </a:spcAft>
            </a:pPr>
            <a:r>
              <a:rPr lang="nl-NL" b="1" dirty="0">
                <a:effectLst>
                  <a:outerShdw blurRad="38100" dist="38100" dir="2700000" algn="tl">
                    <a:srgbClr val="000000">
                      <a:alpha val="43137"/>
                    </a:srgbClr>
                  </a:outerShdw>
                </a:effectLst>
                <a:latin typeface="Calibri" panose="020F0502020204030204" pitchFamily="34" charset="0"/>
              </a:rPr>
              <a:t>Hij heeft tegen de volken gevochten (Jozua 23:3)</a:t>
            </a:r>
            <a:endParaRPr lang="es-ES" sz="1800" kern="1200" dirty="0">
              <a:effectLst>
                <a:outerShdw blurRad="38100" dist="38100" dir="2700000" algn="tl">
                  <a:srgbClr val="000000">
                    <a:alpha val="43137"/>
                  </a:srgbClr>
                </a:outerShdw>
              </a:effectLst>
              <a:latin typeface="Calibri" panose="020F0502020204030204" pitchFamily="34" charset="0"/>
            </a:endParaRPr>
          </a:p>
        </p:txBody>
      </p:sp>
      <p:sp>
        <p:nvSpPr>
          <p:cNvPr id="12" name="Forma libre: forma 11"/>
          <p:cNvSpPr/>
          <p:nvPr/>
        </p:nvSpPr>
        <p:spPr>
          <a:xfrm>
            <a:off x="5754322" y="1888216"/>
            <a:ext cx="421912" cy="438747"/>
          </a:xfrm>
          <a:custGeom>
            <a:avLst/>
            <a:gdLst>
              <a:gd name="connsiteX0" fmla="*/ 0 w 421912"/>
              <a:gd name="connsiteY0" fmla="*/ 87749 h 438747"/>
              <a:gd name="connsiteX1" fmla="*/ 210956 w 421912"/>
              <a:gd name="connsiteY1" fmla="*/ 87749 h 438747"/>
              <a:gd name="connsiteX2" fmla="*/ 210956 w 421912"/>
              <a:gd name="connsiteY2" fmla="*/ 0 h 438747"/>
              <a:gd name="connsiteX3" fmla="*/ 421912 w 421912"/>
              <a:gd name="connsiteY3" fmla="*/ 219374 h 438747"/>
              <a:gd name="connsiteX4" fmla="*/ 210956 w 421912"/>
              <a:gd name="connsiteY4" fmla="*/ 438747 h 438747"/>
              <a:gd name="connsiteX5" fmla="*/ 210956 w 421912"/>
              <a:gd name="connsiteY5" fmla="*/ 350998 h 438747"/>
              <a:gd name="connsiteX6" fmla="*/ 0 w 421912"/>
              <a:gd name="connsiteY6" fmla="*/ 350998 h 438747"/>
              <a:gd name="connsiteX7" fmla="*/ 0 w 421912"/>
              <a:gd name="connsiteY7" fmla="*/ 87749 h 4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12" h="438747">
                <a:moveTo>
                  <a:pt x="0" y="87749"/>
                </a:moveTo>
                <a:lnTo>
                  <a:pt x="210956" y="87749"/>
                </a:lnTo>
                <a:lnTo>
                  <a:pt x="210956" y="0"/>
                </a:lnTo>
                <a:lnTo>
                  <a:pt x="421912" y="219374"/>
                </a:lnTo>
                <a:lnTo>
                  <a:pt x="210956" y="438747"/>
                </a:lnTo>
                <a:lnTo>
                  <a:pt x="210956" y="350998"/>
                </a:lnTo>
                <a:lnTo>
                  <a:pt x="0" y="350998"/>
                </a:lnTo>
                <a:lnTo>
                  <a:pt x="0" y="87749"/>
                </a:lnTo>
                <a:close/>
              </a:path>
            </a:pathLst>
          </a:custGeom>
          <a:solidFill>
            <a:schemeClr val="accent6"/>
          </a:solidFill>
          <a:scene3d>
            <a:camera prst="orthographicFront"/>
            <a:lightRig rig="threePt" dir="t">
              <a:rot lat="0" lon="0" rev="7500000"/>
            </a:lightRig>
          </a:scene3d>
          <a:sp3d z="-70000" extrusionH="63500" prstMaterial="matte">
            <a:bevelT w="88900" h="6350" prst="artDeco"/>
            <a:contourClr>
              <a:schemeClr val="bg1"/>
            </a:contourClr>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0" tIns="87749" rIns="126574" bIns="87749" numCol="1" spcCol="1270" anchor="ctr" anchorCtr="0">
            <a:noAutofit/>
          </a:bodyPr>
          <a:lstStyle/>
          <a:p>
            <a:pPr marL="0" lvl="0" indent="0" algn="ctr" defTabSz="622300">
              <a:lnSpc>
                <a:spcPct val="90000"/>
              </a:lnSpc>
              <a:spcBef>
                <a:spcPct val="0"/>
              </a:spcBef>
              <a:spcAft>
                <a:spcPct val="35000"/>
              </a:spcAft>
              <a:buNone/>
            </a:pPr>
            <a:endParaRPr lang="es-ES" sz="1400" kern="1200" dirty="0">
              <a:latin typeface="Calibri" panose="020F0502020204030204" pitchFamily="34" charset="0"/>
            </a:endParaRPr>
          </a:p>
        </p:txBody>
      </p:sp>
      <p:sp>
        <p:nvSpPr>
          <p:cNvPr id="13" name="Rectángulo: esquinas redondeadas 12"/>
          <p:cNvSpPr/>
          <p:nvPr/>
        </p:nvSpPr>
        <p:spPr>
          <a:xfrm>
            <a:off x="6537874" y="1497395"/>
            <a:ext cx="1825937" cy="1220390"/>
          </a:xfrm>
          <a:prstGeom prst="roundRect">
            <a:avLst>
              <a:gd name="adj" fmla="val 10000"/>
            </a:avLst>
          </a:prstGeom>
          <a:blipFill dpi="0" rotWithShape="1">
            <a:blip r:embed="rId5" cstate="email"/>
            <a:srcRect/>
            <a:stretch>
              <a:fillRect b="789"/>
            </a:stretch>
          </a:blipFill>
          <a:scene3d>
            <a:camera prst="orthographicFront"/>
            <a:lightRig rig="threePt" dir="t">
              <a:rot lat="0" lon="0" rev="7500000"/>
            </a:lightRig>
          </a:scene3d>
          <a:sp3d z="-152400" extrusionH="63500" contourW="25400" prstMaterial="matte">
            <a:bevelT w="152400" h="50800" prst="softRound"/>
            <a:contourClr>
              <a:schemeClr val="accent1">
                <a:lumMod val="75000"/>
              </a:schemeClr>
            </a:contourClr>
          </a:sp3d>
        </p:spPr>
        <p:style>
          <a:lnRef idx="0">
            <a:schemeClr val="lt1">
              <a:hueOff val="0"/>
              <a:satOff val="0"/>
              <a:lumOff val="0"/>
              <a:alphaOff val="0"/>
            </a:schemeClr>
          </a:lnRef>
          <a:fillRef idx="1">
            <a:scrgbClr r="0" g="0" b="0"/>
          </a:fillRef>
          <a:effectRef idx="0">
            <a:schemeClr val="accent3">
              <a:tint val="50000"/>
              <a:hueOff val="-6150115"/>
              <a:satOff val="-27577"/>
              <a:lumOff val="2329"/>
              <a:alphaOff val="0"/>
            </a:schemeClr>
          </a:effectRef>
          <a:fontRef idx="minor">
            <a:schemeClr val="lt1">
              <a:hueOff val="0"/>
              <a:satOff val="0"/>
              <a:lumOff val="0"/>
              <a:alphaOff val="0"/>
            </a:schemeClr>
          </a:fontRef>
        </p:style>
        <p:txBody>
          <a:bodyPr/>
          <a:lstStyle/>
          <a:p>
            <a:endParaRPr lang="es-ES" dirty="0">
              <a:latin typeface="Calibri" panose="020F0502020204030204" pitchFamily="34" charset="0"/>
            </a:endParaRPr>
          </a:p>
        </p:txBody>
      </p:sp>
      <p:sp>
        <p:nvSpPr>
          <p:cNvPr id="14" name="Forma libre: forma 13"/>
          <p:cNvSpPr/>
          <p:nvPr/>
        </p:nvSpPr>
        <p:spPr>
          <a:xfrm>
            <a:off x="6634558" y="2620451"/>
            <a:ext cx="2227059" cy="82956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1">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5999998"/>
              <a:satOff val="0"/>
              <a:lumOff val="-14999"/>
              <a:alphaOff val="0"/>
            </a:schemeClr>
          </a:fillRef>
          <a:effectRef idx="2">
            <a:schemeClr val="accent3">
              <a:hueOff val="-5999998"/>
              <a:satOff val="0"/>
              <a:lumOff val="-14999"/>
              <a:alphaOff val="0"/>
            </a:schemeClr>
          </a:effectRef>
          <a:fontRef idx="minor">
            <a:schemeClr val="lt1"/>
          </a:fontRef>
        </p:style>
        <p:txBody>
          <a:bodyPr spcFirstLastPara="0" vert="horz" wrap="square" lIns="104324" tIns="104324" rIns="104324" bIns="104324" numCol="1" spcCol="1270" anchor="ctr" anchorCtr="0">
            <a:noAutofit/>
          </a:bodyPr>
          <a:lstStyle/>
          <a:p>
            <a:pPr lvl="0" algn="ctr" defTabSz="800100">
              <a:lnSpc>
                <a:spcPct val="90000"/>
              </a:lnSpc>
              <a:spcBef>
                <a:spcPct val="0"/>
              </a:spcBef>
              <a:spcAft>
                <a:spcPct val="35000"/>
              </a:spcAft>
            </a:pPr>
            <a:r>
              <a:rPr lang="nl-NL" b="1" spc="-30" dirty="0">
                <a:effectLst>
                  <a:outerShdw blurRad="38100" dist="38100" dir="2700000" algn="tl">
                    <a:srgbClr val="000000">
                      <a:alpha val="43137"/>
                    </a:srgbClr>
                  </a:outerShdw>
                </a:effectLst>
                <a:latin typeface="Calibri" panose="020F0502020204030204" pitchFamily="34" charset="0"/>
              </a:rPr>
              <a:t>Hij heeft het land verdeeld onder de stammen </a:t>
            </a:r>
            <a:r>
              <a:rPr lang="en-GB" sz="1800" b="1" kern="1200" spc="-30" dirty="0">
                <a:effectLst>
                  <a:outerShdw blurRad="38100" dist="38100" dir="2700000" algn="tl">
                    <a:srgbClr val="000000">
                      <a:alpha val="43137"/>
                    </a:srgbClr>
                  </a:outerShdw>
                </a:effectLst>
                <a:latin typeface="Calibri" panose="020F0502020204030204" pitchFamily="34" charset="0"/>
              </a:rPr>
              <a:t>(Jozua 23:4)</a:t>
            </a:r>
            <a:endParaRPr lang="es-ES" sz="1800" kern="1200" spc="-30" dirty="0">
              <a:effectLst>
                <a:outerShdw blurRad="38100" dist="38100" dir="2700000" algn="tl">
                  <a:srgbClr val="000000">
                    <a:alpha val="43137"/>
                  </a:srgbClr>
                </a:outerShdw>
              </a:effectLst>
              <a:latin typeface="Calibri" panose="020F0502020204030204" pitchFamily="34" charset="0"/>
            </a:endParaRPr>
          </a:p>
        </p:txBody>
      </p:sp>
      <p:sp>
        <p:nvSpPr>
          <p:cNvPr id="15" name="Forma libre: forma 14"/>
          <p:cNvSpPr/>
          <p:nvPr/>
        </p:nvSpPr>
        <p:spPr>
          <a:xfrm>
            <a:off x="8785724" y="1888216"/>
            <a:ext cx="421912" cy="438747"/>
          </a:xfrm>
          <a:custGeom>
            <a:avLst/>
            <a:gdLst>
              <a:gd name="connsiteX0" fmla="*/ 0 w 421912"/>
              <a:gd name="connsiteY0" fmla="*/ 87749 h 438747"/>
              <a:gd name="connsiteX1" fmla="*/ 210956 w 421912"/>
              <a:gd name="connsiteY1" fmla="*/ 87749 h 438747"/>
              <a:gd name="connsiteX2" fmla="*/ 210956 w 421912"/>
              <a:gd name="connsiteY2" fmla="*/ 0 h 438747"/>
              <a:gd name="connsiteX3" fmla="*/ 421912 w 421912"/>
              <a:gd name="connsiteY3" fmla="*/ 219374 h 438747"/>
              <a:gd name="connsiteX4" fmla="*/ 210956 w 421912"/>
              <a:gd name="connsiteY4" fmla="*/ 438747 h 438747"/>
              <a:gd name="connsiteX5" fmla="*/ 210956 w 421912"/>
              <a:gd name="connsiteY5" fmla="*/ 350998 h 438747"/>
              <a:gd name="connsiteX6" fmla="*/ 0 w 421912"/>
              <a:gd name="connsiteY6" fmla="*/ 350998 h 438747"/>
              <a:gd name="connsiteX7" fmla="*/ 0 w 421912"/>
              <a:gd name="connsiteY7" fmla="*/ 87749 h 4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12" h="438747">
                <a:moveTo>
                  <a:pt x="0" y="87749"/>
                </a:moveTo>
                <a:lnTo>
                  <a:pt x="210956" y="87749"/>
                </a:lnTo>
                <a:lnTo>
                  <a:pt x="210956" y="0"/>
                </a:lnTo>
                <a:lnTo>
                  <a:pt x="421912" y="219374"/>
                </a:lnTo>
                <a:lnTo>
                  <a:pt x="210956" y="438747"/>
                </a:lnTo>
                <a:lnTo>
                  <a:pt x="210956" y="350998"/>
                </a:lnTo>
                <a:lnTo>
                  <a:pt x="0" y="350998"/>
                </a:lnTo>
                <a:lnTo>
                  <a:pt x="0" y="87749"/>
                </a:lnTo>
                <a:close/>
              </a:path>
            </a:pathLst>
          </a:custGeom>
          <a:solidFill>
            <a:schemeClr val="accent1">
              <a:lumMod val="75000"/>
            </a:schemeClr>
          </a:solidFill>
          <a:scene3d>
            <a:camera prst="orthographicFront"/>
            <a:lightRig rig="threePt" dir="t">
              <a:rot lat="0" lon="0" rev="7500000"/>
            </a:lightRig>
          </a:scene3d>
          <a:sp3d z="-70000" extrusionH="63500" prstMaterial="matte">
            <a:bevelT w="88900" h="6350" prst="artDeco"/>
            <a:contourClr>
              <a:schemeClr val="bg1"/>
            </a:contourClr>
          </a:sp3d>
        </p:spPr>
        <p:style>
          <a:lnRef idx="0">
            <a:schemeClr val="lt1">
              <a:hueOff val="0"/>
              <a:satOff val="0"/>
              <a:lumOff val="0"/>
              <a:alphaOff val="0"/>
            </a:schemeClr>
          </a:lnRef>
          <a:fillRef idx="1">
            <a:schemeClr val="accent3">
              <a:hueOff val="-11999996"/>
              <a:satOff val="0"/>
              <a:lumOff val="-29999"/>
              <a:alphaOff val="0"/>
            </a:schemeClr>
          </a:fillRef>
          <a:effectRef idx="2">
            <a:schemeClr val="accent3">
              <a:hueOff val="-11999996"/>
              <a:satOff val="0"/>
              <a:lumOff val="-29999"/>
              <a:alphaOff val="0"/>
            </a:schemeClr>
          </a:effectRef>
          <a:fontRef idx="minor">
            <a:schemeClr val="lt1"/>
          </a:fontRef>
        </p:style>
        <p:txBody>
          <a:bodyPr spcFirstLastPara="0" vert="horz" wrap="square" lIns="0" tIns="87749" rIns="126574" bIns="87749" numCol="1" spcCol="1270" anchor="ctr" anchorCtr="0">
            <a:noAutofit/>
          </a:bodyPr>
          <a:lstStyle/>
          <a:p>
            <a:pPr marL="0" lvl="0" indent="0" algn="ctr" defTabSz="622300">
              <a:lnSpc>
                <a:spcPct val="90000"/>
              </a:lnSpc>
              <a:spcBef>
                <a:spcPct val="0"/>
              </a:spcBef>
              <a:spcAft>
                <a:spcPct val="35000"/>
              </a:spcAft>
              <a:buNone/>
            </a:pPr>
            <a:endParaRPr lang="es-ES" sz="1400" kern="1200" dirty="0">
              <a:latin typeface="Calibri" panose="020F0502020204030204" pitchFamily="34" charset="0"/>
            </a:endParaRPr>
          </a:p>
        </p:txBody>
      </p:sp>
      <p:sp>
        <p:nvSpPr>
          <p:cNvPr id="16" name="Rectángulo: esquinas redondeadas 15"/>
          <p:cNvSpPr/>
          <p:nvPr/>
        </p:nvSpPr>
        <p:spPr>
          <a:xfrm>
            <a:off x="9569275" y="1497395"/>
            <a:ext cx="1825937" cy="1220390"/>
          </a:xfrm>
          <a:prstGeom prst="roundRect">
            <a:avLst>
              <a:gd name="adj" fmla="val 10000"/>
            </a:avLst>
          </a:prstGeom>
          <a:blipFill rotWithShape="1">
            <a:blip r:embed="rId6" cstate="email"/>
            <a:srcRect/>
            <a:stretch>
              <a:fillRect/>
            </a:stretch>
          </a:blipFill>
          <a:scene3d>
            <a:camera prst="orthographicFront"/>
            <a:lightRig rig="threePt" dir="t">
              <a:rot lat="0" lon="0" rev="7500000"/>
            </a:lightRig>
          </a:scene3d>
          <a:sp3d z="-152400" extrusionH="63500" contourW="25400" prstMaterial="matte">
            <a:bevelT w="152400" h="50800" prst="softRound"/>
            <a:contourClr>
              <a:schemeClr val="accent4">
                <a:lumMod val="75000"/>
              </a:schemeClr>
            </a:contourClr>
          </a:sp3d>
        </p:spPr>
        <p:style>
          <a:lnRef idx="0">
            <a:schemeClr val="lt1">
              <a:hueOff val="0"/>
              <a:satOff val="0"/>
              <a:lumOff val="0"/>
              <a:alphaOff val="0"/>
            </a:schemeClr>
          </a:lnRef>
          <a:fillRef idx="1">
            <a:scrgbClr r="0" g="0" b="0"/>
          </a:fillRef>
          <a:effectRef idx="0">
            <a:schemeClr val="accent3">
              <a:tint val="50000"/>
              <a:hueOff val="-12300231"/>
              <a:satOff val="-55155"/>
              <a:lumOff val="4657"/>
              <a:alphaOff val="0"/>
            </a:schemeClr>
          </a:effectRef>
          <a:fontRef idx="minor">
            <a:schemeClr val="lt1">
              <a:hueOff val="0"/>
              <a:satOff val="0"/>
              <a:lumOff val="0"/>
              <a:alphaOff val="0"/>
            </a:schemeClr>
          </a:fontRef>
        </p:style>
        <p:txBody>
          <a:bodyPr/>
          <a:lstStyle/>
          <a:p>
            <a:endParaRPr lang="es-ES" dirty="0">
              <a:latin typeface="Calibri" panose="020F0502020204030204" pitchFamily="34" charset="0"/>
            </a:endParaRPr>
          </a:p>
        </p:txBody>
      </p:sp>
      <p:sp>
        <p:nvSpPr>
          <p:cNvPr id="17" name="Forma libre: forma 16"/>
          <p:cNvSpPr/>
          <p:nvPr/>
        </p:nvSpPr>
        <p:spPr>
          <a:xfrm>
            <a:off x="9665960" y="2620451"/>
            <a:ext cx="2227059" cy="82956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4">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11999996"/>
              <a:satOff val="0"/>
              <a:lumOff val="-29999"/>
              <a:alphaOff val="0"/>
            </a:schemeClr>
          </a:fillRef>
          <a:effectRef idx="2">
            <a:schemeClr val="accent3">
              <a:hueOff val="-11999996"/>
              <a:satOff val="0"/>
              <a:lumOff val="-29999"/>
              <a:alphaOff val="0"/>
            </a:schemeClr>
          </a:effectRef>
          <a:fontRef idx="minor">
            <a:schemeClr val="lt1"/>
          </a:fontRef>
        </p:style>
        <p:txBody>
          <a:bodyPr spcFirstLastPara="0" vert="horz" wrap="square" lIns="104324" tIns="104324" rIns="104324" bIns="104324" numCol="1" spcCol="1270" anchor="ctr" anchorCtr="0">
            <a:noAutofit/>
          </a:bodyPr>
          <a:lstStyle/>
          <a:p>
            <a:pPr lvl="0" algn="ctr" defTabSz="800100">
              <a:lnSpc>
                <a:spcPct val="70000"/>
              </a:lnSpc>
              <a:spcBef>
                <a:spcPct val="0"/>
              </a:spcBef>
            </a:pPr>
            <a:r>
              <a:rPr lang="nl-NL" b="1" dirty="0">
                <a:effectLst>
                  <a:outerShdw blurRad="38100" dist="38100" dir="2700000" algn="tl">
                    <a:srgbClr val="000000">
                      <a:alpha val="43137"/>
                    </a:srgbClr>
                  </a:outerShdw>
                </a:effectLst>
                <a:latin typeface="Calibri" panose="020F0502020204030204" pitchFamily="34" charset="0"/>
              </a:rPr>
              <a:t>Hij zal de overgebleven naties verdrijven (Jozua 23:5)</a:t>
            </a:r>
            <a:endParaRPr lang="es-ES" sz="1800" kern="1200" dirty="0">
              <a:effectLst>
                <a:outerShdw blurRad="38100" dist="38100" dir="2700000" algn="tl">
                  <a:srgbClr val="000000">
                    <a:alpha val="43137"/>
                  </a:srgbClr>
                </a:outerShdw>
              </a:effectLst>
              <a:latin typeface="Calibri" panose="020F0502020204030204" pitchFamily="34" charset="0"/>
            </a:endParaRPr>
          </a:p>
        </p:txBody>
      </p:sp>
      <p:sp>
        <p:nvSpPr>
          <p:cNvPr id="7" name="CuadroTexto 6"/>
          <p:cNvSpPr txBox="1"/>
          <p:nvPr/>
        </p:nvSpPr>
        <p:spPr>
          <a:xfrm>
            <a:off x="5589602" y="3632384"/>
            <a:ext cx="6614160"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Dit alles (wat al was gedaan en wat nog moest gebeuren) was onderworpen aan één enkele voorwaarde van Israël: gehoorzaamheid. (Jozua 23:6)</a:t>
            </a:r>
            <a:endParaRPr lang="en-GB" sz="2000" b="1" dirty="0">
              <a:latin typeface="Calibri" panose="020F0502020204030204" pitchFamily="34" charset="0"/>
            </a:endParaRPr>
          </a:p>
        </p:txBody>
      </p:sp>
      <p:pic>
        <p:nvPicPr>
          <p:cNvPr id="9" name="Imagen 8"/>
          <p:cNvPicPr>
            <a:picLocks noChangeAspect="1"/>
          </p:cNvPicPr>
          <p:nvPr/>
        </p:nvPicPr>
        <p:blipFill rotWithShape="1">
          <a:blip r:embed="rId7" cstate="email"/>
          <a:srcRect/>
          <a:stretch>
            <a:fillRect/>
          </a:stretch>
        </p:blipFill>
        <p:spPr>
          <a:xfrm>
            <a:off x="145916" y="3840480"/>
            <a:ext cx="2230432" cy="2935247"/>
          </a:xfrm>
          <a:prstGeom prst="rect">
            <a:avLst/>
          </a:prstGeom>
          <a:ln w="38100" cap="sq">
            <a:solidFill>
              <a:srgbClr val="805824"/>
            </a:solidFill>
            <a:prstDash val="solid"/>
            <a:miter lim="800000"/>
            <a:headEnd/>
            <a:tailEnd/>
          </a:ln>
          <a:effectLst>
            <a:outerShdw blurRad="50800" dist="38100" dir="2700000" algn="tl" rotWithShape="0">
              <a:srgbClr val="000000">
                <a:alpha val="43000"/>
              </a:srgbClr>
            </a:outerShdw>
          </a:effectLst>
        </p:spPr>
      </p:pic>
      <p:pic>
        <p:nvPicPr>
          <p:cNvPr id="11" name="Imagen 10"/>
          <p:cNvPicPr>
            <a:picLocks noChangeAspect="1"/>
          </p:cNvPicPr>
          <p:nvPr/>
        </p:nvPicPr>
        <p:blipFill>
          <a:blip r:embed="rId8" cstate="email"/>
          <a:srcRect/>
          <a:stretch>
            <a:fillRect/>
          </a:stretch>
        </p:blipFill>
        <p:spPr>
          <a:xfrm>
            <a:off x="2578203" y="3840480"/>
            <a:ext cx="2935247" cy="2935247"/>
          </a:xfrm>
          <a:prstGeom prst="roundRect">
            <a:avLst>
              <a:gd name="adj" fmla="val 550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uadroTexto 5"/>
          <p:cNvSpPr txBox="1"/>
          <p:nvPr/>
        </p:nvSpPr>
        <p:spPr>
          <a:xfrm>
            <a:off x="5589602" y="5756726"/>
            <a:ext cx="6602398"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Het is aan ons om de strijd voort te zetten en te vertrouwen op de Heilige Geest om een triomfantelijk leven te leiden.                                            (2 Kor. 10:3-5; </a:t>
            </a:r>
            <a:r>
              <a:rPr lang="nl-NL" sz="2000" b="1" dirty="0" err="1">
                <a:latin typeface="Calibri" panose="020F0502020204030204" pitchFamily="34" charset="0"/>
              </a:rPr>
              <a:t>Efeze</a:t>
            </a:r>
            <a:r>
              <a:rPr lang="nl-NL" sz="2000" b="1" dirty="0">
                <a:latin typeface="Calibri" panose="020F0502020204030204" pitchFamily="34" charset="0"/>
              </a:rPr>
              <a:t> 6:11-18)</a:t>
            </a:r>
            <a:endParaRPr lang="en-GB" sz="2000" b="1" dirty="0">
              <a:latin typeface="Calibri" panose="020F0502020204030204" pitchFamily="34" charset="0"/>
            </a:endParaRPr>
          </a:p>
        </p:txBody>
      </p:sp>
      <p:sp>
        <p:nvSpPr>
          <p:cNvPr id="21" name="CuadroTexto 20"/>
          <p:cNvSpPr txBox="1"/>
          <p:nvPr/>
        </p:nvSpPr>
        <p:spPr>
          <a:xfrm>
            <a:off x="5577840" y="4648047"/>
            <a:ext cx="6614160"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De geschiedenis van Israël is vandaag een les voor ons. God heeft al over de zonde gezegevierd en ons de zekerheid van redding gegeven door het offer van Jezus. (Kol. 2:15)</a:t>
            </a:r>
            <a:endParaRPr lang="en-GB" sz="2000" b="1" dirty="0">
              <a:latin typeface="Calibri" panose="020F0502020204030204" pitchFamily="34" charset="0"/>
            </a:endParaRPr>
          </a:p>
        </p:txBody>
      </p:sp>
      <p:sp>
        <p:nvSpPr>
          <p:cNvPr id="2" name="Tekstvak 1"/>
          <p:cNvSpPr txBox="1"/>
          <p:nvPr/>
        </p:nvSpPr>
        <p:spPr>
          <a:xfrm>
            <a:off x="145916" y="1213168"/>
            <a:ext cx="1312851" cy="307168"/>
          </a:xfrm>
          <a:prstGeom prst="roundRect">
            <a:avLst>
              <a:gd name="adj" fmla="val 14029"/>
            </a:avLst>
          </a:prstGeom>
          <a:solidFill>
            <a:srgbClr val="9CFF9C"/>
          </a:solidFill>
          <a:ln w="28575">
            <a:solidFill>
              <a:srgbClr val="3B6D3B"/>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E42100"/>
                </a:solidFill>
                <a:effectLst>
                  <a:innerShdw blurRad="63500" dist="50800" dir="13500000">
                    <a:srgbClr val="000000">
                      <a:alpha val="50000"/>
                    </a:srgbClr>
                  </a:innerShdw>
                </a:effectLst>
                <a:latin typeface="Comic Sans MS" panose="030F0702030302020204" pitchFamily="66" charset="0"/>
              </a:rPr>
              <a:t>maandag</a:t>
            </a:r>
            <a:r>
              <a:rPr lang="nl-NL" sz="1600" b="1" kern="0" spc="50" dirty="0">
                <a:ln w="0">
                  <a:noFill/>
                </a:ln>
                <a:solidFill>
                  <a:srgbClr val="AE0900"/>
                </a:solidFill>
                <a:effectLst>
                  <a:glow rad="38100">
                    <a:srgbClr val="BD3460"/>
                  </a:glow>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prstClr val="white"/>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800" decel="100000"/>
                                        <p:tgtEl>
                                          <p:spTgt spid="8"/>
                                        </p:tgtEl>
                                      </p:cBhvr>
                                    </p:animEffect>
                                    <p:anim calcmode="lin" valueType="num">
                                      <p:cBhvr>
                                        <p:cTn id="31" dur="800" decel="100000" fill="hold"/>
                                        <p:tgtEl>
                                          <p:spTgt spid="8"/>
                                        </p:tgtEl>
                                        <p:attrNameLst>
                                          <p:attrName>style.rotation</p:attrName>
                                        </p:attrNameLst>
                                      </p:cBhvr>
                                      <p:tavLst>
                                        <p:tav tm="0">
                                          <p:val>
                                            <p:fltVal val="-90"/>
                                          </p:val>
                                        </p:tav>
                                        <p:tav tm="100000">
                                          <p:val>
                                            <p:fltVal val="0"/>
                                          </p:val>
                                        </p:tav>
                                      </p:tavLst>
                                    </p:anim>
                                    <p:anim calcmode="lin" valueType="num">
                                      <p:cBhvr>
                                        <p:cTn id="32" dur="800" decel="100000" fill="hold"/>
                                        <p:tgtEl>
                                          <p:spTgt spid="8"/>
                                        </p:tgtEl>
                                        <p:attrNameLst>
                                          <p:attrName>ppt_x</p:attrName>
                                        </p:attrNameLst>
                                      </p:cBhvr>
                                      <p:tavLst>
                                        <p:tav tm="0">
                                          <p:val>
                                            <p:strVal val="#ppt_x+0.4"/>
                                          </p:val>
                                        </p:tav>
                                        <p:tav tm="100000">
                                          <p:val>
                                            <p:strVal val="#ppt_x-0.05"/>
                                          </p:val>
                                        </p:tav>
                                      </p:tavLst>
                                    </p:anim>
                                    <p:anim calcmode="lin" valueType="num">
                                      <p:cBhvr>
                                        <p:cTn id="33" dur="800" decel="100000" fill="hold"/>
                                        <p:tgtEl>
                                          <p:spTgt spid="8"/>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36" presetID="3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800" decel="100000"/>
                                        <p:tgtEl>
                                          <p:spTgt spid="10"/>
                                        </p:tgtEl>
                                      </p:cBhvr>
                                    </p:animEffect>
                                    <p:anim calcmode="lin" valueType="num">
                                      <p:cBhvr>
                                        <p:cTn id="39" dur="800" decel="100000" fill="hold"/>
                                        <p:tgtEl>
                                          <p:spTgt spid="10"/>
                                        </p:tgtEl>
                                        <p:attrNameLst>
                                          <p:attrName>style.rotation</p:attrName>
                                        </p:attrNameLst>
                                      </p:cBhvr>
                                      <p:tavLst>
                                        <p:tav tm="0">
                                          <p:val>
                                            <p:fltVal val="-90"/>
                                          </p:val>
                                        </p:tav>
                                        <p:tav tm="100000">
                                          <p:val>
                                            <p:fltVal val="0"/>
                                          </p:val>
                                        </p:tav>
                                      </p:tavLst>
                                    </p:anim>
                                    <p:anim calcmode="lin" valueType="num">
                                      <p:cBhvr>
                                        <p:cTn id="40" dur="800" decel="100000" fill="hold"/>
                                        <p:tgtEl>
                                          <p:spTgt spid="10"/>
                                        </p:tgtEl>
                                        <p:attrNameLst>
                                          <p:attrName>ppt_x</p:attrName>
                                        </p:attrNameLst>
                                      </p:cBhvr>
                                      <p:tavLst>
                                        <p:tav tm="0">
                                          <p:val>
                                            <p:strVal val="#ppt_x+0.4"/>
                                          </p:val>
                                        </p:tav>
                                        <p:tav tm="100000">
                                          <p:val>
                                            <p:strVal val="#ppt_x-0.05"/>
                                          </p:val>
                                        </p:tav>
                                      </p:tavLst>
                                    </p:anim>
                                    <p:anim calcmode="lin" valueType="num">
                                      <p:cBhvr>
                                        <p:cTn id="41" dur="800" decel="100000" fill="hold"/>
                                        <p:tgtEl>
                                          <p:spTgt spid="10"/>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par>
                          <p:cTn id="49" fill="hold">
                            <p:stCondLst>
                              <p:cond delay="500"/>
                            </p:stCondLst>
                            <p:childTnLst>
                              <p:par>
                                <p:cTn id="50" presetID="30" presetClass="entr" presetSubtype="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800" decel="100000"/>
                                        <p:tgtEl>
                                          <p:spTgt spid="13"/>
                                        </p:tgtEl>
                                      </p:cBhvr>
                                    </p:animEffect>
                                    <p:anim calcmode="lin" valueType="num">
                                      <p:cBhvr>
                                        <p:cTn id="53" dur="800" decel="100000" fill="hold"/>
                                        <p:tgtEl>
                                          <p:spTgt spid="13"/>
                                        </p:tgtEl>
                                        <p:attrNameLst>
                                          <p:attrName>style.rotation</p:attrName>
                                        </p:attrNameLst>
                                      </p:cBhvr>
                                      <p:tavLst>
                                        <p:tav tm="0">
                                          <p:val>
                                            <p:fltVal val="-90"/>
                                          </p:val>
                                        </p:tav>
                                        <p:tav tm="100000">
                                          <p:val>
                                            <p:fltVal val="0"/>
                                          </p:val>
                                        </p:tav>
                                      </p:tavLst>
                                    </p:anim>
                                    <p:anim calcmode="lin" valueType="num">
                                      <p:cBhvr>
                                        <p:cTn id="54" dur="800" decel="100000" fill="hold"/>
                                        <p:tgtEl>
                                          <p:spTgt spid="13"/>
                                        </p:tgtEl>
                                        <p:attrNameLst>
                                          <p:attrName>ppt_x</p:attrName>
                                        </p:attrNameLst>
                                      </p:cBhvr>
                                      <p:tavLst>
                                        <p:tav tm="0">
                                          <p:val>
                                            <p:strVal val="#ppt_x+0.4"/>
                                          </p:val>
                                        </p:tav>
                                        <p:tav tm="100000">
                                          <p:val>
                                            <p:strVal val="#ppt_x-0.05"/>
                                          </p:val>
                                        </p:tav>
                                      </p:tavLst>
                                    </p:anim>
                                    <p:anim calcmode="lin" valueType="num">
                                      <p:cBhvr>
                                        <p:cTn id="55" dur="800" decel="100000" fill="hold"/>
                                        <p:tgtEl>
                                          <p:spTgt spid="13"/>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58" presetID="30"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800" decel="100000"/>
                                        <p:tgtEl>
                                          <p:spTgt spid="14"/>
                                        </p:tgtEl>
                                      </p:cBhvr>
                                    </p:animEffect>
                                    <p:anim calcmode="lin" valueType="num">
                                      <p:cBhvr>
                                        <p:cTn id="61" dur="800" decel="100000" fill="hold"/>
                                        <p:tgtEl>
                                          <p:spTgt spid="14"/>
                                        </p:tgtEl>
                                        <p:attrNameLst>
                                          <p:attrName>style.rotation</p:attrName>
                                        </p:attrNameLst>
                                      </p:cBhvr>
                                      <p:tavLst>
                                        <p:tav tm="0">
                                          <p:val>
                                            <p:fltVal val="-90"/>
                                          </p:val>
                                        </p:tav>
                                        <p:tav tm="100000">
                                          <p:val>
                                            <p:fltVal val="0"/>
                                          </p:val>
                                        </p:tav>
                                      </p:tavLst>
                                    </p:anim>
                                    <p:anim calcmode="lin" valueType="num">
                                      <p:cBhvr>
                                        <p:cTn id="62" dur="800" decel="100000" fill="hold"/>
                                        <p:tgtEl>
                                          <p:spTgt spid="14"/>
                                        </p:tgtEl>
                                        <p:attrNameLst>
                                          <p:attrName>ppt_x</p:attrName>
                                        </p:attrNameLst>
                                      </p:cBhvr>
                                      <p:tavLst>
                                        <p:tav tm="0">
                                          <p:val>
                                            <p:strVal val="#ppt_x+0.4"/>
                                          </p:val>
                                        </p:tav>
                                        <p:tav tm="100000">
                                          <p:val>
                                            <p:strVal val="#ppt_x-0.05"/>
                                          </p:val>
                                        </p:tav>
                                      </p:tavLst>
                                    </p:anim>
                                    <p:anim calcmode="lin" valueType="num">
                                      <p:cBhvr>
                                        <p:cTn id="63" dur="800" decel="100000" fill="hold"/>
                                        <p:tgtEl>
                                          <p:spTgt spid="14"/>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childTnLst>
                          </p:cTn>
                        </p:par>
                        <p:par>
                          <p:cTn id="71" fill="hold">
                            <p:stCondLst>
                              <p:cond delay="500"/>
                            </p:stCondLst>
                            <p:childTnLst>
                              <p:par>
                                <p:cTn id="72" presetID="30"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800" decel="100000"/>
                                        <p:tgtEl>
                                          <p:spTgt spid="16"/>
                                        </p:tgtEl>
                                      </p:cBhvr>
                                    </p:animEffect>
                                    <p:anim calcmode="lin" valueType="num">
                                      <p:cBhvr>
                                        <p:cTn id="75" dur="800" decel="100000" fill="hold"/>
                                        <p:tgtEl>
                                          <p:spTgt spid="16"/>
                                        </p:tgtEl>
                                        <p:attrNameLst>
                                          <p:attrName>style.rotation</p:attrName>
                                        </p:attrNameLst>
                                      </p:cBhvr>
                                      <p:tavLst>
                                        <p:tav tm="0">
                                          <p:val>
                                            <p:fltVal val="-90"/>
                                          </p:val>
                                        </p:tav>
                                        <p:tav tm="100000">
                                          <p:val>
                                            <p:fltVal val="0"/>
                                          </p:val>
                                        </p:tav>
                                      </p:tavLst>
                                    </p:anim>
                                    <p:anim calcmode="lin" valueType="num">
                                      <p:cBhvr>
                                        <p:cTn id="76" dur="800" decel="100000" fill="hold"/>
                                        <p:tgtEl>
                                          <p:spTgt spid="16"/>
                                        </p:tgtEl>
                                        <p:attrNameLst>
                                          <p:attrName>ppt_x</p:attrName>
                                        </p:attrNameLst>
                                      </p:cBhvr>
                                      <p:tavLst>
                                        <p:tav tm="0">
                                          <p:val>
                                            <p:strVal val="#ppt_x+0.4"/>
                                          </p:val>
                                        </p:tav>
                                        <p:tav tm="100000">
                                          <p:val>
                                            <p:strVal val="#ppt_x-0.05"/>
                                          </p:val>
                                        </p:tav>
                                      </p:tavLst>
                                    </p:anim>
                                    <p:anim calcmode="lin" valueType="num">
                                      <p:cBhvr>
                                        <p:cTn id="77" dur="800" decel="100000" fill="hold"/>
                                        <p:tgtEl>
                                          <p:spTgt spid="16"/>
                                        </p:tgtEl>
                                        <p:attrNameLst>
                                          <p:attrName>ppt_y</p:attrName>
                                        </p:attrNameLst>
                                      </p:cBhvr>
                                      <p:tavLst>
                                        <p:tav tm="0">
                                          <p:val>
                                            <p:strVal val="#ppt_y-0.4"/>
                                          </p:val>
                                        </p:tav>
                                        <p:tav tm="100000">
                                          <p:val>
                                            <p:strVal val="#ppt_y+0.1"/>
                                          </p:val>
                                        </p:tav>
                                      </p:tavLst>
                                    </p:anim>
                                    <p:anim calcmode="lin" valueType="num">
                                      <p:cBhvr>
                                        <p:cTn id="78"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79"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80" presetID="30" presetClass="entr" presetSubtype="0" fill="hold" grpId="0" nodeType="with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800" decel="100000"/>
                                        <p:tgtEl>
                                          <p:spTgt spid="17"/>
                                        </p:tgtEl>
                                      </p:cBhvr>
                                    </p:animEffect>
                                    <p:anim calcmode="lin" valueType="num">
                                      <p:cBhvr>
                                        <p:cTn id="83" dur="800" decel="100000" fill="hold"/>
                                        <p:tgtEl>
                                          <p:spTgt spid="17"/>
                                        </p:tgtEl>
                                        <p:attrNameLst>
                                          <p:attrName>style.rotation</p:attrName>
                                        </p:attrNameLst>
                                      </p:cBhvr>
                                      <p:tavLst>
                                        <p:tav tm="0">
                                          <p:val>
                                            <p:fltVal val="-90"/>
                                          </p:val>
                                        </p:tav>
                                        <p:tav tm="100000">
                                          <p:val>
                                            <p:fltVal val="0"/>
                                          </p:val>
                                        </p:tav>
                                      </p:tavLst>
                                    </p:anim>
                                    <p:anim calcmode="lin" valueType="num">
                                      <p:cBhvr>
                                        <p:cTn id="84" dur="800" decel="100000" fill="hold"/>
                                        <p:tgtEl>
                                          <p:spTgt spid="17"/>
                                        </p:tgtEl>
                                        <p:attrNameLst>
                                          <p:attrName>ppt_x</p:attrName>
                                        </p:attrNameLst>
                                      </p:cBhvr>
                                      <p:tavLst>
                                        <p:tav tm="0">
                                          <p:val>
                                            <p:strVal val="#ppt_x+0.4"/>
                                          </p:val>
                                        </p:tav>
                                        <p:tav tm="100000">
                                          <p:val>
                                            <p:strVal val="#ppt_x-0.05"/>
                                          </p:val>
                                        </p:tav>
                                      </p:tavLst>
                                    </p:anim>
                                    <p:anim calcmode="lin" valueType="num">
                                      <p:cBhvr>
                                        <p:cTn id="85" dur="800" decel="100000" fill="hold"/>
                                        <p:tgtEl>
                                          <p:spTgt spid="17"/>
                                        </p:tgtEl>
                                        <p:attrNameLst>
                                          <p:attrName>ppt_y</p:attrName>
                                        </p:attrNameLst>
                                      </p:cBhvr>
                                      <p:tavLst>
                                        <p:tav tm="0">
                                          <p:val>
                                            <p:strVal val="#ppt_y-0.4"/>
                                          </p:val>
                                        </p:tav>
                                        <p:tav tm="100000">
                                          <p:val>
                                            <p:strVal val="#ppt_y+0.1"/>
                                          </p:val>
                                        </p:tav>
                                      </p:tavLst>
                                    </p:anim>
                                    <p:anim calcmode="lin" valueType="num">
                                      <p:cBhvr>
                                        <p:cTn id="86"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87"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
                                        </p:tgtEl>
                                        <p:attrNameLst>
                                          <p:attrName>style.visibility</p:attrName>
                                        </p:attrNameLst>
                                      </p:cBhvr>
                                      <p:to>
                                        <p:strVal val="visible"/>
                                      </p:to>
                                    </p:set>
                                    <p:animEffect transition="in" filter="wipe(left)">
                                      <p:cBhvr>
                                        <p:cTn id="92" dur="500"/>
                                        <p:tgtEl>
                                          <p:spTgt spid="7"/>
                                        </p:tgtEl>
                                      </p:cBhvr>
                                    </p:animEffect>
                                  </p:childTnLst>
                                </p:cTn>
                              </p:par>
                            </p:childTnLst>
                          </p:cTn>
                        </p:par>
                      </p:childTnLst>
                    </p:cTn>
                  </p:par>
                  <p:par>
                    <p:cTn id="93" fill="hold">
                      <p:stCondLst>
                        <p:cond delay="indefinite"/>
                      </p:stCondLst>
                      <p:childTnLst>
                        <p:par>
                          <p:cTn id="94" fill="hold">
                            <p:stCondLst>
                              <p:cond delay="0"/>
                            </p:stCondLst>
                            <p:childTnLst>
                              <p:par>
                                <p:cTn id="95" presetID="50" presetClass="entr" presetSubtype="0" decel="100000" fill="hold" nodeType="clickEffect">
                                  <p:stCondLst>
                                    <p:cond delay="0"/>
                                  </p:stCondLst>
                                  <p:childTnLst>
                                    <p:set>
                                      <p:cBhvr>
                                        <p:cTn id="96" dur="1" fill="hold">
                                          <p:stCondLst>
                                            <p:cond delay="0"/>
                                          </p:stCondLst>
                                        </p:cTn>
                                        <p:tgtEl>
                                          <p:spTgt spid="9"/>
                                        </p:tgtEl>
                                        <p:attrNameLst>
                                          <p:attrName>style.visibility</p:attrName>
                                        </p:attrNameLst>
                                      </p:cBhvr>
                                      <p:to>
                                        <p:strVal val="visible"/>
                                      </p:to>
                                    </p:set>
                                    <p:anim calcmode="lin" valueType="num">
                                      <p:cBhvr>
                                        <p:cTn id="97" dur="1000" fill="hold"/>
                                        <p:tgtEl>
                                          <p:spTgt spid="9"/>
                                        </p:tgtEl>
                                        <p:attrNameLst>
                                          <p:attrName>ppt_w</p:attrName>
                                        </p:attrNameLst>
                                      </p:cBhvr>
                                      <p:tavLst>
                                        <p:tav tm="0">
                                          <p:val>
                                            <p:strVal val="#ppt_w+.3"/>
                                          </p:val>
                                        </p:tav>
                                        <p:tav tm="100000">
                                          <p:val>
                                            <p:strVal val="#ppt_w"/>
                                          </p:val>
                                        </p:tav>
                                      </p:tavLst>
                                    </p:anim>
                                    <p:anim calcmode="lin" valueType="num">
                                      <p:cBhvr>
                                        <p:cTn id="98" dur="1000" fill="hold"/>
                                        <p:tgtEl>
                                          <p:spTgt spid="9"/>
                                        </p:tgtEl>
                                        <p:attrNameLst>
                                          <p:attrName>ppt_h</p:attrName>
                                        </p:attrNameLst>
                                      </p:cBhvr>
                                      <p:tavLst>
                                        <p:tav tm="0">
                                          <p:val>
                                            <p:strVal val="#ppt_h"/>
                                          </p:val>
                                        </p:tav>
                                        <p:tav tm="100000">
                                          <p:val>
                                            <p:strVal val="#ppt_h"/>
                                          </p:val>
                                        </p:tav>
                                      </p:tavLst>
                                    </p:anim>
                                    <p:animEffect transition="in" filter="fade">
                                      <p:cBhvr>
                                        <p:cTn id="99" dur="1000"/>
                                        <p:tgtEl>
                                          <p:spTgt spid="9"/>
                                        </p:tgtEl>
                                      </p:cBhvr>
                                    </p:animEffect>
                                  </p:childTnLst>
                                </p:cTn>
                              </p:par>
                            </p:childTnLst>
                          </p:cTn>
                        </p:par>
                        <p:par>
                          <p:cTn id="100" fill="hold">
                            <p:stCondLst>
                              <p:cond delay="1000"/>
                            </p:stCondLst>
                            <p:childTnLst>
                              <p:par>
                                <p:cTn id="101" presetID="22" presetClass="entr" presetSubtype="8"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wipe(left)">
                                      <p:cBhvr>
                                        <p:cTn id="103" dur="500"/>
                                        <p:tgtEl>
                                          <p:spTgt spid="21"/>
                                        </p:tgtEl>
                                      </p:cBhvr>
                                    </p:animEffect>
                                  </p:childTnLst>
                                </p:cTn>
                              </p:par>
                            </p:childTnLst>
                          </p:cTn>
                        </p:par>
                      </p:childTnLst>
                    </p:cTn>
                  </p:par>
                  <p:par>
                    <p:cTn id="104" fill="hold">
                      <p:stCondLst>
                        <p:cond delay="indefinite"/>
                      </p:stCondLst>
                      <p:childTnLst>
                        <p:par>
                          <p:cTn id="105" fill="hold">
                            <p:stCondLst>
                              <p:cond delay="0"/>
                            </p:stCondLst>
                            <p:childTnLst>
                              <p:par>
                                <p:cTn id="106" presetID="21" presetClass="entr" presetSubtype="1" fill="hold" nodeType="clickEffect">
                                  <p:stCondLst>
                                    <p:cond delay="0"/>
                                  </p:stCondLst>
                                  <p:childTnLst>
                                    <p:set>
                                      <p:cBhvr>
                                        <p:cTn id="107" dur="1" fill="hold">
                                          <p:stCondLst>
                                            <p:cond delay="0"/>
                                          </p:stCondLst>
                                        </p:cTn>
                                        <p:tgtEl>
                                          <p:spTgt spid="11"/>
                                        </p:tgtEl>
                                        <p:attrNameLst>
                                          <p:attrName>style.visibility</p:attrName>
                                        </p:attrNameLst>
                                      </p:cBhvr>
                                      <p:to>
                                        <p:strVal val="visible"/>
                                      </p:to>
                                    </p:set>
                                    <p:animEffect transition="in" filter="wheel(1)">
                                      <p:cBhvr>
                                        <p:cTn id="108" dur="750"/>
                                        <p:tgtEl>
                                          <p:spTgt spid="11"/>
                                        </p:tgtEl>
                                      </p:cBhvr>
                                    </p:animEffect>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
                                        </p:tgtEl>
                                        <p:attrNameLst>
                                          <p:attrName>style.visibility</p:attrName>
                                        </p:attrNameLst>
                                      </p:cBhvr>
                                      <p:to>
                                        <p:strVal val="visible"/>
                                      </p:to>
                                    </p:set>
                                    <p:animEffect transition="in" filter="wipe(left)">
                                      <p:cBhvr>
                                        <p:cTn id="1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8" grpId="0" animBg="1"/>
      <p:bldP spid="10" grpId="0" animBg="1"/>
      <p:bldP spid="12" grpId="0" animBg="1"/>
      <p:bldP spid="13" grpId="0" animBg="1"/>
      <p:bldP spid="14" grpId="0" animBg="1"/>
      <p:bldP spid="15" grpId="0" animBg="1"/>
      <p:bldP spid="16" grpId="0" animBg="1"/>
      <p:bldP spid="17" grpId="0" animBg="1"/>
      <p:bldP spid="7" grpId="0"/>
      <p:bldP spid="6" grpId="0"/>
      <p:bldP spid="21"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438291" y="0"/>
            <a:ext cx="7217901" cy="615553"/>
          </a:xfrm>
          <a:prstGeom prst="rect">
            <a:avLst/>
          </a:prstGeom>
          <a:noFill/>
        </p:spPr>
        <p:txBody>
          <a:bodyPr wrap="square">
            <a:spAutoFit/>
          </a:bodyPr>
          <a:lstStyle/>
          <a:p>
            <a:pPr algn="ctr"/>
            <a:r>
              <a:rPr lang="es-ES" sz="3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Calibri" panose="020F0502020204030204" pitchFamily="34" charset="0"/>
              </a:rPr>
              <a:t>DE BELONING VOOR TROUW</a:t>
            </a:r>
            <a:endParaRPr lang="en-GB" sz="3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Calibri" panose="020F0502020204030204" pitchFamily="34" charset="0"/>
            </a:endParaRPr>
          </a:p>
        </p:txBody>
      </p:sp>
      <p:sp>
        <p:nvSpPr>
          <p:cNvPr id="4" name="CuadroTexto 3"/>
          <p:cNvSpPr txBox="1"/>
          <p:nvPr/>
        </p:nvSpPr>
        <p:spPr>
          <a:xfrm>
            <a:off x="2279672" y="501018"/>
            <a:ext cx="7358212" cy="923330"/>
          </a:xfrm>
          <a:prstGeom prst="rect">
            <a:avLst/>
          </a:prstGeom>
          <a:noFill/>
        </p:spPr>
        <p:txBody>
          <a:bodyPr wrap="square">
            <a:spAutoFit/>
          </a:bodyPr>
          <a:lstStyle/>
          <a:p>
            <a:pPr algn="ctr"/>
            <a:r>
              <a:rPr lang="en-GB"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Eén man uit u zal er duizend achtervolgen, want het is de HEERE, uw God, Zelf Die voor u strijdt, zoals Hij tot u gesproken heeft.</a:t>
            </a:r>
            <a:r>
              <a:rPr lang="en-GB"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GB" sz="14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nl-NL" sz="14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Jozua</a:t>
            </a:r>
            <a:r>
              <a:rPr lang="en-GB" sz="14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23:10 </a:t>
            </a:r>
            <a:r>
              <a:rPr lang="nl-NL" sz="11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HSV</a:t>
            </a:r>
            <a:r>
              <a:rPr lang="en-GB" sz="14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5" name="CuadroTexto 4"/>
          <p:cNvSpPr txBox="1"/>
          <p:nvPr/>
        </p:nvSpPr>
        <p:spPr>
          <a:xfrm>
            <a:off x="2279671" y="1364461"/>
            <a:ext cx="7376522"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De beloning voor Israëls trouw zou een volledige en absolute overwinning op al hun vijanden zijn. (Jozua 23:6, 10)</a:t>
            </a:r>
            <a:endParaRPr lang="en-GB" sz="2000" b="1" dirty="0">
              <a:latin typeface="Calibri" panose="020F0502020204030204" pitchFamily="34" charset="0"/>
            </a:endParaRPr>
          </a:p>
        </p:txBody>
      </p:sp>
      <p:graphicFrame>
        <p:nvGraphicFramePr>
          <p:cNvPr id="18" name="Diagrama 17"/>
          <p:cNvGraphicFramePr/>
          <p:nvPr>
            <p:extLst>
              <p:ext uri="{D42A27DB-BD31-4B8C-83A1-F6EECF244321}">
                <p14:modId xmlns:p14="http://schemas.microsoft.com/office/powerpoint/2010/main" val="910603070"/>
              </p:ext>
            </p:extLst>
          </p:nvPr>
        </p:nvGraphicFramePr>
        <p:xfrm>
          <a:off x="2344939" y="2764844"/>
          <a:ext cx="5796331" cy="2361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0" y="6136208"/>
            <a:ext cx="8636676"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Daarom wordt ons christenen geadviseerd dezelfde aanbevelingen te volgen en niet met ongelovigen te trouwen (2 Kor. 6:14-16).</a:t>
            </a:r>
            <a:endParaRPr lang="en-GB" sz="2000" b="1" dirty="0">
              <a:latin typeface="Calibri" panose="020F0502020204030204" pitchFamily="34" charset="0"/>
            </a:endParaRPr>
          </a:p>
        </p:txBody>
      </p:sp>
      <p:pic>
        <p:nvPicPr>
          <p:cNvPr id="8" name="Imagen 7" descr="Imagen que contiene persona, tabla, mujer, hombre&#10;&#10;El contenido generado por IA puede ser incorrecto."/>
          <p:cNvPicPr>
            <a:picLocks noChangeAspect="1"/>
          </p:cNvPicPr>
          <p:nvPr/>
        </p:nvPicPr>
        <p:blipFill>
          <a:blip r:embed="rId8" cstate="email"/>
          <a:stretch>
            <a:fillRect/>
          </a:stretch>
        </p:blipFill>
        <p:spPr>
          <a:xfrm>
            <a:off x="9740474" y="187446"/>
            <a:ext cx="2310384" cy="2743200"/>
          </a:xfrm>
          <a:prstGeom prst="rect">
            <a:avLst/>
          </a:prstGeom>
          <a:ln w="88900" cap="sq" cmpd="thickThin">
            <a:solidFill>
              <a:schemeClr val="bg2">
                <a:lumMod val="25000"/>
              </a:schemeClr>
            </a:solidFill>
            <a:prstDash val="solid"/>
            <a:miter lim="800000"/>
            <a:headEnd/>
            <a:tailEnd/>
          </a:ln>
          <a:effectLst>
            <a:innerShdw blurRad="76200">
              <a:srgbClr val="000000"/>
            </a:innerShdw>
          </a:effectLst>
        </p:spPr>
      </p:pic>
      <p:grpSp>
        <p:nvGrpSpPr>
          <p:cNvPr id="15" name="Grupo 14"/>
          <p:cNvGrpSpPr/>
          <p:nvPr/>
        </p:nvGrpSpPr>
        <p:grpSpPr>
          <a:xfrm>
            <a:off x="8374379" y="3192780"/>
            <a:ext cx="3720987" cy="3565716"/>
            <a:chOff x="8131722" y="3288310"/>
            <a:chExt cx="3888828" cy="3602023"/>
          </a:xfrm>
          <a:effectLst>
            <a:outerShdw blurRad="63500" sx="102000" sy="102000" algn="ctr" rotWithShape="0">
              <a:prstClr val="black">
                <a:alpha val="40000"/>
              </a:prstClr>
            </a:outerShdw>
          </a:effectLst>
        </p:grpSpPr>
        <p:pic>
          <p:nvPicPr>
            <p:cNvPr id="10" name="Imagen 9" descr="Imagen que contiene persona, ropa, parado, mujer&#10;&#10;El contenido generado por IA puede ser incorrecto."/>
            <p:cNvPicPr>
              <a:picLocks noChangeAspect="1"/>
            </p:cNvPicPr>
            <p:nvPr/>
          </p:nvPicPr>
          <p:blipFill>
            <a:blip r:embed="rId9" cstate="email"/>
            <a:stretch>
              <a:fillRect/>
            </a:stretch>
          </p:blipFill>
          <p:spPr>
            <a:xfrm>
              <a:off x="8131722" y="3288310"/>
              <a:ext cx="3888828" cy="2916621"/>
            </a:xfrm>
            <a:prstGeom prst="rect">
              <a:avLst/>
            </a:prstGeom>
          </p:spPr>
        </p:pic>
        <p:pic>
          <p:nvPicPr>
            <p:cNvPr id="14" name="Imagen 13"/>
            <p:cNvPicPr>
              <a:picLocks noChangeAspect="1"/>
            </p:cNvPicPr>
            <p:nvPr/>
          </p:nvPicPr>
          <p:blipFill>
            <a:blip r:embed="rId10" cstate="email"/>
            <a:srcRect/>
            <a:stretch>
              <a:fillRect/>
            </a:stretch>
          </p:blipFill>
          <p:spPr>
            <a:xfrm>
              <a:off x="8614624" y="5363689"/>
              <a:ext cx="3118782" cy="1526644"/>
            </a:xfrm>
            <a:prstGeom prst="rect">
              <a:avLst/>
            </a:prstGeom>
          </p:spPr>
        </p:pic>
      </p:grpSp>
      <p:pic>
        <p:nvPicPr>
          <p:cNvPr id="17" name="Imagen 16" descr="Imagen que contiene exterior, pasto, mujer, hombre&#10;&#10;El contenido generado por IA puede ser incorrecto."/>
          <p:cNvPicPr>
            <a:picLocks noChangeAspect="1"/>
          </p:cNvPicPr>
          <p:nvPr/>
        </p:nvPicPr>
        <p:blipFill rotWithShape="1">
          <a:blip r:embed="rId11" cstate="email"/>
          <a:srcRect/>
          <a:stretch>
            <a:fillRect/>
          </a:stretch>
        </p:blipFill>
        <p:spPr>
          <a:xfrm>
            <a:off x="96633" y="628781"/>
            <a:ext cx="2080447" cy="4465579"/>
          </a:xfrm>
          <a:prstGeom prst="rect">
            <a:avLst/>
          </a:prstGeom>
          <a:solidFill>
            <a:srgbClr val="FFFFFF">
              <a:shade val="85000"/>
            </a:srgbClr>
          </a:solidFill>
          <a:ln w="88900" cap="sq">
            <a:solidFill>
              <a:srgbClr val="FFFFFF"/>
            </a:solidFill>
            <a:miter lim="800000"/>
            <a:headEnd/>
            <a:tailEnd/>
          </a:ln>
          <a:effectLst>
            <a:outerShdw blurRad="63500" sx="102000" sy="102000" algn="ctr" rotWithShape="0">
              <a:schemeClr val="accent1">
                <a:alpha val="40000"/>
              </a:schemeClr>
            </a:outerShdw>
          </a:effectLst>
          <a:scene3d>
            <a:camera prst="orthographicFront"/>
            <a:lightRig rig="twoPt" dir="t">
              <a:rot lat="0" lon="0" rev="7200000"/>
            </a:lightRig>
          </a:scene3d>
          <a:sp3d>
            <a:bevelT w="25400" h="19050"/>
            <a:contourClr>
              <a:srgbClr val="FFFFFF"/>
            </a:contourClr>
          </a:sp3d>
        </p:spPr>
      </p:pic>
      <p:sp>
        <p:nvSpPr>
          <p:cNvPr id="20" name="CuadroTexto 19"/>
          <p:cNvSpPr txBox="1"/>
          <p:nvPr/>
        </p:nvSpPr>
        <p:spPr>
          <a:xfrm>
            <a:off x="-1" y="5125917"/>
            <a:ext cx="8038681" cy="1014730"/>
          </a:xfrm>
          <a:prstGeom prst="rect">
            <a:avLst/>
          </a:prstGeom>
          <a:noFill/>
        </p:spPr>
        <p:txBody>
          <a:bodyPr wrap="square">
            <a:spAutoFit/>
          </a:bodyPr>
          <a:lstStyle/>
          <a:p>
            <a:pPr>
              <a:spcBef>
                <a:spcPts val="600"/>
              </a:spcBef>
            </a:pPr>
            <a:r>
              <a:rPr lang="nl-NL" sz="2000" b="1" dirty="0">
                <a:latin typeface="Calibri" panose="020F0502020204030204" pitchFamily="34" charset="0"/>
              </a:rPr>
              <a:t>Ze moesten hun spirituele zuiverheid behouden. Als ze met de bewoners  trouwden, zouden ze ook over hun goden gaan spreken en hen uiteindelijk gaan aanbidden. Zo begon Salomo's afvalligheid. (1 Koningen 11:4).</a:t>
            </a:r>
            <a:endParaRPr lang="en-GB" sz="2000" b="1" dirty="0">
              <a:latin typeface="Calibri" panose="020F0502020204030204" pitchFamily="34" charset="0"/>
            </a:endParaRPr>
          </a:p>
        </p:txBody>
      </p:sp>
      <p:sp>
        <p:nvSpPr>
          <p:cNvPr id="6" name="CuadroTexto 5"/>
          <p:cNvSpPr txBox="1"/>
          <p:nvPr/>
        </p:nvSpPr>
        <p:spPr>
          <a:xfrm>
            <a:off x="2279670" y="2058250"/>
            <a:ext cx="7358213"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In de context van de verovering van Kanaän moest trouw aan God op drie zeer specifieke manieren worden gemanifesteerd:</a:t>
            </a:r>
            <a:endParaRPr lang="en-GB" sz="2000" b="1" dirty="0">
              <a:latin typeface="Calibri" panose="020F0502020204030204" pitchFamily="34" charset="0"/>
            </a:endParaRPr>
          </a:p>
        </p:txBody>
      </p:sp>
      <p:sp>
        <p:nvSpPr>
          <p:cNvPr id="2" name="Tekstvak 1"/>
          <p:cNvSpPr txBox="1"/>
          <p:nvPr/>
        </p:nvSpPr>
        <p:spPr>
          <a:xfrm>
            <a:off x="480430" y="139927"/>
            <a:ext cx="1312851" cy="307168"/>
          </a:xfrm>
          <a:prstGeom prst="roundRect">
            <a:avLst>
              <a:gd name="adj" fmla="val 14029"/>
            </a:avLst>
          </a:prstGeom>
          <a:solidFill>
            <a:srgbClr val="FEFEFE"/>
          </a:solidFill>
          <a:ln w="28575">
            <a:solidFill>
              <a:srgbClr val="0073E6"/>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C42DF5"/>
                </a:solidFill>
                <a:effectLst>
                  <a:innerShdw blurRad="63500" dist="50800" dir="13500000">
                    <a:srgbClr val="000000">
                      <a:alpha val="50000"/>
                    </a:srgbClr>
                  </a:innerShdw>
                </a:effectLst>
                <a:latin typeface="Comic Sans MS" panose="030F0702030302020204" pitchFamily="66" charset="0"/>
              </a:rPr>
              <a:t>dinsdag</a:t>
            </a:r>
            <a:r>
              <a:rPr lang="nl-NL" sz="1600" b="1" kern="0" spc="50" dirty="0">
                <a:ln w="0">
                  <a:noFill/>
                </a:ln>
                <a:solidFill>
                  <a:srgbClr val="AE0900"/>
                </a:solidFill>
                <a:effectLst>
                  <a:glow rad="38100">
                    <a:srgbClr val="BD3460"/>
                  </a:glow>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prstClr val="white"/>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900" decel="100000" fill="hold"/>
                                        <p:tgtEl>
                                          <p:spTgt spid="1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18">
                                            <p:graphicEl>
                                              <a:dgm id="{04504CCF-E609-403F-BDD7-9DC328702048}"/>
                                            </p:graphicEl>
                                          </p:spTgt>
                                        </p:tgtEl>
                                        <p:attrNameLst>
                                          <p:attrName>style.visibility</p:attrName>
                                        </p:attrNameLst>
                                      </p:cBhvr>
                                      <p:to>
                                        <p:strVal val="visible"/>
                                      </p:to>
                                    </p:set>
                                    <p:animEffect transition="in" filter="fade">
                                      <p:cBhvr>
                                        <p:cTn id="44" dur="1000"/>
                                        <p:tgtEl>
                                          <p:spTgt spid="18">
                                            <p:graphicEl>
                                              <a:dgm id="{04504CCF-E609-403F-BDD7-9DC328702048}"/>
                                            </p:graphicEl>
                                          </p:spTgt>
                                        </p:tgtEl>
                                      </p:cBhvr>
                                    </p:animEffect>
                                    <p:anim calcmode="lin" valueType="num">
                                      <p:cBhvr>
                                        <p:cTn id="45" dur="1000" fill="hold"/>
                                        <p:tgtEl>
                                          <p:spTgt spid="18">
                                            <p:graphicEl>
                                              <a:dgm id="{04504CCF-E609-403F-BDD7-9DC328702048}"/>
                                            </p:graphicEl>
                                          </p:spTgt>
                                        </p:tgtEl>
                                        <p:attrNameLst>
                                          <p:attrName>ppt_x</p:attrName>
                                        </p:attrNameLst>
                                      </p:cBhvr>
                                      <p:tavLst>
                                        <p:tav tm="0">
                                          <p:val>
                                            <p:strVal val="#ppt_x"/>
                                          </p:val>
                                        </p:tav>
                                        <p:tav tm="100000">
                                          <p:val>
                                            <p:strVal val="#ppt_x"/>
                                          </p:val>
                                        </p:tav>
                                      </p:tavLst>
                                    </p:anim>
                                    <p:anim calcmode="lin" valueType="num">
                                      <p:cBhvr>
                                        <p:cTn id="46" dur="1000" fill="hold"/>
                                        <p:tgtEl>
                                          <p:spTgt spid="18">
                                            <p:graphicEl>
                                              <a:dgm id="{04504CCF-E609-403F-BDD7-9DC328702048}"/>
                                            </p:graphic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18">
                                            <p:graphicEl>
                                              <a:dgm id="{4A2981D8-ED82-4DD0-9931-C7C413BEB15C}"/>
                                            </p:graphicEl>
                                          </p:spTgt>
                                        </p:tgtEl>
                                        <p:attrNameLst>
                                          <p:attrName>style.visibility</p:attrName>
                                        </p:attrNameLst>
                                      </p:cBhvr>
                                      <p:to>
                                        <p:strVal val="visible"/>
                                      </p:to>
                                    </p:set>
                                    <p:animEffect transition="in" filter="fade">
                                      <p:cBhvr>
                                        <p:cTn id="51" dur="1000"/>
                                        <p:tgtEl>
                                          <p:spTgt spid="18">
                                            <p:graphicEl>
                                              <a:dgm id="{4A2981D8-ED82-4DD0-9931-C7C413BEB15C}"/>
                                            </p:graphicEl>
                                          </p:spTgt>
                                        </p:tgtEl>
                                      </p:cBhvr>
                                    </p:animEffect>
                                    <p:anim calcmode="lin" valueType="num">
                                      <p:cBhvr>
                                        <p:cTn id="52" dur="1000" fill="hold"/>
                                        <p:tgtEl>
                                          <p:spTgt spid="18">
                                            <p:graphicEl>
                                              <a:dgm id="{4A2981D8-ED82-4DD0-9931-C7C413BEB15C}"/>
                                            </p:graphicEl>
                                          </p:spTgt>
                                        </p:tgtEl>
                                        <p:attrNameLst>
                                          <p:attrName>ppt_x</p:attrName>
                                        </p:attrNameLst>
                                      </p:cBhvr>
                                      <p:tavLst>
                                        <p:tav tm="0">
                                          <p:val>
                                            <p:strVal val="#ppt_x"/>
                                          </p:val>
                                        </p:tav>
                                        <p:tav tm="100000">
                                          <p:val>
                                            <p:strVal val="#ppt_x"/>
                                          </p:val>
                                        </p:tav>
                                      </p:tavLst>
                                    </p:anim>
                                    <p:anim calcmode="lin" valueType="num">
                                      <p:cBhvr>
                                        <p:cTn id="53" dur="1000" fill="hold"/>
                                        <p:tgtEl>
                                          <p:spTgt spid="18">
                                            <p:graphicEl>
                                              <a:dgm id="{4A2981D8-ED82-4DD0-9931-C7C413BEB15C}"/>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18">
                                            <p:graphicEl>
                                              <a:dgm id="{DE78BB78-5502-475E-AEAA-5E57266ABC73}"/>
                                            </p:graphicEl>
                                          </p:spTgt>
                                        </p:tgtEl>
                                        <p:attrNameLst>
                                          <p:attrName>style.visibility</p:attrName>
                                        </p:attrNameLst>
                                      </p:cBhvr>
                                      <p:to>
                                        <p:strVal val="visible"/>
                                      </p:to>
                                    </p:set>
                                    <p:animEffect transition="in" filter="fade">
                                      <p:cBhvr>
                                        <p:cTn id="58" dur="1000"/>
                                        <p:tgtEl>
                                          <p:spTgt spid="18">
                                            <p:graphicEl>
                                              <a:dgm id="{DE78BB78-5502-475E-AEAA-5E57266ABC73}"/>
                                            </p:graphicEl>
                                          </p:spTgt>
                                        </p:tgtEl>
                                      </p:cBhvr>
                                    </p:animEffect>
                                    <p:anim calcmode="lin" valueType="num">
                                      <p:cBhvr>
                                        <p:cTn id="59" dur="1000" fill="hold"/>
                                        <p:tgtEl>
                                          <p:spTgt spid="18">
                                            <p:graphicEl>
                                              <a:dgm id="{DE78BB78-5502-475E-AEAA-5E57266ABC73}"/>
                                            </p:graphicEl>
                                          </p:spTgt>
                                        </p:tgtEl>
                                        <p:attrNameLst>
                                          <p:attrName>ppt_x</p:attrName>
                                        </p:attrNameLst>
                                      </p:cBhvr>
                                      <p:tavLst>
                                        <p:tav tm="0">
                                          <p:val>
                                            <p:strVal val="#ppt_x"/>
                                          </p:val>
                                        </p:tav>
                                        <p:tav tm="100000">
                                          <p:val>
                                            <p:strVal val="#ppt_x"/>
                                          </p:val>
                                        </p:tav>
                                      </p:tavLst>
                                    </p:anim>
                                    <p:anim calcmode="lin" valueType="num">
                                      <p:cBhvr>
                                        <p:cTn id="60" dur="1000" fill="hold"/>
                                        <p:tgtEl>
                                          <p:spTgt spid="18">
                                            <p:graphicEl>
                                              <a:dgm id="{DE78BB78-5502-475E-AEAA-5E57266ABC73}"/>
                                            </p:graphic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0-#ppt_w/2"/>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left)">
                                      <p:cBhvr>
                                        <p:cTn id="70" dur="5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5" fill="hold"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randombar(vertical)">
                                      <p:cBhvr>
                                        <p:cTn id="75" dur="500"/>
                                        <p:tgtEl>
                                          <p:spTgt spid="15"/>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left)">
                                      <p:cBhvr>
                                        <p:cTn id="7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18" grpId="0">
        <p:bldSub>
          <a:bldDgm bld="one"/>
        </p:bldSub>
      </p:bldGraphic>
      <p:bldP spid="7" grpId="0"/>
      <p:bldP spid="20" grpId="0"/>
      <p:bldP spid="6"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1" name="Rectángulo 30"/>
          <p:cNvSpPr>
            <a:spLocks noGrp="1" noRot="1" noMove="1" noResize="1" noEditPoints="1" noAdjustHandles="1" noChangeArrowheads="1" noChangeShapeType="1"/>
          </p:cNvSpPr>
          <p:nvPr/>
        </p:nvSpPr>
        <p:spPr>
          <a:xfrm>
            <a:off x="0" y="-3868"/>
            <a:ext cx="12192000" cy="1269367"/>
          </a:xfrm>
          <a:prstGeom prst="rect">
            <a:avLst/>
          </a:prstGeom>
          <a:blipFill dpi="0" rotWithShape="1">
            <a:blip r:embed="rId4" cstate="hqprint"/>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p:cNvSpPr txBox="1"/>
          <p:nvPr/>
        </p:nvSpPr>
        <p:spPr>
          <a:xfrm>
            <a:off x="3668110" y="-56418"/>
            <a:ext cx="8523890" cy="646331"/>
          </a:xfrm>
          <a:prstGeom prst="rect">
            <a:avLst/>
          </a:prstGeom>
          <a:noFill/>
        </p:spPr>
        <p:txBody>
          <a:bodyPr wrap="square">
            <a:spAutoFit/>
          </a:bodyPr>
          <a:lstStyle/>
          <a:p>
            <a:pPr algn="ctr"/>
            <a:r>
              <a:rPr lang="nl-NL" sz="3600" b="1" spc="50" dirty="0">
                <a:ln w="0"/>
                <a:solidFill>
                  <a:schemeClr val="bg2"/>
                </a:solidFill>
                <a:effectLst>
                  <a:innerShdw blurRad="63500" dist="50800" dir="13500000">
                    <a:srgbClr val="000000">
                      <a:alpha val="50000"/>
                    </a:srgbClr>
                  </a:innerShdw>
                </a:effectLst>
                <a:latin typeface="Calibri" panose="020F0502020204030204" pitchFamily="34" charset="0"/>
              </a:rPr>
              <a:t>WAT WE MOETEN DOEN</a:t>
            </a:r>
            <a:endParaRPr lang="en-GB" sz="3600" b="1" spc="50" dirty="0">
              <a:ln w="0"/>
              <a:solidFill>
                <a:schemeClr val="bg2"/>
              </a:solidFill>
              <a:effectLst>
                <a:innerShdw blurRad="63500" dist="50800" dir="13500000">
                  <a:srgbClr val="000000">
                    <a:alpha val="50000"/>
                  </a:srgbClr>
                </a:innerShdw>
              </a:effectLst>
              <a:latin typeface="Calibri" panose="020F0502020204030204" pitchFamily="34" charset="0"/>
            </a:endParaRPr>
          </a:p>
        </p:txBody>
      </p:sp>
      <p:sp>
        <p:nvSpPr>
          <p:cNvPr id="4" name="CuadroTexto 3"/>
          <p:cNvSpPr txBox="1"/>
          <p:nvPr/>
        </p:nvSpPr>
        <p:spPr>
          <a:xfrm>
            <a:off x="3597381" y="606977"/>
            <a:ext cx="8594619" cy="646331"/>
          </a:xfrm>
          <a:prstGeom prst="rect">
            <a:avLst/>
          </a:prstGeom>
          <a:noFill/>
        </p:spPr>
        <p:txBody>
          <a:bodyPr wrap="square">
            <a:spAutoFit/>
          </a:bodyPr>
          <a:lstStyle/>
          <a:p>
            <a:pPr algn="ctr"/>
            <a:r>
              <a:rPr lang="en-GB" b="1" dirty="0">
                <a:solidFill>
                  <a:schemeClr val="accent6">
                    <a:lumMod val="75000"/>
                  </a:schemeClr>
                </a:solidFill>
                <a:latin typeface="Comic Sans MS" panose="030F0702030302020204" pitchFamily="66" charset="0"/>
              </a:rPr>
              <a:t>“</a:t>
            </a:r>
            <a:r>
              <a:rPr lang="nl-NL" b="1" dirty="0">
                <a:solidFill>
                  <a:schemeClr val="accent6">
                    <a:lumMod val="75000"/>
                  </a:schemeClr>
                </a:solidFill>
                <a:latin typeface="Comic Sans MS" panose="030F0702030302020204" pitchFamily="66" charset="0"/>
              </a:rPr>
              <a:t>Wees daarom, omwille van uw leven, zeer op uw hoede dat u de HEERE, uw God, liefhebt.</a:t>
            </a:r>
            <a:r>
              <a:rPr lang="en-GB" b="1" dirty="0">
                <a:solidFill>
                  <a:schemeClr val="accent6">
                    <a:lumMod val="75000"/>
                  </a:schemeClr>
                </a:solidFill>
                <a:latin typeface="Comic Sans MS" panose="030F0702030302020204" pitchFamily="66" charset="0"/>
              </a:rPr>
              <a:t>” </a:t>
            </a:r>
            <a:r>
              <a:rPr lang="en-GB" sz="1400" b="1" dirty="0">
                <a:solidFill>
                  <a:schemeClr val="accent6">
                    <a:lumMod val="75000"/>
                  </a:schemeClr>
                </a:solidFill>
                <a:latin typeface="Comic Sans MS" panose="030F0702030302020204" pitchFamily="66" charset="0"/>
              </a:rPr>
              <a:t>(</a:t>
            </a:r>
            <a:r>
              <a:rPr lang="nl-NL" sz="1400" b="1" dirty="0">
                <a:solidFill>
                  <a:schemeClr val="accent6">
                    <a:lumMod val="75000"/>
                  </a:schemeClr>
                </a:solidFill>
                <a:latin typeface="Comic Sans MS" panose="030F0702030302020204" pitchFamily="66" charset="0"/>
              </a:rPr>
              <a:t>Jozua</a:t>
            </a:r>
            <a:r>
              <a:rPr lang="en-GB" sz="1400" b="1" dirty="0">
                <a:solidFill>
                  <a:schemeClr val="accent6">
                    <a:lumMod val="75000"/>
                  </a:schemeClr>
                </a:solidFill>
                <a:latin typeface="Comic Sans MS" panose="030F0702030302020204" pitchFamily="66" charset="0"/>
              </a:rPr>
              <a:t> 23:11 </a:t>
            </a:r>
            <a:r>
              <a:rPr lang="en-GB" sz="1100" b="1" dirty="0">
                <a:solidFill>
                  <a:schemeClr val="accent6">
                    <a:lumMod val="75000"/>
                  </a:schemeClr>
                </a:solidFill>
                <a:latin typeface="Comic Sans MS" panose="030F0702030302020204" pitchFamily="66" charset="0"/>
              </a:rPr>
              <a:t>HSV</a:t>
            </a:r>
            <a:r>
              <a:rPr lang="en-GB" sz="1400" b="1" dirty="0">
                <a:solidFill>
                  <a:schemeClr val="accent6">
                    <a:lumMod val="75000"/>
                  </a:schemeClr>
                </a:solidFill>
                <a:latin typeface="Comic Sans MS" panose="030F0702030302020204" pitchFamily="66" charset="0"/>
              </a:rPr>
              <a:t>)</a:t>
            </a:r>
            <a:endParaRPr lang="es-ES" b="1" dirty="0">
              <a:solidFill>
                <a:schemeClr val="accent6">
                  <a:lumMod val="75000"/>
                </a:schemeClr>
              </a:solidFill>
              <a:latin typeface="Comic Sans MS" panose="030F0702030302020204" pitchFamily="66" charset="0"/>
            </a:endParaRPr>
          </a:p>
        </p:txBody>
      </p:sp>
      <p:sp>
        <p:nvSpPr>
          <p:cNvPr id="5" name="CuadroTexto 4"/>
          <p:cNvSpPr txBox="1"/>
          <p:nvPr/>
        </p:nvSpPr>
        <p:spPr>
          <a:xfrm>
            <a:off x="3535680" y="1293361"/>
            <a:ext cx="6324141" cy="706755"/>
          </a:xfrm>
          <a:prstGeom prst="rect">
            <a:avLst/>
          </a:prstGeom>
          <a:noFill/>
        </p:spPr>
        <p:txBody>
          <a:bodyPr wrap="square" rtlCol="0">
            <a:spAutoFit/>
          </a:bodyPr>
          <a:lstStyle/>
          <a:p>
            <a:pPr>
              <a:spcBef>
                <a:spcPts val="600"/>
              </a:spcBef>
            </a:pPr>
            <a:r>
              <a:rPr lang="nl-NL" sz="2000" b="1" dirty="0">
                <a:latin typeface="Calibri" panose="020F0502020204030204" pitchFamily="34" charset="0"/>
              </a:rPr>
              <a:t>We kunnen zonder twijfel zeggen dat de kern van Jozua's toespraak te vinden is in vers 11: God liefhebben.</a:t>
            </a:r>
            <a:endParaRPr lang="en-GB" sz="2000" b="1" dirty="0">
              <a:latin typeface="Calibri" panose="020F0502020204030204" pitchFamily="34" charset="0"/>
            </a:endParaRPr>
          </a:p>
        </p:txBody>
      </p:sp>
      <p:pic>
        <p:nvPicPr>
          <p:cNvPr id="12" name="Imagen 11" descr="Imagen que contiene Interfaz de usuario gráfica&#10;&#10;El contenido generado por IA puede ser incorrecto."/>
          <p:cNvPicPr>
            <a:picLocks noChangeAspect="1"/>
          </p:cNvPicPr>
          <p:nvPr/>
        </p:nvPicPr>
        <p:blipFill>
          <a:blip r:embed="rId5" cstate="email"/>
          <a:stretch>
            <a:fillRect/>
          </a:stretch>
        </p:blipFill>
        <p:spPr>
          <a:xfrm>
            <a:off x="115819" y="3278928"/>
            <a:ext cx="2734061" cy="3479340"/>
          </a:xfrm>
          <a:prstGeom prst="roundRect">
            <a:avLst>
              <a:gd name="adj" fmla="val 4167"/>
            </a:avLst>
          </a:prstGeom>
          <a:solidFill>
            <a:srgbClr val="FFFFFF"/>
          </a:solidFill>
          <a:ln w="76200" cap="sq">
            <a:solidFill>
              <a:schemeClr val="accent2">
                <a:lumMod val="75000"/>
              </a:schemeClr>
            </a:solidFill>
            <a:miter lim="800000"/>
            <a:headEnd/>
            <a:tailEnd/>
          </a:ln>
          <a:effectLst/>
          <a:scene3d>
            <a:camera prst="orthographicFront"/>
            <a:lightRig rig="threePt" dir="t">
              <a:rot lat="0" lon="0" rev="2700000"/>
            </a:lightRig>
          </a:scene3d>
          <a:sp3d contourW="6350">
            <a:bevelT h="38100"/>
            <a:contourClr>
              <a:srgbClr val="C0C0C0"/>
            </a:contourClr>
          </a:sp3d>
        </p:spPr>
      </p:pic>
      <p:pic>
        <p:nvPicPr>
          <p:cNvPr id="14" name="Imagen 13" descr="Un par de personas de pie sobre pasto&#10;&#10;El contenido generado por IA puede ser incorrecto."/>
          <p:cNvPicPr>
            <a:picLocks noChangeAspect="1"/>
          </p:cNvPicPr>
          <p:nvPr/>
        </p:nvPicPr>
        <p:blipFill>
          <a:blip r:embed="rId6" cstate="email"/>
          <a:srcRect/>
          <a:stretch>
            <a:fillRect/>
          </a:stretch>
        </p:blipFill>
        <p:spPr>
          <a:xfrm>
            <a:off x="115819" y="830889"/>
            <a:ext cx="3365743" cy="2211929"/>
          </a:xfrm>
          <a:prstGeom prst="ellipse">
            <a:avLst/>
          </a:prstGeom>
          <a:ln w="63500" cap="rnd">
            <a:solidFill>
              <a:schemeClr val="accent2">
                <a:lumMod val="75000"/>
              </a:schemeClr>
            </a:solidFill>
          </a:ln>
          <a:effectLst/>
          <a:scene3d>
            <a:camera prst="orthographicFront"/>
            <a:lightRig rig="contrasting" dir="t">
              <a:rot lat="0" lon="0" rev="3000000"/>
            </a:lightRig>
          </a:scene3d>
          <a:sp3d contourW="7620">
            <a:bevelT w="95250" h="31750"/>
            <a:contourClr>
              <a:srgbClr val="333333"/>
            </a:contourClr>
          </a:sp3d>
        </p:spPr>
      </p:pic>
      <p:sp>
        <p:nvSpPr>
          <p:cNvPr id="16" name="CuadroTexto 15"/>
          <p:cNvSpPr txBox="1"/>
          <p:nvPr/>
        </p:nvSpPr>
        <p:spPr>
          <a:xfrm>
            <a:off x="2946694" y="2944373"/>
            <a:ext cx="6796581"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Daarnaast stelt Jozua een stimulans voor om die liefde te koesteren: Gods trouw. (Jozua 23:14)</a:t>
            </a:r>
            <a:endParaRPr lang="en-GB" sz="2000" b="1" dirty="0">
              <a:latin typeface="Calibri" panose="020F0502020204030204" pitchFamily="34" charset="0"/>
            </a:endParaRPr>
          </a:p>
        </p:txBody>
      </p:sp>
      <p:sp>
        <p:nvSpPr>
          <p:cNvPr id="18" name="CuadroTexto 17"/>
          <p:cNvSpPr txBox="1"/>
          <p:nvPr/>
        </p:nvSpPr>
        <p:spPr>
          <a:xfrm>
            <a:off x="2956560" y="3745126"/>
            <a:ext cx="6796581"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Vandaag hebben we een nog grotere prikkel: het voorbeeld van Jezus. (Joh. 13:34)</a:t>
            </a:r>
            <a:endParaRPr lang="en-GB" sz="2000" b="1" dirty="0">
              <a:latin typeface="Calibri" panose="020F0502020204030204" pitchFamily="34" charset="0"/>
            </a:endParaRPr>
          </a:p>
        </p:txBody>
      </p:sp>
      <p:sp>
        <p:nvSpPr>
          <p:cNvPr id="20" name="CuadroTexto 19"/>
          <p:cNvSpPr txBox="1"/>
          <p:nvPr/>
        </p:nvSpPr>
        <p:spPr>
          <a:xfrm>
            <a:off x="2956560" y="4545879"/>
            <a:ext cx="6796581"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God verlangt ernaar een intieme en persoonlijke relatie aan te gaan met iedere persoon die op Zijn liefde reageert.</a:t>
            </a:r>
            <a:endParaRPr lang="en-GB" sz="2000" b="1" dirty="0">
              <a:latin typeface="Calibri" panose="020F0502020204030204" pitchFamily="34" charset="0"/>
            </a:endParaRPr>
          </a:p>
        </p:txBody>
      </p:sp>
      <p:sp>
        <p:nvSpPr>
          <p:cNvPr id="22" name="CuadroTexto 21"/>
          <p:cNvSpPr txBox="1"/>
          <p:nvPr/>
        </p:nvSpPr>
        <p:spPr>
          <a:xfrm>
            <a:off x="3530747" y="2143620"/>
            <a:ext cx="6324141"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Israël moest hun liefde tonen door andere goden niet lief te hebben, wat hen ernstig zou schaden (Jozua 23:12-13).</a:t>
            </a:r>
            <a:endParaRPr lang="en-GB" sz="2000" b="1" dirty="0">
              <a:latin typeface="Calibri" panose="020F0502020204030204" pitchFamily="34" charset="0"/>
            </a:endParaRPr>
          </a:p>
        </p:txBody>
      </p:sp>
      <p:pic>
        <p:nvPicPr>
          <p:cNvPr id="24" name="Imagen 23" descr="Un dibujo de una persona&#10;&#10;El contenido generado por IA puede ser incorrecto."/>
          <p:cNvPicPr>
            <a:picLocks noChangeAspect="1"/>
          </p:cNvPicPr>
          <p:nvPr/>
        </p:nvPicPr>
        <p:blipFill>
          <a:blip r:embed="rId7" cstate="email"/>
          <a:srcRect/>
          <a:stretch>
            <a:fillRect/>
          </a:stretch>
        </p:blipFill>
        <p:spPr>
          <a:xfrm>
            <a:off x="9849955" y="1407872"/>
            <a:ext cx="2226226" cy="3780889"/>
          </a:xfrm>
          <a:prstGeom prst="round2DiagRect">
            <a:avLst>
              <a:gd name="adj1" fmla="val 16667"/>
              <a:gd name="adj2" fmla="val 0"/>
            </a:avLst>
          </a:prstGeom>
          <a:ln w="38100" cap="sq">
            <a:solidFill>
              <a:srgbClr val="F1E2B9"/>
            </a:solidFill>
            <a:miter lim="800000"/>
            <a:headEnd/>
            <a:tailEnd/>
          </a:ln>
          <a:effectLst>
            <a:outerShdw blurRad="254000" algn="tl" rotWithShape="0">
              <a:srgbClr val="000000">
                <a:alpha val="43000"/>
              </a:srgbClr>
            </a:outerShdw>
          </a:effectLst>
        </p:spPr>
      </p:pic>
      <p:sp>
        <p:nvSpPr>
          <p:cNvPr id="26" name="CuadroTexto 25"/>
          <p:cNvSpPr txBox="1"/>
          <p:nvPr/>
        </p:nvSpPr>
        <p:spPr>
          <a:xfrm>
            <a:off x="2956560" y="5346632"/>
            <a:ext cx="4282440"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Zijn liefde voor allen vormt daarom het kader voor de manifestatie van onze vrijwillige en wederzijdse liefde.</a:t>
            </a:r>
            <a:endParaRPr lang="en-GB" sz="2000" b="1" dirty="0">
              <a:latin typeface="Calibri" panose="020F0502020204030204" pitchFamily="34" charset="0"/>
            </a:endParaRPr>
          </a:p>
        </p:txBody>
      </p:sp>
      <p:pic>
        <p:nvPicPr>
          <p:cNvPr id="28" name="Imagen 27" descr="Dibujo de una persona&#10;&#10;El contenido generado por IA puede ser incorrecto."/>
          <p:cNvPicPr>
            <a:picLocks noChangeAspect="1"/>
          </p:cNvPicPr>
          <p:nvPr/>
        </p:nvPicPr>
        <p:blipFill rotWithShape="1">
          <a:blip r:embed="rId8" cstate="email"/>
          <a:srcRect/>
          <a:stretch>
            <a:fillRect/>
          </a:stretch>
        </p:blipFill>
        <p:spPr>
          <a:xfrm>
            <a:off x="7312326" y="5421778"/>
            <a:ext cx="4763855" cy="1337476"/>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kstvak 1"/>
          <p:cNvSpPr txBox="1"/>
          <p:nvPr/>
        </p:nvSpPr>
        <p:spPr>
          <a:xfrm>
            <a:off x="480430" y="139927"/>
            <a:ext cx="1312851" cy="307168"/>
          </a:xfrm>
          <a:prstGeom prst="roundRect">
            <a:avLst>
              <a:gd name="adj" fmla="val 14029"/>
            </a:avLst>
          </a:prstGeom>
          <a:solidFill>
            <a:srgbClr val="FFBDBD"/>
          </a:solidFill>
          <a:ln w="2857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426E24"/>
                </a:solidFill>
                <a:effectLst>
                  <a:innerShdw blurRad="63500" dist="50800" dir="13500000">
                    <a:srgbClr val="000000">
                      <a:alpha val="50000"/>
                    </a:srgbClr>
                  </a:innerShdw>
                </a:effectLst>
                <a:latin typeface="Comic Sans MS" panose="030F0702030302020204" pitchFamily="66" charset="0"/>
              </a:rPr>
              <a:t>woensdag</a:t>
            </a:r>
            <a:r>
              <a:rPr lang="nl-NL" sz="1600" b="1" kern="0" spc="50" dirty="0">
                <a:ln w="0">
                  <a:noFill/>
                </a:ln>
                <a:solidFill>
                  <a:srgbClr val="AE0900"/>
                </a:solidFill>
                <a:effectLst>
                  <a:glow rad="38100">
                    <a:srgbClr val="BD3460"/>
                  </a:glow>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prstClr val="white"/>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par>
                                <p:cTn id="20" presetID="31"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00" fill="hold"/>
                                        <p:tgtEl>
                                          <p:spTgt spid="24"/>
                                        </p:tgtEl>
                                        <p:attrNameLst>
                                          <p:attrName>ppt_w</p:attrName>
                                        </p:attrNameLst>
                                      </p:cBhvr>
                                      <p:tavLst>
                                        <p:tav tm="0">
                                          <p:val>
                                            <p:fltVal val="0"/>
                                          </p:val>
                                        </p:tav>
                                        <p:tav tm="100000">
                                          <p:val>
                                            <p:strVal val="#ppt_w"/>
                                          </p:val>
                                        </p:tav>
                                      </p:tavLst>
                                    </p:anim>
                                    <p:anim calcmode="lin" valueType="num">
                                      <p:cBhvr>
                                        <p:cTn id="23" dur="1000" fill="hold"/>
                                        <p:tgtEl>
                                          <p:spTgt spid="24"/>
                                        </p:tgtEl>
                                        <p:attrNameLst>
                                          <p:attrName>ppt_h</p:attrName>
                                        </p:attrNameLst>
                                      </p:cBhvr>
                                      <p:tavLst>
                                        <p:tav tm="0">
                                          <p:val>
                                            <p:fltVal val="0"/>
                                          </p:val>
                                        </p:tav>
                                        <p:tav tm="100000">
                                          <p:val>
                                            <p:strVal val="#ppt_h"/>
                                          </p:val>
                                        </p:tav>
                                      </p:tavLst>
                                    </p:anim>
                                    <p:anim calcmode="lin" valueType="num">
                                      <p:cBhvr>
                                        <p:cTn id="24" dur="1000" fill="hold"/>
                                        <p:tgtEl>
                                          <p:spTgt spid="24"/>
                                        </p:tgtEl>
                                        <p:attrNameLst>
                                          <p:attrName>style.rotation</p:attrName>
                                        </p:attrNameLst>
                                      </p:cBhvr>
                                      <p:tavLst>
                                        <p:tav tm="0">
                                          <p:val>
                                            <p:fltVal val="90"/>
                                          </p:val>
                                        </p:tav>
                                        <p:tav tm="100000">
                                          <p:val>
                                            <p:fltVal val="0"/>
                                          </p:val>
                                        </p:tav>
                                      </p:tavLst>
                                    </p:anim>
                                    <p:animEffect transition="in" filter="fade">
                                      <p:cBhvr>
                                        <p:cTn id="25" dur="1000"/>
                                        <p:tgtEl>
                                          <p:spTgt spid="24"/>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8"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heel(8)">
                                      <p:cBhvr>
                                        <p:cTn id="49" dur="750"/>
                                        <p:tgtEl>
                                          <p:spTgt spid="14"/>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25"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1" dur="1000" fill="hold"/>
                                        <p:tgtEl>
                                          <p:spTgt spid="12"/>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12"/>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left)">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37" fill="hold"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barn(outVertical)">
                                      <p:cBhvr>
                                        <p:cTn id="74" dur="500"/>
                                        <p:tgtEl>
                                          <p:spTgt spid="28"/>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left)">
                                      <p:cBhvr>
                                        <p:cTn id="7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6" grpId="0"/>
      <p:bldP spid="18" grpId="0"/>
      <p:bldP spid="20" grpId="0"/>
      <p:bldP spid="22" grpId="0"/>
      <p:bldP spid="26"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ángulo 10"/>
          <p:cNvSpPr>
            <a:spLocks noGrp="1" noRot="1" noMove="1" noResize="1" noEditPoints="1" noAdjustHandles="1" noChangeArrowheads="1" noChangeShapeType="1"/>
          </p:cNvSpPr>
          <p:nvPr/>
        </p:nvSpPr>
        <p:spPr>
          <a:xfrm>
            <a:off x="0" y="0"/>
            <a:ext cx="12191999" cy="1559421"/>
          </a:xfrm>
          <a:prstGeom prst="rect">
            <a:avLst/>
          </a:pr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p:cNvSpPr txBox="1"/>
          <p:nvPr/>
        </p:nvSpPr>
        <p:spPr>
          <a:xfrm>
            <a:off x="2304585" y="0"/>
            <a:ext cx="7649737"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S" sz="4400" b="1" dirty="0">
                <a:solidFill>
                  <a:schemeClr val="tx2">
                    <a:lumMod val="40000"/>
                    <a:lumOff val="60000"/>
                  </a:schemeClr>
                </a:solidFill>
                <a:latin typeface="Calibri" panose="020F0502020204030204" pitchFamily="34" charset="0"/>
              </a:rPr>
              <a:t>DE STRAF VOOR ONTROUW</a:t>
            </a:r>
            <a:endParaRPr lang="en-GB" sz="4400" b="1" dirty="0">
              <a:solidFill>
                <a:schemeClr val="tx2">
                  <a:lumMod val="40000"/>
                  <a:lumOff val="60000"/>
                </a:schemeClr>
              </a:solidFill>
              <a:latin typeface="Calibri" panose="020F0502020204030204" pitchFamily="34" charset="0"/>
            </a:endParaRPr>
          </a:p>
        </p:txBody>
      </p:sp>
      <p:sp>
        <p:nvSpPr>
          <p:cNvPr id="4" name="CuadroTexto 3"/>
          <p:cNvSpPr txBox="1"/>
          <p:nvPr/>
        </p:nvSpPr>
        <p:spPr>
          <a:xfrm>
            <a:off x="261936" y="636091"/>
            <a:ext cx="11668125" cy="923330"/>
          </a:xfrm>
          <a:prstGeom prst="rect">
            <a:avLst/>
          </a:prstGeom>
          <a:noFill/>
        </p:spPr>
        <p:txBody>
          <a:bodyPr wrap="square">
            <a:spAutoFit/>
          </a:bodyPr>
          <a:lstStyle/>
          <a:p>
            <a:pPr algn="ctr"/>
            <a:r>
              <a:rPr lang="en-GB" b="1" dirty="0">
                <a:solidFill>
                  <a:srgbClr val="FFFF99"/>
                </a:solidFill>
                <a:effectLst>
                  <a:outerShdw blurRad="38100" dist="38100" dir="2700000" algn="tl">
                    <a:srgbClr val="000000">
                      <a:alpha val="43137"/>
                    </a:srgbClr>
                  </a:outerShdw>
                </a:effectLst>
                <a:latin typeface="Comic Sans MS" panose="030F0702030302020204" pitchFamily="66" charset="0"/>
              </a:rPr>
              <a:t>“</a:t>
            </a:r>
            <a:r>
              <a:rPr lang="nl-NL" b="1" dirty="0">
                <a:solidFill>
                  <a:srgbClr val="FFFF99"/>
                </a:solidFill>
                <a:effectLst>
                  <a:outerShdw blurRad="38100" dist="38100" dir="2700000" algn="tl">
                    <a:srgbClr val="000000">
                      <a:alpha val="43137"/>
                    </a:srgbClr>
                  </a:outerShdw>
                </a:effectLst>
                <a:latin typeface="Comic Sans MS" panose="030F0702030302020204" pitchFamily="66" charset="0"/>
              </a:rPr>
              <a:t>En zoals al die goede dingen u overkomen zijn, die de HEERE, uw God, tot u gesproken heeft, zo zal het ook gebeuren dat de HEERE al die kwade dingen over u zal laten komen, totdat Hij u weggevaagd heeft uit dit goede land, dat de HEERE, uw God, u gegeven heeft.</a:t>
            </a:r>
            <a:r>
              <a:rPr lang="en-GB"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GB" sz="1400" b="1" dirty="0">
                <a:solidFill>
                  <a:srgbClr val="FFFF99"/>
                </a:solidFill>
                <a:effectLst>
                  <a:outerShdw blurRad="38100" dist="38100" dir="2700000" algn="tl">
                    <a:srgbClr val="000000">
                      <a:alpha val="43137"/>
                    </a:srgbClr>
                  </a:outerShdw>
                </a:effectLst>
                <a:latin typeface="Comic Sans MS" panose="030F0702030302020204" pitchFamily="66" charset="0"/>
              </a:rPr>
              <a:t>(</a:t>
            </a:r>
            <a:r>
              <a:rPr lang="nl-NL" sz="1400" b="1" dirty="0">
                <a:solidFill>
                  <a:srgbClr val="FFFF99"/>
                </a:solidFill>
                <a:effectLst>
                  <a:outerShdw blurRad="38100" dist="38100" dir="2700000" algn="tl">
                    <a:srgbClr val="000000">
                      <a:alpha val="43137"/>
                    </a:srgbClr>
                  </a:outerShdw>
                </a:effectLst>
                <a:latin typeface="Comic Sans MS" panose="030F0702030302020204" pitchFamily="66" charset="0"/>
              </a:rPr>
              <a:t>Jozua</a:t>
            </a:r>
            <a:r>
              <a:rPr lang="en-GB" sz="1400" b="1" dirty="0">
                <a:solidFill>
                  <a:srgbClr val="FFFF99"/>
                </a:solidFill>
                <a:effectLst>
                  <a:outerShdw blurRad="38100" dist="38100" dir="2700000" algn="tl">
                    <a:srgbClr val="000000">
                      <a:alpha val="43137"/>
                    </a:srgbClr>
                  </a:outerShdw>
                </a:effectLst>
                <a:latin typeface="Comic Sans MS" panose="030F0702030302020204" pitchFamily="66" charset="0"/>
              </a:rPr>
              <a:t> 23:15 </a:t>
            </a:r>
            <a:r>
              <a:rPr lang="en-GB" sz="1100" b="1" dirty="0">
                <a:solidFill>
                  <a:srgbClr val="FFFF99"/>
                </a:solidFill>
                <a:effectLst>
                  <a:outerShdw blurRad="38100" dist="38100" dir="2700000" algn="tl">
                    <a:srgbClr val="000000">
                      <a:alpha val="43137"/>
                    </a:srgbClr>
                  </a:outerShdw>
                </a:effectLst>
                <a:latin typeface="Comic Sans MS" panose="030F0702030302020204" pitchFamily="66" charset="0"/>
              </a:rPr>
              <a:t>HSV</a:t>
            </a:r>
            <a:r>
              <a:rPr lang="en-GB" sz="1400" b="1" dirty="0">
                <a:solidFill>
                  <a:srgbClr val="FFFF99"/>
                </a:solidFill>
                <a:effectLst>
                  <a:outerShdw blurRad="38100" dist="38100" dir="2700000" algn="tl">
                    <a:srgbClr val="000000">
                      <a:alpha val="43137"/>
                    </a:srgbClr>
                  </a:outerShdw>
                </a:effectLst>
                <a:latin typeface="Comic Sans MS" panose="030F0702030302020204" pitchFamily="66" charset="0"/>
              </a:rPr>
              <a:t>)</a:t>
            </a:r>
            <a:endParaRPr lang="es-ES" b="1" dirty="0">
              <a:solidFill>
                <a:srgbClr val="FFFF99"/>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p:cNvSpPr txBox="1"/>
          <p:nvPr/>
        </p:nvSpPr>
        <p:spPr>
          <a:xfrm>
            <a:off x="114791" y="1609725"/>
            <a:ext cx="8167361" cy="1014730"/>
          </a:xfrm>
          <a:prstGeom prst="rect">
            <a:avLst/>
          </a:prstGeom>
          <a:noFill/>
        </p:spPr>
        <p:txBody>
          <a:bodyPr wrap="square" rtlCol="0">
            <a:spAutoFit/>
          </a:bodyPr>
          <a:lstStyle/>
          <a:p>
            <a:pPr>
              <a:spcBef>
                <a:spcPts val="600"/>
              </a:spcBef>
            </a:pPr>
            <a:r>
              <a:rPr lang="nl-NL" sz="2000" b="1" dirty="0">
                <a:solidFill>
                  <a:schemeClr val="bg1"/>
                </a:solidFill>
                <a:effectLst>
                  <a:glow rad="63500">
                    <a:srgbClr val="74001E"/>
                  </a:glow>
                  <a:outerShdw blurRad="38100" dist="38100" dir="2700000" algn="tl">
                    <a:srgbClr val="000000">
                      <a:alpha val="71000"/>
                    </a:srgbClr>
                  </a:outerShdw>
                </a:effectLst>
                <a:latin typeface="Calibri" panose="020F0502020204030204" pitchFamily="34" charset="0"/>
              </a:rPr>
              <a:t>Jozua eindigt zijn toespraak met harde waarschuwende woorden over de gevolgen van ongehoorzaamheid: het ondergaan van Gods toorn. </a:t>
            </a:r>
            <a:br>
              <a:rPr lang="nl-NL" sz="2000" b="1" dirty="0">
                <a:solidFill>
                  <a:schemeClr val="bg1"/>
                </a:solidFill>
                <a:effectLst>
                  <a:glow rad="63500">
                    <a:srgbClr val="74001E"/>
                  </a:glow>
                  <a:outerShdw blurRad="38100" dist="38100" dir="2700000" algn="tl">
                    <a:srgbClr val="000000">
                      <a:alpha val="71000"/>
                    </a:srgbClr>
                  </a:outerShdw>
                </a:effectLst>
                <a:latin typeface="Calibri" panose="020F0502020204030204" pitchFamily="34" charset="0"/>
              </a:rPr>
            </a:br>
            <a:r>
              <a:rPr lang="nl-NL" sz="2000" b="1" dirty="0">
                <a:solidFill>
                  <a:schemeClr val="bg1"/>
                </a:solidFill>
                <a:effectLst>
                  <a:glow rad="63500">
                    <a:srgbClr val="74001E"/>
                  </a:glow>
                  <a:outerShdw blurRad="38100" dist="38100" dir="2700000" algn="tl">
                    <a:srgbClr val="000000">
                      <a:alpha val="71000"/>
                    </a:srgbClr>
                  </a:outerShdw>
                </a:effectLst>
                <a:latin typeface="Calibri" panose="020F0502020204030204" pitchFamily="34" charset="0"/>
              </a:rPr>
              <a:t>(Jozua. 23:15-16)</a:t>
            </a:r>
            <a:endParaRPr lang="en-GB" sz="2000" b="1" dirty="0">
              <a:solidFill>
                <a:schemeClr val="bg1"/>
              </a:solidFill>
              <a:effectLst>
                <a:glow rad="63500">
                  <a:srgbClr val="74001E"/>
                </a:glow>
                <a:outerShdw blurRad="38100" dist="38100" dir="2700000" algn="tl">
                  <a:srgbClr val="000000">
                    <a:alpha val="71000"/>
                  </a:srgbClr>
                </a:outerShdw>
              </a:effectLst>
              <a:latin typeface="Calibri" panose="020F0502020204030204" pitchFamily="34" charset="0"/>
            </a:endParaRPr>
          </a:p>
        </p:txBody>
      </p:sp>
      <p:pic>
        <p:nvPicPr>
          <p:cNvPr id="6" name="Imagen 5" descr="Imagen que contiene edificio, frente, tabla, fuego&#10;&#10;El contenido generado por IA puede ser incorrecto."/>
          <p:cNvPicPr>
            <a:picLocks noChangeAspect="1"/>
          </p:cNvPicPr>
          <p:nvPr/>
        </p:nvPicPr>
        <p:blipFill>
          <a:blip r:embed="rId3" cstate="email"/>
          <a:stretch>
            <a:fillRect/>
          </a:stretch>
        </p:blipFill>
        <p:spPr>
          <a:xfrm>
            <a:off x="8421748" y="1775097"/>
            <a:ext cx="3508313" cy="4962033"/>
          </a:xfrm>
          <a:prstGeom prst="snip2DiagRect">
            <a:avLst>
              <a:gd name="adj1" fmla="val 17675"/>
              <a:gd name="adj2" fmla="val 0"/>
            </a:avLst>
          </a:prstGeom>
          <a:solidFill>
            <a:srgbClr val="FFFFFF">
              <a:shade val="85000"/>
            </a:srgbClr>
          </a:solidFill>
          <a:ln w="88900" cap="sq">
            <a:solidFill>
              <a:srgbClr val="FFFAB0"/>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en medio de una multitud de gente&#10;&#10;El contenido generado por IA puede ser incorrecto."/>
          <p:cNvPicPr>
            <a:picLocks noChangeAspect="1"/>
          </p:cNvPicPr>
          <p:nvPr/>
        </p:nvPicPr>
        <p:blipFill rotWithShape="1">
          <a:blip r:embed="rId4" cstate="hqprint">
            <a:extLst>
              <a:ext uri="{BEBA8EAE-BF5A-486C-A8C5-ECC9F3942E4B}">
                <a14:imgProps xmlns:a14="http://schemas.microsoft.com/office/drawing/2010/main">
                  <a14:imgLayer r:embed="rId5">
                    <a14:imgEffect>
                      <a14:brightnessContrast bright="20000"/>
                    </a14:imgEffect>
                  </a14:imgLayer>
                </a14:imgProps>
              </a:ext>
            </a:extLst>
          </a:blip>
          <a:srcRect/>
          <a:stretch>
            <a:fillRect/>
          </a:stretch>
        </p:blipFill>
        <p:spPr>
          <a:xfrm>
            <a:off x="114791" y="3770243"/>
            <a:ext cx="3429000" cy="2956063"/>
          </a:xfrm>
          <a:prstGeom prst="snip2DiagRect">
            <a:avLst/>
          </a:prstGeom>
          <a:solidFill>
            <a:srgbClr val="FFFFFF">
              <a:shade val="85000"/>
            </a:srgbClr>
          </a:solidFill>
          <a:ln w="88900" cap="sq">
            <a:solidFill>
              <a:schemeClr val="tx2">
                <a:lumMod val="40000"/>
                <a:lumOff val="60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p:cNvSpPr txBox="1"/>
          <p:nvPr/>
        </p:nvSpPr>
        <p:spPr>
          <a:xfrm>
            <a:off x="3704409" y="3604853"/>
            <a:ext cx="4685810" cy="1630045"/>
          </a:xfrm>
          <a:prstGeom prst="rect">
            <a:avLst/>
          </a:prstGeom>
          <a:noFill/>
        </p:spPr>
        <p:txBody>
          <a:bodyPr wrap="square">
            <a:spAutoFit/>
          </a:bodyPr>
          <a:lstStyle/>
          <a:p>
            <a:pPr>
              <a:spcBef>
                <a:spcPts val="600"/>
              </a:spcBef>
            </a:pPr>
            <a:r>
              <a:rPr lang="nl-NL" sz="2000" b="1" dirty="0">
                <a:solidFill>
                  <a:schemeClr val="bg1"/>
                </a:solidFill>
                <a:effectLst>
                  <a:glow rad="63500">
                    <a:srgbClr val="74001E"/>
                  </a:glow>
                  <a:outerShdw blurRad="38100" dist="38100" dir="2700000" algn="tl">
                    <a:srgbClr val="000000">
                      <a:alpha val="71000"/>
                    </a:srgbClr>
                  </a:outerShdw>
                </a:effectLst>
                <a:latin typeface="Calibri" panose="020F0502020204030204" pitchFamily="34" charset="0"/>
              </a:rPr>
              <a:t>Dezelfde liefde die God ertoe bracht Zijn Zoon voor ons te geven,  uit zich in woede tegen hen die koppig aan de zonde vasthouden. (Johannes 3:16; Romeinen 2:5)</a:t>
            </a:r>
            <a:endParaRPr lang="en-GB" sz="2000" b="1" dirty="0">
              <a:solidFill>
                <a:schemeClr val="bg1"/>
              </a:solidFill>
              <a:effectLst>
                <a:glow rad="63500">
                  <a:srgbClr val="74001E"/>
                </a:glow>
                <a:outerShdw blurRad="38100" dist="38100" dir="2700000" algn="tl">
                  <a:srgbClr val="000000">
                    <a:alpha val="71000"/>
                  </a:srgbClr>
                </a:outerShdw>
              </a:effectLst>
              <a:latin typeface="Calibri" panose="020F0502020204030204" pitchFamily="34" charset="0"/>
            </a:endParaRPr>
          </a:p>
        </p:txBody>
      </p:sp>
      <p:sp>
        <p:nvSpPr>
          <p:cNvPr id="7" name="CuadroTexto 6"/>
          <p:cNvSpPr txBox="1"/>
          <p:nvPr/>
        </p:nvSpPr>
        <p:spPr>
          <a:xfrm>
            <a:off x="83262" y="2607289"/>
            <a:ext cx="8198889" cy="1014730"/>
          </a:xfrm>
          <a:prstGeom prst="rect">
            <a:avLst/>
          </a:prstGeom>
          <a:noFill/>
        </p:spPr>
        <p:txBody>
          <a:bodyPr wrap="square">
            <a:spAutoFit/>
          </a:bodyPr>
          <a:lstStyle/>
          <a:p>
            <a:pPr>
              <a:spcBef>
                <a:spcPts val="600"/>
              </a:spcBef>
            </a:pPr>
            <a:r>
              <a:rPr lang="nl-NL" sz="2000" b="1" dirty="0">
                <a:solidFill>
                  <a:schemeClr val="bg1"/>
                </a:solidFill>
                <a:effectLst>
                  <a:glow rad="63500">
                    <a:srgbClr val="74001E"/>
                  </a:glow>
                  <a:outerShdw blurRad="38100" dist="38100" dir="2700000" algn="tl">
                    <a:srgbClr val="000000">
                      <a:alpha val="71000"/>
                    </a:srgbClr>
                  </a:outerShdw>
                </a:effectLst>
                <a:latin typeface="Calibri" panose="020F0502020204030204" pitchFamily="34" charset="0"/>
              </a:rPr>
              <a:t>Ook in het Beloofde Land en hij was zich volledig bewust van de gevolgen van het uitlokken van </a:t>
            </a:r>
            <a:r>
              <a:rPr lang="nl-NL" sz="2000" b="1" dirty="0" err="1">
                <a:solidFill>
                  <a:schemeClr val="bg1"/>
                </a:solidFill>
                <a:effectLst>
                  <a:glow rad="63500">
                    <a:srgbClr val="74001E"/>
                  </a:glow>
                  <a:outerShdw blurRad="38100" dist="38100" dir="2700000" algn="tl">
                    <a:srgbClr val="000000">
                      <a:alpha val="71000"/>
                    </a:srgbClr>
                  </a:outerShdw>
                </a:effectLst>
                <a:latin typeface="Calibri" panose="020F0502020204030204" pitchFamily="34" charset="0"/>
              </a:rPr>
              <a:t>Yahwehs</a:t>
            </a:r>
            <a:r>
              <a:rPr lang="nl-NL" sz="2000" b="1" dirty="0">
                <a:solidFill>
                  <a:schemeClr val="bg1"/>
                </a:solidFill>
                <a:effectLst>
                  <a:glow rad="63500">
                    <a:srgbClr val="74001E"/>
                  </a:glow>
                  <a:outerShdw blurRad="38100" dist="38100" dir="2700000" algn="tl">
                    <a:srgbClr val="000000">
                      <a:alpha val="71000"/>
                    </a:srgbClr>
                  </a:outerShdw>
                </a:effectLst>
                <a:latin typeface="Calibri" panose="020F0502020204030204" pitchFamily="34" charset="0"/>
              </a:rPr>
              <a:t> woede door het openlijk breken van het verbond.</a:t>
            </a:r>
            <a:endParaRPr lang="en-GB" sz="2000" b="1" dirty="0">
              <a:solidFill>
                <a:schemeClr val="bg1"/>
              </a:solidFill>
              <a:effectLst>
                <a:glow rad="63500">
                  <a:srgbClr val="74001E"/>
                </a:glow>
                <a:outerShdw blurRad="38100" dist="38100" dir="2700000" algn="tl">
                  <a:srgbClr val="000000">
                    <a:alpha val="71000"/>
                  </a:srgbClr>
                </a:outerShdw>
              </a:effectLst>
              <a:latin typeface="Calibri" panose="020F0502020204030204" pitchFamily="34" charset="0"/>
            </a:endParaRPr>
          </a:p>
        </p:txBody>
      </p:sp>
      <p:sp>
        <p:nvSpPr>
          <p:cNvPr id="12" name="CuadroTexto 11"/>
          <p:cNvSpPr txBox="1"/>
          <p:nvPr/>
        </p:nvSpPr>
        <p:spPr>
          <a:xfrm>
            <a:off x="3704409" y="5205498"/>
            <a:ext cx="4577742" cy="1323439"/>
          </a:xfrm>
          <a:prstGeom prst="rect">
            <a:avLst/>
          </a:prstGeom>
          <a:noFill/>
        </p:spPr>
        <p:txBody>
          <a:bodyPr wrap="square">
            <a:spAutoFit/>
          </a:bodyPr>
          <a:lstStyle/>
          <a:p>
            <a:pPr>
              <a:spcBef>
                <a:spcPts val="600"/>
              </a:spcBef>
            </a:pPr>
            <a:r>
              <a:rPr lang="nl-NL" sz="2000" b="1" dirty="0">
                <a:solidFill>
                  <a:schemeClr val="bg1"/>
                </a:solidFill>
                <a:effectLst>
                  <a:glow rad="63500">
                    <a:srgbClr val="74001E"/>
                  </a:glow>
                  <a:outerShdw blurRad="38100" dist="38100" dir="2700000" algn="tl">
                    <a:srgbClr val="000000">
                      <a:alpha val="71000"/>
                    </a:srgbClr>
                  </a:outerShdw>
                </a:effectLst>
                <a:latin typeface="Calibri" panose="020F0502020204030204" pitchFamily="34" charset="0"/>
              </a:rPr>
              <a:t>Israël faalde en kreeg zijn straf. We hebben vandaag de kans om een ander verhaal te schrijven: trouw blijven en in Zijn liefde blijven. (Johannes 15:9)</a:t>
            </a:r>
            <a:endParaRPr lang="en-GB" sz="2000" b="1" dirty="0">
              <a:solidFill>
                <a:schemeClr val="bg1"/>
              </a:solidFill>
              <a:effectLst>
                <a:glow rad="63500">
                  <a:srgbClr val="74001E"/>
                </a:glow>
                <a:outerShdw blurRad="38100" dist="38100" dir="2700000" algn="tl">
                  <a:srgbClr val="000000">
                    <a:alpha val="71000"/>
                  </a:srgbClr>
                </a:outerShdw>
              </a:effectLst>
              <a:latin typeface="Calibri" panose="020F0502020204030204" pitchFamily="34" charset="0"/>
            </a:endParaRPr>
          </a:p>
        </p:txBody>
      </p:sp>
      <p:sp>
        <p:nvSpPr>
          <p:cNvPr id="2" name="Tekstvak 1"/>
          <p:cNvSpPr txBox="1"/>
          <p:nvPr/>
        </p:nvSpPr>
        <p:spPr>
          <a:xfrm>
            <a:off x="328846" y="255278"/>
            <a:ext cx="1484714" cy="307168"/>
          </a:xfrm>
          <a:prstGeom prst="roundRect">
            <a:avLst>
              <a:gd name="adj" fmla="val 14029"/>
            </a:avLst>
          </a:prstGeom>
          <a:solidFill>
            <a:srgbClr val="79FCFC"/>
          </a:solidFill>
          <a:ln w="2857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6F0000"/>
                </a:solidFill>
                <a:effectLst>
                  <a:innerShdw blurRad="63500" dist="50800" dir="13500000">
                    <a:srgbClr val="000000">
                      <a:alpha val="50000"/>
                    </a:srgbClr>
                  </a:innerShdw>
                </a:effectLst>
                <a:latin typeface="Comic Sans MS" panose="030F0702030302020204" pitchFamily="66" charset="0"/>
              </a:rPr>
              <a:t>donderdag</a:t>
            </a:r>
            <a:r>
              <a:rPr lang="nl-NL" sz="1600" b="1" kern="0" spc="50" dirty="0">
                <a:ln w="0">
                  <a:noFill/>
                </a:ln>
                <a:solidFill>
                  <a:srgbClr val="AE0900"/>
                </a:solidFill>
                <a:effectLst>
                  <a:glow rad="38100">
                    <a:srgbClr val="BD3460"/>
                  </a:glow>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prstClr val="white"/>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left)">
                                      <p:cBhvr>
                                        <p:cTn id="6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7" grpId="0"/>
      <p:bldP spid="12"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376858" y="1189925"/>
            <a:ext cx="9033805" cy="4909036"/>
          </a:xfrm>
          <a:prstGeom prst="rect">
            <a:avLst/>
          </a:prstGeom>
          <a:noFill/>
        </p:spPr>
        <p:txBody>
          <a:bodyPr wrap="square">
            <a:spAutoFit/>
          </a:bodyPr>
          <a:lstStyle/>
          <a:p>
            <a:pPr algn="just">
              <a:spcBef>
                <a:spcPts val="600"/>
              </a:spcBef>
            </a:pPr>
            <a:r>
              <a:rPr lang="en-GB" sz="2800" b="1" dirty="0">
                <a:latin typeface="Constantia" panose="02030602050306030303" pitchFamily="18" charset="0"/>
              </a:rPr>
              <a:t>“</a:t>
            </a:r>
            <a:r>
              <a:rPr lang="nl-NL" sz="2800" b="1" dirty="0">
                <a:latin typeface="Constantia" panose="02030602050306030303" pitchFamily="18" charset="0"/>
              </a:rPr>
              <a:t>Al je geluk, vrede, vreugde en succes in dit leven zijn afhankelijk van oprecht, vertrouwend geloof in God. Dit geloof zal ware gehoorzaamheid aan de geboden van God aanwakkeren. Jullie kennis en geloof in God zijn de sterkste beperking tegen elke kwade praktijk, en het motief voor al het goede. 
Geloof in Jezus als iemand die je zonden vergeeft, iemand die wil dat je gelukkig bent in de woningen die Hij voor je heeft voorbereid. Hij wil dat je in Zijn aanwezigheid leeft; om eeuwig leven te hebben en een kroon van glorie</a:t>
            </a:r>
            <a:r>
              <a:rPr lang="en-GB" sz="2800" b="1" dirty="0">
                <a:latin typeface="Constantia" panose="02030602050306030303" pitchFamily="18" charset="0"/>
              </a:rPr>
              <a:t>.”</a:t>
            </a:r>
          </a:p>
        </p:txBody>
      </p:sp>
      <p:sp>
        <p:nvSpPr>
          <p:cNvPr id="4" name="CuadroTexto 3"/>
          <p:cNvSpPr txBox="1"/>
          <p:nvPr/>
        </p:nvSpPr>
        <p:spPr>
          <a:xfrm>
            <a:off x="5249551" y="6059417"/>
            <a:ext cx="5250283" cy="338554"/>
          </a:xfrm>
          <a:prstGeom prst="rect">
            <a:avLst/>
          </a:prstGeom>
          <a:noFill/>
        </p:spPr>
        <p:txBody>
          <a:bodyPr wrap="none" rtlCol="0">
            <a:spAutoFit/>
          </a:bodyPr>
          <a:lstStyle/>
          <a:p>
            <a:pPr algn="r"/>
            <a:r>
              <a:rPr lang="en-GB" sz="1600" b="1" dirty="0">
                <a:latin typeface="Calibri" panose="020F0502020204030204" pitchFamily="34" charset="0"/>
              </a:rPr>
              <a:t>Ellen G. White (</a:t>
            </a:r>
            <a:r>
              <a:rPr lang="nl-NL" sz="1600" b="1" dirty="0">
                <a:latin typeface="Calibri" panose="020F0502020204030204" pitchFamily="34" charset="0"/>
              </a:rPr>
              <a:t>Boodschappen aan jonge mensen</a:t>
            </a:r>
            <a:r>
              <a:rPr lang="en-GB" sz="1600" b="1" dirty="0">
                <a:latin typeface="Calibri" panose="020F0502020204030204" pitchFamily="34" charset="0"/>
              </a:rPr>
              <a:t>, </a:t>
            </a:r>
            <a:r>
              <a:rPr lang="en-GB" sz="1600" b="1" dirty="0" err="1">
                <a:latin typeface="Calibri" panose="020F0502020204030204" pitchFamily="34" charset="0"/>
              </a:rPr>
              <a:t>pag</a:t>
            </a:r>
            <a:r>
              <a:rPr lang="en-GB" sz="1600" b="1" dirty="0">
                <a:latin typeface="Calibri" panose="020F0502020204030204" pitchFamily="34" charset="0"/>
              </a:rPr>
              <a:t>. 410)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103</TotalTime>
  <Words>1248</Words>
  <Application>Microsoft Office PowerPoint</Application>
  <PresentationFormat>Panorámica</PresentationFormat>
  <Paragraphs>57</Paragraphs>
  <Slides>9</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Comic Sans MS</vt:lpstr>
      <vt:lpstr>Calibri</vt:lpstr>
      <vt:lpstr>Constantia</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84</cp:revision>
  <dcterms:created xsi:type="dcterms:W3CDTF">2025-11-21T08:17:00Z</dcterms:created>
  <dcterms:modified xsi:type="dcterms:W3CDTF">2025-12-19T06:23:06Z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3704F2AB85754C0A8FD07657BAFB5E77_13</vt:lpwstr>
  </property>
  <property fmtid="{D5CDD505-2E9C-101B-9397-08002B2CF9AE}" pid="3" name="KSOProductBuildVer">
    <vt:lpwstr>1033-12.2.0.22549</vt:lpwstr>
  </property>
</Properties>
</file>