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1" r:id="rId4"/>
    <p:sldId id="257" r:id="rId5"/>
    <p:sldId id="258" r:id="rId6"/>
    <p:sldId id="259" r:id="rId7"/>
    <p:sldId id="260" r:id="rId8"/>
    <p:sldId id="320" r:id="rId9"/>
    <p:sldId id="318" r:id="rId10"/>
    <p:sldId id="263" r:id="rId11"/>
    <p:sldId id="264" r:id="rId12"/>
    <p:sldId id="317"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6E3"/>
    <a:srgbClr val="D0165D"/>
    <a:srgbClr val="A3BDD4"/>
    <a:srgbClr val="D3ECB9"/>
    <a:srgbClr val="E2811E"/>
    <a:srgbClr val="CC2723"/>
    <a:srgbClr val="A52522"/>
    <a:srgbClr val="A8F4F4"/>
    <a:srgbClr val="BC86DC"/>
    <a:srgbClr val="F5CF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15013-AF28-4223-896B-8519EB3914FD}" v="172" dt="2026-01-14T20:36:00.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r>
            <a:rPr lang="nl-NL"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Heengaan</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en  bij Christus te zijn</a:t>
          </a:r>
          <a:endParaRPr lang="en"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2591">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357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r>
            <a:rPr lang="nl-NL"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Om te blijven</a:t>
          </a:r>
          <a:endParaRPr lang="en"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en tot voordeel van</a:t>
          </a:r>
          <a:b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 de kerk te zijn</a:t>
          </a:r>
          <a:endParaRPr lang="en"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82664">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82664">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Arme geest</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Zachtmoedig</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Hongerig en dorstig naar gerechtigheid</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Barmhartig</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Zuiver van hart</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Vredestichters</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Bereid om de andere wang toe te keren</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Heb onze vijanden lief</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Zegen zij die ons vervloeken</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Goed doen aan degenen die ons haten</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Liefdevol en gul zijn</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Barmhartig en nederig zijn</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a:r>
            <a:rPr lang="nl-NL" sz="2000" b="1" dirty="0">
              <a:latin typeface="Calibri" panose="020F0502020204030204" pitchFamily="34" charset="0"/>
              <a:ea typeface="Calibri" panose="020F0502020204030204" pitchFamily="34" charset="0"/>
              <a:cs typeface="Calibri" panose="020F0502020204030204" pitchFamily="34" charset="0"/>
            </a:rPr>
            <a:t>Enzovoort</a:t>
          </a:r>
          <a:endParaRPr lang="en" sz="2000" b="1" dirty="0">
            <a:latin typeface="Calibri" panose="020F0502020204030204" pitchFamily="34" charset="0"/>
            <a:ea typeface="Calibri" panose="020F0502020204030204" pitchFamily="34" charset="0"/>
            <a:cs typeface="Calibri" panose="020F0502020204030204" pitchFamily="34" charset="0"/>
          </a:endParaRPr>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8848" y="684"/>
          <a:ext cx="2916004"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Heengaan</a:t>
          </a:r>
          <a:endParaRPr lang="en"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1980" y="13816"/>
        <a:ext cx="2889740"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2" y="673232"/>
          <a:ext cx="2933705"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en  bij Christus te zijn</a:t>
          </a:r>
          <a:endParaRPr lang="en"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3130" y="686364"/>
        <a:ext cx="2907441"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195130" y="684"/>
          <a:ext cx="3276005"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Om te blijven</a:t>
          </a:r>
          <a:endParaRPr lang="en" sz="2000" b="1" kern="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208262" y="13816"/>
        <a:ext cx="3249741" cy="422100"/>
      </dsp:txXfrm>
    </dsp:sp>
    <dsp:sp modelId="{10A9572C-7F60-4466-8174-9ED95DEE32E9}">
      <dsp:nvSpPr>
        <dsp:cNvPr id="0" name=""/>
        <dsp:cNvSpPr/>
      </dsp:nvSpPr>
      <dsp:spPr>
        <a:xfrm rot="5400000">
          <a:off x="1749064"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772604" y="477072"/>
        <a:ext cx="121058" cy="117695"/>
      </dsp:txXfrm>
    </dsp:sp>
    <dsp:sp modelId="{128B0986-78E7-436E-BDAD-33EA69DEFAB2}">
      <dsp:nvSpPr>
        <dsp:cNvPr id="0" name=""/>
        <dsp:cNvSpPr/>
      </dsp:nvSpPr>
      <dsp:spPr>
        <a:xfrm>
          <a:off x="195130" y="673232"/>
          <a:ext cx="3276005"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en tot voordeel van</a:t>
          </a:r>
          <a:b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 de kerk te zijn</a:t>
          </a:r>
          <a:endParaRPr lang="en"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08262" y="686364"/>
        <a:ext cx="3249741"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25"/>
          <a:ext cx="4552336" cy="414116"/>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Arme geest</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20240"/>
        <a:ext cx="4511906" cy="373686"/>
      </dsp:txXfrm>
    </dsp:sp>
    <dsp:sp modelId="{CF7405FA-29A5-4AC8-81EA-015E145AB192}">
      <dsp:nvSpPr>
        <dsp:cNvPr id="0" name=""/>
        <dsp:cNvSpPr/>
      </dsp:nvSpPr>
      <dsp:spPr>
        <a:xfrm>
          <a:off x="0" y="426572"/>
          <a:ext cx="4552336" cy="414116"/>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Zachtmoedig</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446787"/>
        <a:ext cx="4511906" cy="373686"/>
      </dsp:txXfrm>
    </dsp:sp>
    <dsp:sp modelId="{A79F61FF-67C8-4E94-A7F4-EF124B0472CE}">
      <dsp:nvSpPr>
        <dsp:cNvPr id="0" name=""/>
        <dsp:cNvSpPr/>
      </dsp:nvSpPr>
      <dsp:spPr>
        <a:xfrm>
          <a:off x="0" y="853119"/>
          <a:ext cx="4552336" cy="414116"/>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Hongerig en dorstig naar gerechtigheid</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873334"/>
        <a:ext cx="4511906" cy="373686"/>
      </dsp:txXfrm>
    </dsp:sp>
    <dsp:sp modelId="{1B20B733-CB77-40DA-9183-28D7BCA4FFD3}">
      <dsp:nvSpPr>
        <dsp:cNvPr id="0" name=""/>
        <dsp:cNvSpPr/>
      </dsp:nvSpPr>
      <dsp:spPr>
        <a:xfrm>
          <a:off x="0" y="1279667"/>
          <a:ext cx="4552336" cy="414116"/>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Barmhartig</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1299882"/>
        <a:ext cx="4511906" cy="373686"/>
      </dsp:txXfrm>
    </dsp:sp>
    <dsp:sp modelId="{11CD8606-9A25-41B4-BD22-9840D73DAD43}">
      <dsp:nvSpPr>
        <dsp:cNvPr id="0" name=""/>
        <dsp:cNvSpPr/>
      </dsp:nvSpPr>
      <dsp:spPr>
        <a:xfrm>
          <a:off x="0" y="1706214"/>
          <a:ext cx="4552336" cy="414116"/>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Zuiver van hart</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1726429"/>
        <a:ext cx="4511906" cy="373686"/>
      </dsp:txXfrm>
    </dsp:sp>
    <dsp:sp modelId="{0017A204-F19F-40B4-90D9-23A7DA14A727}">
      <dsp:nvSpPr>
        <dsp:cNvPr id="0" name=""/>
        <dsp:cNvSpPr/>
      </dsp:nvSpPr>
      <dsp:spPr>
        <a:xfrm>
          <a:off x="0" y="2132761"/>
          <a:ext cx="4552336" cy="414116"/>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Vredestichters</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2152976"/>
        <a:ext cx="4511906" cy="373686"/>
      </dsp:txXfrm>
    </dsp:sp>
    <dsp:sp modelId="{C504EBED-2F60-4EB8-B9BD-90F2F5E8998B}">
      <dsp:nvSpPr>
        <dsp:cNvPr id="0" name=""/>
        <dsp:cNvSpPr/>
      </dsp:nvSpPr>
      <dsp:spPr>
        <a:xfrm>
          <a:off x="0" y="2559308"/>
          <a:ext cx="4552336" cy="414116"/>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Bereid om de andere wang toe te keren</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2579523"/>
        <a:ext cx="4511906" cy="373686"/>
      </dsp:txXfrm>
    </dsp:sp>
    <dsp:sp modelId="{FB3B242C-B012-4820-983A-469EDDD96845}">
      <dsp:nvSpPr>
        <dsp:cNvPr id="0" name=""/>
        <dsp:cNvSpPr/>
      </dsp:nvSpPr>
      <dsp:spPr>
        <a:xfrm>
          <a:off x="0" y="2985856"/>
          <a:ext cx="4552336" cy="414116"/>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Heb onze vijanden lief</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3006071"/>
        <a:ext cx="4511906" cy="373686"/>
      </dsp:txXfrm>
    </dsp:sp>
    <dsp:sp modelId="{A0131B4B-270C-496D-855B-7EA2741A0492}">
      <dsp:nvSpPr>
        <dsp:cNvPr id="0" name=""/>
        <dsp:cNvSpPr/>
      </dsp:nvSpPr>
      <dsp:spPr>
        <a:xfrm>
          <a:off x="0" y="3412403"/>
          <a:ext cx="4552336" cy="414116"/>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Zegen zij die ons vervloeken</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3432618"/>
        <a:ext cx="4511906" cy="373686"/>
      </dsp:txXfrm>
    </dsp:sp>
    <dsp:sp modelId="{CEAA776C-8B24-4DC1-B312-AB0E31048D47}">
      <dsp:nvSpPr>
        <dsp:cNvPr id="0" name=""/>
        <dsp:cNvSpPr/>
      </dsp:nvSpPr>
      <dsp:spPr>
        <a:xfrm>
          <a:off x="0" y="3838950"/>
          <a:ext cx="4552336" cy="414116"/>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Goed doen aan degenen die ons haten</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3859165"/>
        <a:ext cx="4511906" cy="373686"/>
      </dsp:txXfrm>
    </dsp:sp>
    <dsp:sp modelId="{B4020DE7-C031-47F9-8BF7-26F150AE38EA}">
      <dsp:nvSpPr>
        <dsp:cNvPr id="0" name=""/>
        <dsp:cNvSpPr/>
      </dsp:nvSpPr>
      <dsp:spPr>
        <a:xfrm>
          <a:off x="0" y="4265498"/>
          <a:ext cx="4552336" cy="414116"/>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Liefdevol en gul zijn</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4285713"/>
        <a:ext cx="4511906" cy="373686"/>
      </dsp:txXfrm>
    </dsp:sp>
    <dsp:sp modelId="{1866F153-6C31-41A7-B10F-4C46FA2B11A6}">
      <dsp:nvSpPr>
        <dsp:cNvPr id="0" name=""/>
        <dsp:cNvSpPr/>
      </dsp:nvSpPr>
      <dsp:spPr>
        <a:xfrm>
          <a:off x="0" y="4692045"/>
          <a:ext cx="4552336" cy="414116"/>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Barmhartig en nederig zijn</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4712260"/>
        <a:ext cx="4511906" cy="373686"/>
      </dsp:txXfrm>
    </dsp:sp>
    <dsp:sp modelId="{9CAAA3BE-A63B-46CC-BAB5-05A28116553D}">
      <dsp:nvSpPr>
        <dsp:cNvPr id="0" name=""/>
        <dsp:cNvSpPr/>
      </dsp:nvSpPr>
      <dsp:spPr>
        <a:xfrm>
          <a:off x="0" y="5118592"/>
          <a:ext cx="4552336" cy="414116"/>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Enzovoort</a:t>
          </a:r>
          <a:endParaRPr lang="en"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20215" y="5138807"/>
        <a:ext cx="4511906" cy="3736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15/01/2026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15/01/2026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15/01/2026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15/01/2026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15/01/2026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15/01/2026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15/01/2026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15/01/2026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15/01/2026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15/01/2026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15/01/2026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15/01/2026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15/01/2026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15/01/2026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15/01/2026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15/01/2026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15/01/2026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647E6A3A-F224-4FC7-B416-924F80EC68CF}" type="datetimeFigureOut">
              <a:rPr lang="es-ES" smtClean="0"/>
              <a:pPr/>
              <a:t>15/01/2026</a:t>
            </a:fld>
            <a:endParaRPr lang="es-ES" dirty="0"/>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BCAA8CB-9CE6-43C1-A64D-9B53A11A10F3}" type="slidenum">
              <a:rPr lang="es-ES" smtClean="0"/>
              <a:pPr/>
              <a:t>‹Nº›</a:t>
            </a:fld>
            <a:endParaRPr lang="es-ES" dirty="0"/>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15/01/2026</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477231" y="0"/>
            <a:ext cx="3990976" cy="2123658"/>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nl-NL"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latin typeface="Calibri" panose="020F0502020204030204" pitchFamily="34" charset="0"/>
              </a:rPr>
              <a:t>LEVEN EN DOOD</a:t>
            </a:r>
            <a:endParaRPr lang="en" sz="6600" b="1" dirty="0">
              <a:ln w="9525">
                <a:noFill/>
                <a:prstDash val="solid"/>
              </a:ln>
              <a:solidFill>
                <a:schemeClr val="accent1">
                  <a:lumMod val="50000"/>
                </a:schemeClr>
              </a:solidFill>
              <a:effectLst>
                <a:outerShdw blurRad="12700" dist="38100" dir="2700000" algn="tl" rotWithShape="0">
                  <a:schemeClr val="accent2">
                    <a:lumMod val="75000"/>
                  </a:scheme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C73A3C40-1FA1-28F6-83A6-D1B30970FC41}"/>
              </a:ext>
            </a:extLst>
          </p:cNvPr>
          <p:cNvSpPr txBox="1"/>
          <p:nvPr/>
        </p:nvSpPr>
        <p:spPr>
          <a:xfrm>
            <a:off x="10230928" y="5791200"/>
            <a:ext cx="1855940" cy="646331"/>
          </a:xfrm>
          <a:prstGeom prst="rect">
            <a:avLst/>
          </a:prstGeom>
          <a:noFill/>
        </p:spPr>
        <p:txBody>
          <a:bodyPr wrap="square" rtlCol="0">
            <a:spAutoFit/>
          </a:bodyPr>
          <a:lstStyle/>
          <a:p>
            <a:pPr algn="r"/>
            <a:r>
              <a:rPr lang="nl-NL" b="1" dirty="0">
                <a:solidFill>
                  <a:srgbClr val="705248"/>
                </a:solidFill>
                <a:latin typeface="Calibri" panose="020F0502020204030204" pitchFamily="34" charset="0"/>
              </a:rPr>
              <a:t>Les 3 voor </a:t>
            </a:r>
          </a:p>
          <a:p>
            <a:pPr algn="r"/>
            <a:r>
              <a:rPr lang="nl-NL" b="1" dirty="0">
                <a:solidFill>
                  <a:srgbClr val="705248"/>
                </a:solidFill>
                <a:latin typeface="Calibri" panose="020F0502020204030204" pitchFamily="34" charset="0"/>
              </a:rPr>
              <a:t> 17 januari 2026</a:t>
            </a:r>
            <a:endParaRPr lang="en" b="1" dirty="0">
              <a:solidFill>
                <a:srgbClr val="705248"/>
              </a:solidFill>
              <a:latin typeface="Calibri" panose="020F0502020204030204" pitchFamily="34" charset="0"/>
            </a:endParaRP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nl-NL" sz="4400" b="1" dirty="0">
                <a:ln/>
                <a:solidFill>
                  <a:schemeClr val="accent1"/>
                </a:solidFill>
                <a:latin typeface="Calibri" panose="020F0502020204030204" pitchFamily="34" charset="0"/>
              </a:rPr>
              <a:t>OM VERENIGD TE STRIJDEN VOOR HET EVANGELIE</a:t>
            </a:r>
            <a:endParaRPr lang="en" sz="4400" b="1" dirty="0">
              <a:ln/>
              <a:solidFill>
                <a:schemeClr val="accent1"/>
              </a:solidFill>
              <a:latin typeface="Calibri" panose="020F0502020204030204" pitchFamily="34" charset="0"/>
            </a:endParaRP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623490"/>
            <a:ext cx="11287309" cy="840230"/>
          </a:xfrm>
          <a:prstGeom prst="rect">
            <a:avLst/>
          </a:prstGeom>
          <a:noFill/>
        </p:spPr>
        <p:txBody>
          <a:bodyPr wrap="square">
            <a:spAutoFit/>
          </a:bodyPr>
          <a:lstStyle/>
          <a:p>
            <a:pPr algn="ctr">
              <a:lnSpc>
                <a:spcPct val="90000"/>
              </a:lnSpc>
            </a:pPr>
            <a:r>
              <a:rPr lang="en" b="1" dirty="0">
                <a:solidFill>
                  <a:srgbClr val="76483F"/>
                </a:solidFill>
                <a:latin typeface="Comic Sans MS" panose="030F0702030302020204" pitchFamily="66" charset="0"/>
              </a:rPr>
              <a:t>“…</a:t>
            </a:r>
            <a:r>
              <a:rPr lang="nl-NL" b="1" dirty="0">
                <a:solidFill>
                  <a:srgbClr val="76483F"/>
                </a:solidFill>
                <a:latin typeface="Comic Sans MS" panose="030F0702030302020204" pitchFamily="66" charset="0"/>
              </a:rPr>
              <a:t>opdat ik, zowel als ik kom om jullie te zien als wanneer ik afwezig ben, van jullie mag horen, dat jullie één van geest en één van ziel standhouden en samen triomferen door het geloof in het Evangelie.</a:t>
            </a:r>
            <a:r>
              <a:rPr lang="en" b="1" dirty="0">
                <a:solidFill>
                  <a:srgbClr val="76483F"/>
                </a:solidFill>
                <a:latin typeface="Comic Sans MS" panose="030F0702030302020204" pitchFamily="66" charset="0"/>
              </a:rPr>
              <a:t>” </a:t>
            </a:r>
            <a:r>
              <a:rPr lang="en" sz="1400" b="1" dirty="0">
                <a:solidFill>
                  <a:srgbClr val="76483F"/>
                </a:solidFill>
                <a:latin typeface="Comic Sans MS" panose="030F0702030302020204" pitchFamily="66" charset="0"/>
              </a:rPr>
              <a:t>(Philippians 1:27b)</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766762" y="1497962"/>
            <a:ext cx="6629999"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Rechtvaardig en oprecht zijn garandeert geen leven zonder conflicten (Fil. 1:30). Integendeel, Job zelf, die door God werd verklaard als ""een vroom en oprecht man, </a:t>
            </a:r>
            <a:r>
              <a:rPr lang="nl-NL" sz="2000" b="1">
                <a:latin typeface="Calibri" panose="020F0502020204030204" pitchFamily="34" charset="0"/>
              </a:rPr>
              <a:t>hij is godvrezend </a:t>
            </a:r>
            <a:r>
              <a:rPr lang="nl-NL" sz="2000" b="1" dirty="0">
                <a:latin typeface="Calibri" panose="020F0502020204030204" pitchFamily="34" charset="0"/>
              </a:rPr>
              <a:t>en keert zich af van het kwaad" (Job 1:8), onderging een verschrikkelijk conflict, het werk van de vijand.</a:t>
            </a:r>
            <a:endParaRPr lang="en" sz="2000" b="1" dirty="0">
              <a:latin typeface="Calibri" panose="020F0502020204030204" pitchFamily="34" charset="0"/>
            </a:endParaRP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551161" cy="1913371"/>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464912" y="2055633"/>
            <a:ext cx="2555850" cy="1762281"/>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551161" cy="1437154"/>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464912" y="3921226"/>
            <a:ext cx="2628947" cy="284738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551161" cy="1437154"/>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766764" y="5165143"/>
            <a:ext cx="6629997"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Wanneer we in conflict komen met het kwaad, mogen we ons niet laten intimideren door degenen die ons tegenwerken (Fil. 1:28). Laten we ons herinneren dat Satan een verslagen vijand is, want Christus heeft de strijd aan het kruis al gewonnen (Lucas 10:18; Kol. 2:15).</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766763" y="4424651"/>
            <a:ext cx="6629998"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Deze eenheid van doel moet worden gecombineerd met gebed en de studie van het Woord (</a:t>
            </a:r>
            <a:r>
              <a:rPr lang="nl-NL" sz="2000" b="1" dirty="0" err="1">
                <a:latin typeface="Calibri" panose="020F0502020204030204" pitchFamily="34" charset="0"/>
              </a:rPr>
              <a:t>Ef</a:t>
            </a:r>
            <a:r>
              <a:rPr lang="nl-NL" sz="2000" b="1" dirty="0">
                <a:latin typeface="Calibri" panose="020F0502020204030204" pitchFamily="34" charset="0"/>
              </a:rPr>
              <a:t>. 6:18; Fil. 2:16).</a:t>
            </a:r>
            <a:endParaRPr lang="en" sz="2000" b="1" dirty="0">
              <a:latin typeface="Calibri" panose="020F0502020204030204" pitchFamily="34" charset="0"/>
            </a:endParaRP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766763" y="3376383"/>
            <a:ext cx="662999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In de oorlog waarin wij betrokken zijn, speelt eenheid een belangrijke rol. Paulus spoort ons aan samen te vechten om het evangelie te verdedigen (Fil. 1:27b).</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D3DF6960-7EB6-B36D-0043-808B009284F4}"/>
              </a:ext>
            </a:extLst>
          </p:cNvPr>
          <p:cNvSpPr txBox="1"/>
          <p:nvPr/>
        </p:nvSpPr>
        <p:spPr>
          <a:xfrm>
            <a:off x="10430107" y="1561390"/>
            <a:ext cx="1590655" cy="307168"/>
          </a:xfrm>
          <a:prstGeom prst="roundRect">
            <a:avLst>
              <a:gd name="adj" fmla="val 14029"/>
            </a:avLst>
          </a:prstGeom>
          <a:solidFill>
            <a:srgbClr val="D0165D"/>
          </a:solidFill>
          <a:ln w="3175">
            <a:noFill/>
          </a:ln>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C1D6E3"/>
                </a:solidFill>
                <a:effectLst>
                  <a:innerShdw blurRad="63500" dist="50800" dir="13500000">
                    <a:srgbClr val="000000">
                      <a:alpha val="50000"/>
                    </a:srgbClr>
                  </a:innerShdw>
                </a:effectLst>
                <a:uLnTx/>
                <a:uFillTx/>
                <a:latin typeface="Comic Sans MS" panose="030F0702030302020204" pitchFamily="66" charset="0"/>
              </a:rPr>
              <a:t>donderdag</a:t>
            </a:r>
            <a:r>
              <a:rPr kumimoji="0" lang="nl-NL" sz="1600" b="1" i="0" u="none" strike="noStrike" kern="0" cap="none" spc="50" normalizeH="0" baseline="0" noProof="0" dirty="0">
                <a:ln w="0">
                  <a:noFill/>
                </a:ln>
                <a:solidFill>
                  <a:srgbClr val="C1D6E3"/>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vertical)">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downRight)">
                                      <p:cBhvr>
                                        <p:cTn id="46" dur="500"/>
                                        <p:tgtEl>
                                          <p:spTgt spid="10"/>
                                        </p:tgtEl>
                                      </p:cBhvr>
                                    </p:animEffect>
                                  </p:childTnLst>
                                </p:cTn>
                              </p:par>
                              <p:par>
                                <p:cTn id="47" presetID="18" presetClass="entr" presetSubtype="3"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strips(upRight)">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1+#ppt_w/2"/>
                                          </p:val>
                                        </p:tav>
                                        <p:tav tm="100000">
                                          <p:val>
                                            <p:strVal val="#ppt_x"/>
                                          </p:val>
                                        </p:tav>
                                      </p:tavLst>
                                    </p:anim>
                                    <p:anim calcmode="lin" valueType="num">
                                      <p:cBhvr additive="base">
                                        <p:cTn id="6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44840" y="1048635"/>
            <a:ext cx="8932761" cy="4893647"/>
          </a:xfrm>
          <a:prstGeom prst="rect">
            <a:avLst/>
          </a:prstGeom>
          <a:noFill/>
        </p:spPr>
        <p:txBody>
          <a:bodyPr wrap="square">
            <a:spAutoFit/>
          </a:bodyPr>
          <a:lstStyle/>
          <a:p>
            <a:pPr algn="just">
              <a:spcBef>
                <a:spcPts val="600"/>
              </a:spcBef>
            </a:pPr>
            <a:r>
              <a:rPr lang="nl-NL" sz="2400" b="1" dirty="0">
                <a:solidFill>
                  <a:schemeClr val="accent1">
                    <a:lumMod val="50000"/>
                  </a:schemeClr>
                </a:solidFill>
                <a:latin typeface="Constantia" panose="02030602050306030303" pitchFamily="18" charset="0"/>
              </a:rPr>
              <a:t>"Hoeveel jaar zijn we al in de tuin van de Heer? En welk voordeel hebben we de Meester gebracht? Hoe ontmoeten we het inspecterende oog van God? Nemen we toe in eerbied, liefde, nederigheid, vertrouwen in God? Koesteren we dankbaarheid voor al Zijn barmhartigheden? Proberen we de mensen om ons heen te zegenen? Manifesteren we de geest van Jezus in onze families? Leren we Zijn Woord aan onze kinderen en maken we hen de wonderbaarlijke werken van God bekend? De christen moet Jezus vertegenwoordigen door zowel goed te zijn als goed te doen. Dan zal er een geur zijn over het leven, een schoonheid van karakter, die zal onthullen dat hij een kind van God is, een erfgenaam van de hemel."</a:t>
            </a:r>
            <a:endParaRPr lang="en" sz="2400" b="1" dirty="0">
              <a:solidFill>
                <a:schemeClr val="accent1">
                  <a:lumMod val="50000"/>
                </a:schemeClr>
              </a:solidFill>
              <a:latin typeface="Constantia" panose="02030602050306030303" pitchFamily="18" charset="0"/>
            </a:endParaRPr>
          </a:p>
        </p:txBody>
      </p:sp>
      <p:sp>
        <p:nvSpPr>
          <p:cNvPr id="4" name="CuadroTexto 3">
            <a:extLst>
              <a:ext uri="{FF2B5EF4-FFF2-40B4-BE49-F238E27FC236}">
                <a16:creationId xmlns:a16="http://schemas.microsoft.com/office/drawing/2014/main" id="{AAE7FFFB-3419-8E23-03C7-B3B8BCE8F252}"/>
              </a:ext>
            </a:extLst>
          </p:cNvPr>
          <p:cNvSpPr txBox="1"/>
          <p:nvPr/>
        </p:nvSpPr>
        <p:spPr>
          <a:xfrm>
            <a:off x="6078712" y="5914717"/>
            <a:ext cx="4878515" cy="338554"/>
          </a:xfrm>
          <a:prstGeom prst="rect">
            <a:avLst/>
          </a:prstGeom>
          <a:noFill/>
        </p:spPr>
        <p:txBody>
          <a:bodyPr wrap="none" rtlCol="0">
            <a:spAutoFit/>
          </a:bodyPr>
          <a:lstStyle/>
          <a:p>
            <a:pPr algn="r"/>
            <a:r>
              <a:rPr lang="nl-NL" sz="1600" b="1" dirty="0">
                <a:latin typeface="Calibri" panose="020F0502020204030204" pitchFamily="34" charset="0"/>
              </a:rPr>
              <a:t>Ellen G. White (U zult Kracht Ontvangen, 10 december)</a:t>
            </a:r>
            <a:endParaRPr lang="en" sz="1600" b="1" dirty="0">
              <a:latin typeface="Calibri" panose="020F0502020204030204" pitchFamily="34" charset="0"/>
            </a:endParaRP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243512"/>
            <a:ext cx="3167529" cy="6370975"/>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nl-NL" sz="4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Want het leven is voor mij Christus en het sterven is voor mij winst.</a:t>
            </a:r>
            <a:r>
              <a:rPr kumimoji="0" lang="es-ES" sz="46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lvl="0" algn="ctr">
              <a:spcBef>
                <a:spcPts val="2400"/>
              </a:spcBef>
              <a:defRPr/>
            </a:pPr>
            <a:r>
              <a:rPr lang="es-ES" sz="2000" b="1" dirty="0" err="1">
                <a:ln w="12700" cmpd="sng">
                  <a:noFill/>
                  <a:prstDash val="solid"/>
                </a:ln>
                <a:solidFill>
                  <a:prstClr val="white"/>
                </a:solidFill>
                <a:effectLst>
                  <a:outerShdw blurRad="38100" dist="38100" dir="2700000" algn="tl">
                    <a:srgbClr val="000000">
                      <a:alpha val="43137"/>
                    </a:srgbClr>
                  </a:outerShdw>
                </a:effectLst>
                <a:latin typeface="Comic Sans MS" panose="030F0702030302020204" pitchFamily="66" charset="0"/>
              </a:rPr>
              <a:t>Filippenzen</a:t>
            </a:r>
            <a:r>
              <a:rPr lang="es-ES" sz="2000" b="1" dirty="0">
                <a:ln w="12700" cmpd="sng">
                  <a:noFill/>
                  <a:prstDash val="solid"/>
                </a:ln>
                <a:solidFill>
                  <a:prstClr val="white"/>
                </a:solidFill>
                <a:effectLst>
                  <a:outerShdw blurRad="38100" dist="38100" dir="2700000" algn="tl">
                    <a:srgbClr val="000000">
                      <a:alpha val="43137"/>
                    </a:srgbClr>
                  </a:outerShdw>
                </a:effectLst>
                <a:latin typeface="Comic Sans MS" panose="030F0702030302020204" pitchFamily="66" charset="0"/>
              </a:rPr>
              <a:t> 1:21, HSV</a:t>
            </a:r>
            <a:endParaRPr kumimoji="0" lang="es-E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4000500"/>
            <a:ext cx="7772400" cy="2708434"/>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E33505"/>
                </a:highlight>
                <a:latin typeface="Calibri" panose="020F0502020204030204" pitchFamily="34" charset="0"/>
              </a:rPr>
              <a:t> Leven voor Christus of sterven voor Christus?</a:t>
            </a:r>
          </a:p>
          <a:p>
            <a:pPr lvl="1">
              <a:spcBef>
                <a:spcPts val="600"/>
              </a:spcBef>
            </a:pPr>
            <a:r>
              <a:rPr lang="nl-NL" sz="2000" b="1" dirty="0">
                <a:latin typeface="Calibri" panose="020F0502020204030204" pitchFamily="34" charset="0"/>
              </a:rPr>
              <a:t>Christus verheven in Paulus (Filippenzen</a:t>
            </a:r>
            <a:r>
              <a:rPr lang="en" sz="2000" b="1" dirty="0">
                <a:latin typeface="Calibri" panose="020F0502020204030204" pitchFamily="34" charset="0"/>
              </a:rPr>
              <a:t>1:10-20, 25-26)</a:t>
            </a:r>
          </a:p>
          <a:p>
            <a:pPr lvl="1">
              <a:spcBef>
                <a:spcPts val="600"/>
              </a:spcBef>
            </a:pPr>
            <a:r>
              <a:rPr lang="nl-NL" sz="2000" b="1" dirty="0">
                <a:latin typeface="Calibri" panose="020F0502020204030204" pitchFamily="34" charset="0"/>
              </a:rPr>
              <a:t>Leven of sterven voor Christus (Filippenzen 1:21-22</a:t>
            </a:r>
            <a:r>
              <a:rPr lang="en" sz="2000" b="1" dirty="0">
                <a:latin typeface="Calibri" panose="020F0502020204030204" pitchFamily="34" charset="0"/>
              </a:rPr>
              <a:t>)</a:t>
            </a:r>
          </a:p>
          <a:p>
            <a:pPr lvl="1">
              <a:spcBef>
                <a:spcPts val="600"/>
              </a:spcBef>
            </a:pPr>
            <a:r>
              <a:rPr lang="nl-NL" sz="2000" b="1" dirty="0">
                <a:latin typeface="Calibri" panose="020F0502020204030204" pitchFamily="34" charset="0"/>
              </a:rPr>
              <a:t>Paulus' dualisme (Filippenzen 1:23-24</a:t>
            </a:r>
            <a:r>
              <a:rPr lang="en" sz="2000" b="1" dirty="0">
                <a:latin typeface="Calibri" panose="020F0502020204030204" pitchFamily="34" charset="0"/>
              </a:rPr>
              <a:t>)</a:t>
            </a:r>
          </a:p>
          <a:p>
            <a:pPr>
              <a:spcBef>
                <a:spcPts val="600"/>
              </a:spcBef>
            </a:pPr>
            <a:r>
              <a:rPr lang="en" sz="2000" b="1" dirty="0">
                <a:solidFill>
                  <a:schemeClr val="bg1"/>
                </a:solidFill>
                <a:effectLst>
                  <a:outerShdw blurRad="38100" dist="38100" dir="2700000" algn="tl">
                    <a:srgbClr val="000000">
                      <a:alpha val="43137"/>
                    </a:srgbClr>
                  </a:outerShdw>
                </a:effectLst>
                <a:highlight>
                  <a:srgbClr val="3410D3"/>
                </a:highlight>
                <a:latin typeface="Calibri" panose="020F0502020204030204" pitchFamily="34" charset="0"/>
              </a:rPr>
              <a:t> Wat betekent het om voor Christus te leven?</a:t>
            </a:r>
          </a:p>
          <a:p>
            <a:pPr lvl="1">
              <a:spcBef>
                <a:spcPts val="600"/>
              </a:spcBef>
            </a:pPr>
            <a:r>
              <a:rPr lang="nl-NL" sz="2000" b="1" dirty="0">
                <a:latin typeface="Calibri" panose="020F0502020204030204" pitchFamily="34" charset="0"/>
              </a:rPr>
              <a:t>Gedraag je op een manier die het evangelie waardig is (Filip. 1:27a</a:t>
            </a:r>
            <a:r>
              <a:rPr lang="en" sz="2000" b="1" dirty="0">
                <a:latin typeface="Calibri" panose="020F0502020204030204" pitchFamily="34" charset="0"/>
              </a:rPr>
              <a:t>)</a:t>
            </a:r>
          </a:p>
          <a:p>
            <a:pPr lvl="1">
              <a:spcBef>
                <a:spcPts val="600"/>
              </a:spcBef>
            </a:pPr>
            <a:r>
              <a:rPr lang="nl-NL" sz="2000" b="1" dirty="0">
                <a:latin typeface="Calibri" panose="020F0502020204030204" pitchFamily="34" charset="0"/>
              </a:rPr>
              <a:t>Om verenigd te strijden voor het evangelie (Filippenzen 1:27b-30</a:t>
            </a:r>
            <a:r>
              <a:rPr lang="en" sz="2000" b="1" dirty="0">
                <a:latin typeface="Calibri" panose="020F0502020204030204" pitchFamily="34" charset="0"/>
              </a:rPr>
              <a:t>)</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74341" y="85548"/>
            <a:ext cx="7772400"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Paulus wachtte om beoordeeld te worden door de meedogenloze Nero. Zijn toekomst hing meer af van Caesars stemming dan van gerechtigheid.</a:t>
            </a:r>
            <a:endParaRPr lang="en" sz="2000" b="1" dirty="0">
              <a:latin typeface="Calibri" panose="020F0502020204030204" pitchFamily="34" charset="0"/>
            </a:endParaRP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349673"/>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5977033"/>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208766"/>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817076"/>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451884"/>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4016574"/>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56725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74341" y="2503557"/>
            <a:ext cx="7772400"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Als zijn dood echter het evangelie ten goede zou komen (zoals zijn gevangenschap was), was hij bereid zijn leven voor Christus te geven.</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ABE769E4-4F91-94EA-246A-30AAACAB5B87}"/>
              </a:ext>
            </a:extLst>
          </p:cNvPr>
          <p:cNvSpPr txBox="1"/>
          <p:nvPr/>
        </p:nvSpPr>
        <p:spPr>
          <a:xfrm>
            <a:off x="74341" y="1231286"/>
            <a:ext cx="7772400" cy="1169551"/>
          </a:xfrm>
          <a:prstGeom prst="rect">
            <a:avLst/>
          </a:prstGeom>
          <a:noFill/>
        </p:spPr>
        <p:txBody>
          <a:bodyPr wrap="square">
            <a:spAutoFit/>
          </a:bodyPr>
          <a:lstStyle/>
          <a:p>
            <a:pPr>
              <a:spcBef>
                <a:spcPts val="600"/>
              </a:spcBef>
            </a:pPr>
            <a:r>
              <a:rPr lang="nl-NL" sz="2000" b="1" dirty="0">
                <a:latin typeface="Calibri" panose="020F0502020204030204" pitchFamily="34" charset="0"/>
              </a:rPr>
              <a:t>Maar hij wist dat zijn lot niet echt in Nero's handen lag, maar in die van</a:t>
            </a:r>
          </a:p>
          <a:p>
            <a:pPr>
              <a:spcBef>
                <a:spcPts val="600"/>
              </a:spcBef>
            </a:pPr>
            <a:r>
              <a:rPr lang="nl-NL" sz="2000" b="1" dirty="0">
                <a:latin typeface="Calibri" panose="020F0502020204030204" pitchFamily="34" charset="0"/>
              </a:rPr>
              <a:t>God. Daarom was hij ervan overtuigd dat hij door de gebeden die voor</a:t>
            </a:r>
          </a:p>
          <a:p>
            <a:pPr>
              <a:spcBef>
                <a:spcPts val="600"/>
              </a:spcBef>
            </a:pPr>
            <a:r>
              <a:rPr lang="nl-NL" sz="2000" b="1" dirty="0">
                <a:latin typeface="Calibri" panose="020F0502020204030204" pitchFamily="34" charset="0"/>
              </a:rPr>
              <a:t>hem in de kerken werden opgedragen, bevrijd zou worden.</a:t>
            </a:r>
            <a:endParaRPr lang="en" sz="2000" b="1" dirty="0">
              <a:latin typeface="Calibri" panose="020F0502020204030204" pitchFamily="34" charset="0"/>
            </a:endParaRP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298993" y="438614"/>
            <a:ext cx="7019924" cy="6186309"/>
          </a:xfrm>
          <a:prstGeom prst="rect">
            <a:avLst/>
          </a:prstGeom>
          <a:noFill/>
        </p:spPr>
        <p:txBody>
          <a:bodyPr wrap="square">
            <a:spAutoFit/>
          </a:bodyPr>
          <a:lstStyle/>
          <a:p>
            <a:pPr algn="ctr">
              <a:lnSpc>
                <a:spcPct val="90000"/>
              </a:lnSpc>
            </a:pPr>
            <a:r>
              <a:rPr lang="nl-NL"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LEVEN VOOR CHRISTUS OF STERVEN VOOR CHRISTUS?</a:t>
            </a:r>
            <a:endParaRPr lang="en"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6DE6DEE6-8984-C0E4-6596-00411FF97FA3}"/>
              </a:ext>
            </a:extLst>
          </p:cNvPr>
          <p:cNvSpPr txBox="1"/>
          <p:nvPr/>
        </p:nvSpPr>
        <p:spPr>
          <a:xfrm>
            <a:off x="2103863" y="-63556"/>
            <a:ext cx="8110654"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nl-NL" sz="4400" b="1" dirty="0">
                <a:ln w="15875">
                  <a:noFill/>
                  <a:prstDash val="solid"/>
                </a:ln>
                <a:solidFill>
                  <a:srgbClr val="697DBA"/>
                </a:solidFill>
                <a:effectLst>
                  <a:outerShdw blurRad="38100" dist="22860" dir="5400000" algn="tl" rotWithShape="0">
                    <a:srgbClr val="000000">
                      <a:alpha val="30000"/>
                    </a:srgbClr>
                  </a:outerShdw>
                </a:effectLst>
                <a:latin typeface="Calibri" panose="020F0502020204030204" pitchFamily="34" charset="0"/>
              </a:rPr>
              <a:t>CHRISTUS VERHOOGD IN PAULUS</a:t>
            </a:r>
            <a:endParaRPr lang="en" sz="4400" b="1" dirty="0">
              <a:ln w="15875">
                <a:noFill/>
                <a:prstDash val="solid"/>
              </a:ln>
              <a:solidFill>
                <a:srgbClr val="697DBA"/>
              </a:solidFill>
              <a:effectLst>
                <a:outerShdw blurRad="38100" dist="22860" dir="5400000" algn="tl" rotWithShape="0">
                  <a:srgbClr val="000000">
                    <a:alpha val="30000"/>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C9E2C81B-0833-C1E1-D548-3934E29DB94F}"/>
              </a:ext>
            </a:extLst>
          </p:cNvPr>
          <p:cNvSpPr txBox="1"/>
          <p:nvPr/>
        </p:nvSpPr>
        <p:spPr>
          <a:xfrm>
            <a:off x="-1" y="642328"/>
            <a:ext cx="12191999" cy="759632"/>
          </a:xfrm>
          <a:prstGeom prst="rect">
            <a:avLst/>
          </a:prstGeom>
          <a:noFill/>
        </p:spPr>
        <p:txBody>
          <a:bodyPr wrap="square">
            <a:spAutoFit/>
            <a:scene3d>
              <a:camera prst="orthographicFront"/>
              <a:lightRig rig="threePt" dir="t"/>
            </a:scene3d>
            <a:sp3d extrusionH="57150">
              <a:bevelT w="38100" h="38100"/>
            </a:sp3d>
          </a:bodyPr>
          <a:lstStyle/>
          <a:p>
            <a:pPr algn="ctr">
              <a:lnSpc>
                <a:spcPct val="80000"/>
              </a:lnSpc>
            </a:pPr>
            <a:r>
              <a:rPr lang="en" b="1" dirty="0">
                <a:solidFill>
                  <a:schemeClr val="accent5">
                    <a:lumMod val="75000"/>
                  </a:schemeClr>
                </a:solidFill>
                <a:latin typeface="Comic Sans MS" panose="030F0702030302020204" pitchFamily="66" charset="0"/>
              </a:rPr>
              <a:t>“</a:t>
            </a:r>
            <a:r>
              <a:rPr lang="nl-NL" b="1" dirty="0">
                <a:solidFill>
                  <a:schemeClr val="accent5">
                    <a:lumMod val="75000"/>
                  </a:schemeClr>
                </a:solidFill>
                <a:latin typeface="Comic Sans MS" panose="030F0702030302020204" pitchFamily="66" charset="0"/>
              </a:rPr>
              <a:t>overeenkomstig mijn reikhalzend verlangen en hoop dat ik in geen enkel opzicht beschaamd zal worden, maar dat in alle vrijmoedigheid, zoals altijd, Christus ook nu grootgemaakt zal worden in mijn lichaam, of het nu door het leven is of door de dood</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a:t>
            </a:r>
            <a:r>
              <a:rPr lang="nl-NL" sz="1400" b="1" dirty="0">
                <a:solidFill>
                  <a:schemeClr val="accent5">
                    <a:lumMod val="75000"/>
                  </a:schemeClr>
                </a:solidFill>
                <a:latin typeface="Comic Sans MS" panose="030F0702030302020204" pitchFamily="66" charset="0"/>
              </a:rPr>
              <a:t>Filippenzen 1:20 HSV</a:t>
            </a:r>
            <a:r>
              <a:rPr lang="en" sz="1400" b="1" dirty="0">
                <a:solidFill>
                  <a:schemeClr val="accent5">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17713" y="1474111"/>
            <a:ext cx="5828371" cy="1938992"/>
          </a:xfrm>
          <a:prstGeom prst="rect">
            <a:avLst/>
          </a:prstGeom>
          <a:noFill/>
        </p:spPr>
        <p:txBody>
          <a:bodyPr wrap="square" rtlCol="0">
            <a:spAutoFit/>
          </a:bodyPr>
          <a:lstStyle/>
          <a:p>
            <a:pPr>
              <a:spcBef>
                <a:spcPts val="600"/>
              </a:spcBef>
            </a:pPr>
            <a:r>
              <a:rPr lang="nl-NL" sz="2000" b="1" dirty="0">
                <a:latin typeface="Calibri" panose="020F0502020204030204" pitchFamily="34" charset="0"/>
              </a:rPr>
              <a:t>Paulus verheugde zich in het lijden dat hij doorstond, dat talrijk was. (Kol. 1:24a; 2 Kor. 11:23-27)                           Natuurlijk verheugde hij zich niet in het lijden zelf, maar in de redenen waarom hij ontberingen doorstond, onder andere het voordeel dat het bracht voor de kerk van Christus. (Kol. 1:24b; 2 Kor. 11:28)</a:t>
            </a:r>
            <a:endParaRPr lang="en" sz="2000" b="1" dirty="0">
              <a:latin typeface="Calibri" panose="020F0502020204030204" pitchFamily="34" charset="0"/>
            </a:endParaRP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257" y="1474111"/>
            <a:ext cx="3069671" cy="3006961"/>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04723" y="4675204"/>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348168" y="1464960"/>
            <a:ext cx="2695575" cy="2982871"/>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0" y="4519982"/>
            <a:ext cx="9954322"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In zijn brief aan de Filippenzen maakt Paulus duidelijk dat hij op dat moment niet verwachtte Jezus met zijn dood te verheffen, maar hoopte door de gebeden van de kerk en het werk van de Heilige Geest bevrijd te worden en Christus met zijn leven te blijven dienen.                     (Phil. 1:19, 25-26)</a:t>
            </a:r>
            <a:endParaRPr lang="en" sz="2000" b="1" dirty="0">
              <a:latin typeface="Calibri" panose="020F0502020204030204" pitchFamily="34" charset="0"/>
            </a:endParaRPr>
          </a:p>
        </p:txBody>
      </p:sp>
      <p:sp>
        <p:nvSpPr>
          <p:cNvPr id="7" name="CuadroTexto 6">
            <a:extLst>
              <a:ext uri="{FF2B5EF4-FFF2-40B4-BE49-F238E27FC236}">
                <a16:creationId xmlns:a16="http://schemas.microsoft.com/office/drawing/2014/main" id="{ADFEB025-3047-918B-9617-B0F0BEC568CF}"/>
              </a:ext>
            </a:extLst>
          </p:cNvPr>
          <p:cNvSpPr txBox="1"/>
          <p:nvPr/>
        </p:nvSpPr>
        <p:spPr>
          <a:xfrm>
            <a:off x="3417713" y="3739945"/>
            <a:ext cx="5879413"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Door Jezus na te bootsen in zijn lijden—en zelfs in zijn dood—werd Christus verhoogd in Paulus. (Fil. 1:20)</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2CE9D845-D687-8C44-B629-793DDBA55EFA}"/>
              </a:ext>
            </a:extLst>
          </p:cNvPr>
          <p:cNvSpPr txBox="1"/>
          <p:nvPr/>
        </p:nvSpPr>
        <p:spPr>
          <a:xfrm>
            <a:off x="0" y="5843421"/>
            <a:ext cx="9954322" cy="1015663"/>
          </a:xfrm>
          <a:prstGeom prst="rect">
            <a:avLst/>
          </a:prstGeom>
          <a:noFill/>
        </p:spPr>
        <p:txBody>
          <a:bodyPr wrap="square">
            <a:spAutoFit/>
          </a:bodyPr>
          <a:lstStyle/>
          <a:p>
            <a:r>
              <a:rPr lang="nl-NL" sz="2000" b="1" dirty="0">
                <a:latin typeface="Calibri" panose="020F0502020204030204" pitchFamily="34" charset="0"/>
              </a:rPr>
              <a:t>Vanwege het kwaad dat in onze wereld heerst, betekent leven zoals Christus leefde vaak lijden zoals Christus geleden heeft en in sommige gevallen sterven zoals Christus stierf. </a:t>
            </a:r>
          </a:p>
          <a:p>
            <a:r>
              <a:rPr lang="nl-NL" sz="2000" b="1" dirty="0">
                <a:latin typeface="Calibri" panose="020F0502020204030204" pitchFamily="34" charset="0"/>
              </a:rPr>
              <a:t>(2 Tim. 3:12)</a:t>
            </a:r>
            <a:endParaRPr lang="en" sz="2000" b="1" dirty="0">
              <a:latin typeface="Calibri" panose="020F0502020204030204" pitchFamily="34" charset="0"/>
            </a:endParaRPr>
          </a:p>
        </p:txBody>
      </p:sp>
      <p:sp>
        <p:nvSpPr>
          <p:cNvPr id="9" name="Tekstvak 8">
            <a:extLst>
              <a:ext uri="{FF2B5EF4-FFF2-40B4-BE49-F238E27FC236}">
                <a16:creationId xmlns:a16="http://schemas.microsoft.com/office/drawing/2014/main" id="{16BE4F99-9ED5-8789-3675-62368CCA4DA9}"/>
              </a:ext>
            </a:extLst>
          </p:cNvPr>
          <p:cNvSpPr txBox="1"/>
          <p:nvPr/>
        </p:nvSpPr>
        <p:spPr>
          <a:xfrm>
            <a:off x="148257" y="162121"/>
            <a:ext cx="1312851" cy="307168"/>
          </a:xfrm>
          <a:prstGeom prst="roundRect">
            <a:avLst>
              <a:gd name="adj" fmla="val 14029"/>
            </a:avLst>
          </a:prstGeom>
          <a:solidFill>
            <a:srgbClr val="4960AA"/>
          </a:solidFill>
          <a:ln w="9525">
            <a:solidFill>
              <a:srgbClr val="FFFF00"/>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F5CF64"/>
                </a:solidFill>
                <a:effectLst>
                  <a:innerShdw blurRad="63500" dist="50800" dir="13500000">
                    <a:srgbClr val="000000">
                      <a:alpha val="50000"/>
                    </a:srgbClr>
                  </a:innerShdw>
                </a:effectLst>
                <a:uLnTx/>
                <a:uFillTx/>
                <a:latin typeface="Comic Sans MS" panose="030F0702030302020204" pitchFamily="66" charset="0"/>
              </a:rPr>
              <a:t>zondag</a:t>
            </a:r>
            <a:r>
              <a:rPr kumimoji="0" lang="nl-NL" sz="1600" b="1" i="0" u="none" strike="noStrike" kern="0" cap="none" spc="50" normalizeH="0" baseline="0" noProof="0" dirty="0">
                <a:ln w="0">
                  <a:noFill/>
                </a:ln>
                <a:solidFill>
                  <a:srgbClr val="E4FFF8"/>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downLeft)">
                                      <p:cBhvr>
                                        <p:cTn id="46" dur="500"/>
                                        <p:tgtEl>
                                          <p:spTgt spid="10"/>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900" decel="100000" fill="hold"/>
                                        <p:tgtEl>
                                          <p:spTgt spid="1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900" decel="100000" fill="hold"/>
                                        <p:tgtEl>
                                          <p:spTgt spid="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778E344E-BCA5-560B-BB57-43533D1A6FBE}"/>
              </a:ext>
            </a:extLst>
          </p:cNvPr>
          <p:cNvSpPr txBox="1"/>
          <p:nvPr/>
        </p:nvSpPr>
        <p:spPr>
          <a:xfrm>
            <a:off x="2051824" y="0"/>
            <a:ext cx="10140175" cy="769441"/>
          </a:xfrm>
          <a:prstGeom prst="rect">
            <a:avLst/>
          </a:prstGeom>
          <a:noFill/>
        </p:spPr>
        <p:txBody>
          <a:bodyPr wrap="square">
            <a:spAutoFit/>
          </a:bodyPr>
          <a:lstStyle/>
          <a:p>
            <a:pPr algn="ctr"/>
            <a:r>
              <a:rPr lang="nl-NL"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Calibri" panose="020F0502020204030204" pitchFamily="34" charset="0"/>
              </a:rPr>
              <a:t>LEVEN OF STERVEN VOOR CHRISTUS</a:t>
            </a:r>
            <a:endPar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Calibri" panose="020F0502020204030204" pitchFamily="34" charset="0"/>
            </a:endParaRPr>
          </a:p>
        </p:txBody>
      </p:sp>
      <p:sp>
        <p:nvSpPr>
          <p:cNvPr id="5" name="CuadroTexto 4">
            <a:extLst>
              <a:ext uri="{FF2B5EF4-FFF2-40B4-BE49-F238E27FC236}">
                <a16:creationId xmlns:a16="http://schemas.microsoft.com/office/drawing/2014/main" id="{599B2653-45FB-144C-F1B0-64F843EEAE86}"/>
              </a:ext>
            </a:extLst>
          </p:cNvPr>
          <p:cNvSpPr txBox="1"/>
          <p:nvPr/>
        </p:nvSpPr>
        <p:spPr>
          <a:xfrm>
            <a:off x="2051824" y="662672"/>
            <a:ext cx="9975815" cy="369332"/>
          </a:xfrm>
          <a:prstGeom prst="rect">
            <a:avLst/>
          </a:prstGeom>
          <a:noFill/>
        </p:spPr>
        <p:txBody>
          <a:bodyPr wrap="square">
            <a:spAutoFit/>
          </a:bodyPr>
          <a:lstStyle/>
          <a:p>
            <a:pPr algn="ct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Want het leven is voor mij Christus en het sterven is voor mij winst.</a:t>
            </a: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t>
            </a:r>
            <a:r>
              <a:rPr lang="nl-NL"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Filippenzen 1:21</a:t>
            </a:r>
            <a:r>
              <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298854" y="1281782"/>
            <a:ext cx="5808709"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wortel van al het lijden ligt in de kosmische strijd die vandaag wordt gevoerd tussen goed en kwaad, tussen Christus en Satan.</a:t>
            </a:r>
            <a:endParaRPr lang="en" sz="2000" b="1" dirty="0">
              <a:latin typeface="Calibri" panose="020F0502020204030204" pitchFamily="34" charset="0"/>
            </a:endParaRP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065669"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065669"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298852" y="3649136"/>
            <a:ext cx="7787316"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Maar wij gebruiken wapens zoals waarheid en rechtvaardigheid (2 Kor. 6:4-7). Krachtige wapens "om bolwerken te vernietigen". (2 Kor. 10:3-5)</a:t>
            </a:r>
            <a:endParaRPr lang="en" sz="2000" b="1" dirty="0">
              <a:latin typeface="Calibri" panose="020F0502020204030204" pitchFamily="34" charset="0"/>
            </a:endParaRP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305228" y="4478869"/>
            <a:ext cx="6262381"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Maar wat gebeurt er wanneer, in de strijd, het resultaat de dood van de rechtvaardigen is? Volgens Paul levert dit ons winst op. (Fil. 1:21)</a:t>
            </a:r>
            <a:endParaRPr lang="en" sz="2000" b="1" dirty="0">
              <a:latin typeface="Calibri" panose="020F0502020204030204" pitchFamily="34" charset="0"/>
            </a:endParaRP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298852" y="2157683"/>
            <a:ext cx="5808709"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Dit is een spirituele oorlog, die met spirituele wapens gevoerd moet worden. De volgelingen van de vijand gebruiken wapens die onrechtmatig zijn tegen christenen. (leugens, kritiek, groepsdruk, enzovoort)</a:t>
            </a:r>
            <a:endParaRPr lang="en" sz="2000" b="1" dirty="0">
              <a:latin typeface="Calibri" panose="020F0502020204030204" pitchFamily="34" charset="0"/>
            </a:endParaRPr>
          </a:p>
        </p:txBody>
      </p:sp>
      <p:sp>
        <p:nvSpPr>
          <p:cNvPr id="9" name="CuadroTexto 8">
            <a:extLst>
              <a:ext uri="{FF2B5EF4-FFF2-40B4-BE49-F238E27FC236}">
                <a16:creationId xmlns:a16="http://schemas.microsoft.com/office/drawing/2014/main" id="{F8B5176E-8645-2DE4-59F3-116327B022B7}"/>
              </a:ext>
            </a:extLst>
          </p:cNvPr>
          <p:cNvSpPr txBox="1"/>
          <p:nvPr/>
        </p:nvSpPr>
        <p:spPr>
          <a:xfrm>
            <a:off x="4305228" y="5563158"/>
            <a:ext cx="626237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Voor degenen onder ons die trouw zijn aan Christus, plaatst de dood ons buiten het bereik van de vijand en verlost ons van alle ellende. (Pr. 14:32; Is. 57:1)</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6DC82CF6-464E-4687-B6D0-090477DBBA12}"/>
              </a:ext>
            </a:extLst>
          </p:cNvPr>
          <p:cNvSpPr txBox="1"/>
          <p:nvPr/>
        </p:nvSpPr>
        <p:spPr>
          <a:xfrm>
            <a:off x="148257" y="162121"/>
            <a:ext cx="1312851" cy="307168"/>
          </a:xfrm>
          <a:prstGeom prst="roundRect">
            <a:avLst>
              <a:gd name="adj" fmla="val 14029"/>
            </a:avLst>
          </a:prstGeom>
          <a:solidFill>
            <a:schemeClr val="bg1"/>
          </a:solidFill>
          <a:ln w="9525">
            <a:noFill/>
          </a:ln>
          <a:effectLst>
            <a:glow rad="63500">
              <a:schemeClr val="accent1">
                <a:satMod val="175000"/>
                <a:alpha val="40000"/>
              </a:scheme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BC86DC"/>
                </a:solidFill>
                <a:effectLst>
                  <a:innerShdw blurRad="63500" dist="50800" dir="13500000">
                    <a:srgbClr val="000000">
                      <a:alpha val="50000"/>
                    </a:srgbClr>
                  </a:innerShdw>
                </a:effectLst>
                <a:uLnTx/>
                <a:uFillTx/>
                <a:latin typeface="Comic Sans MS" panose="030F0702030302020204" pitchFamily="66" charset="0"/>
              </a:rPr>
              <a:t>maandag</a:t>
            </a:r>
            <a:r>
              <a:rPr kumimoji="0" lang="nl-NL" sz="1600" b="1" i="0" u="none" strike="noStrike" kern="0" cap="none" spc="50" normalizeH="0" baseline="0" noProof="0" dirty="0">
                <a:ln w="0">
                  <a:noFill/>
                </a:ln>
                <a:solidFill>
                  <a:srgbClr val="E4FFF8"/>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r>
              <a:rPr kumimoji="0" lang="nl-NL" sz="1600" b="1" i="0" u="none" strike="noStrike" kern="0" cap="none" spc="50" normalizeH="0" baseline="0" noProof="0" dirty="0">
                <a:ln w="0">
                  <a:noFill/>
                </a:ln>
                <a:solidFill>
                  <a:prstClr val="white"/>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900" decel="100000" fill="hold"/>
                                        <p:tgtEl>
                                          <p:spTgt spid="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 calcmode="lin" valueType="num">
                                      <p:cBhvr>
                                        <p:cTn id="56" dur="500" fill="hold"/>
                                        <p:tgtEl>
                                          <p:spTgt spid="13"/>
                                        </p:tgtEl>
                                        <p:attrNameLst>
                                          <p:attrName>style.rotation</p:attrName>
                                        </p:attrNameLst>
                                      </p:cBhvr>
                                      <p:tavLst>
                                        <p:tav tm="0">
                                          <p:val>
                                            <p:fltVal val="360"/>
                                          </p:val>
                                        </p:tav>
                                        <p:tav tm="100000">
                                          <p:val>
                                            <p:fltVal val="0"/>
                                          </p:val>
                                        </p:tav>
                                      </p:tavLst>
                                    </p:anim>
                                    <p:animEffect transition="in" filter="fade">
                                      <p:cBhvr>
                                        <p:cTn id="57" dur="500"/>
                                        <p:tgtEl>
                                          <p:spTgt spid="13"/>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1000" fill="hold"/>
                                        <p:tgtEl>
                                          <p:spTgt spid="19"/>
                                        </p:tgtEl>
                                        <p:attrNameLst>
                                          <p:attrName>ppt_w</p:attrName>
                                        </p:attrNameLst>
                                      </p:cBhvr>
                                      <p:tavLst>
                                        <p:tav tm="0">
                                          <p:val>
                                            <p:fltVal val="0"/>
                                          </p:val>
                                        </p:tav>
                                        <p:tav tm="100000">
                                          <p:val>
                                            <p:strVal val="#ppt_w"/>
                                          </p:val>
                                        </p:tav>
                                      </p:tavLst>
                                    </p:anim>
                                    <p:anim calcmode="lin" valueType="num">
                                      <p:cBhvr>
                                        <p:cTn id="67" dur="1000" fill="hold"/>
                                        <p:tgtEl>
                                          <p:spTgt spid="19"/>
                                        </p:tgtEl>
                                        <p:attrNameLst>
                                          <p:attrName>ppt_h</p:attrName>
                                        </p:attrNameLst>
                                      </p:cBhvr>
                                      <p:tavLst>
                                        <p:tav tm="0">
                                          <p:val>
                                            <p:fltVal val="0"/>
                                          </p:val>
                                        </p:tav>
                                        <p:tav tm="100000">
                                          <p:val>
                                            <p:strVal val="#ppt_h"/>
                                          </p:val>
                                        </p:tav>
                                      </p:tavLst>
                                    </p:anim>
                                    <p:anim calcmode="lin" valueType="num">
                                      <p:cBhvr>
                                        <p:cTn id="68" dur="1000" fill="hold"/>
                                        <p:tgtEl>
                                          <p:spTgt spid="19"/>
                                        </p:tgtEl>
                                        <p:attrNameLst>
                                          <p:attrName>style.rotation</p:attrName>
                                        </p:attrNameLst>
                                      </p:cBhvr>
                                      <p:tavLst>
                                        <p:tav tm="0">
                                          <p:val>
                                            <p:fltVal val="90"/>
                                          </p:val>
                                        </p:tav>
                                        <p:tav tm="100000">
                                          <p:val>
                                            <p:fltVal val="0"/>
                                          </p:val>
                                        </p:tav>
                                      </p:tavLst>
                                    </p:anim>
                                    <p:animEffect transition="in" filter="fade">
                                      <p:cBhvr>
                                        <p:cTn id="69" dur="1000"/>
                                        <p:tgtEl>
                                          <p:spTgt spid="19"/>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010300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nl-NL"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latin typeface="Calibri" panose="020F0502020204030204" pitchFamily="34" charset="0"/>
              </a:rPr>
              <a:t>PAULUS' DUALISME</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01236ED0-9208-C01D-95D0-F5E6BF304721}"/>
              </a:ext>
            </a:extLst>
          </p:cNvPr>
          <p:cNvSpPr txBox="1"/>
          <p:nvPr/>
        </p:nvSpPr>
        <p:spPr>
          <a:xfrm>
            <a:off x="0" y="652373"/>
            <a:ext cx="12192000" cy="646331"/>
          </a:xfrm>
          <a:prstGeom prst="rect">
            <a:avLst/>
          </a:prstGeom>
          <a:noFill/>
        </p:spPr>
        <p:txBody>
          <a:bodyPr wrap="square">
            <a:spAutoFit/>
          </a:bodyPr>
          <a:lstStyle/>
          <a:p>
            <a:pPr algn="ctr"/>
            <a:r>
              <a:rPr lang="en" b="1" spc="-4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l-NL" b="1" spc="-4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Want ik word door deze twee gedrongen: ik heb de begeerte om heen te gaan en bij Christus te zijn, want dat is verreweg het beste, 24maar in het vlees te blijven is noodzakelijker voor u.</a:t>
            </a:r>
            <a:r>
              <a:rPr lang="en" b="1" spc="-4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spc="-4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nl-NL" sz="1400" b="1" spc="-4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Filippenzen 1:23-24 HSV</a:t>
            </a:r>
            <a:r>
              <a:rPr lang="en" sz="1400" b="1" spc="-4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endParaRPr lang="es-ES" b="1" spc="-40"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94390" y="1390650"/>
            <a:ext cx="11183210" cy="400110"/>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Hoewel hij de beslissing niet kon nemen, twijfelt Paulus tussen twee mogelijkheden (Fil. 1:23-24):</a:t>
            </a:r>
            <a:endParaRPr lang="en" sz="2000" b="1" dirty="0">
              <a:latin typeface="Calibri" panose="020F0502020204030204" pitchFamily="34" charset="0"/>
            </a:endParaRP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1632677696"/>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75339" y="2913042"/>
            <a:ext cx="6791328" cy="140038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Als we deze tekst op zichzelf bekijken, zouden we hieruit</a:t>
            </a:r>
          </a:p>
          <a:p>
            <a:pPr>
              <a:spcBef>
                <a:spcPts val="600"/>
              </a:spcBef>
            </a:pPr>
            <a:r>
              <a:rPr lang="nl-NL" sz="2000" b="1" dirty="0">
                <a:latin typeface="Calibri" panose="020F0502020204030204" pitchFamily="34" charset="0"/>
              </a:rPr>
              <a:t>kunnen afleiden dat, we naar de hemel opstijgen om bij Jezus te zijn, wat andere Bijbelpassages tegenspreekt (Pred. 9:5; Ps. 6:5).</a:t>
            </a:r>
            <a:endParaRPr lang="en" sz="2000" b="1" dirty="0">
              <a:latin typeface="Calibri" panose="020F0502020204030204" pitchFamily="34" charset="0"/>
            </a:endParaRP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3712929910"/>
              </p:ext>
            </p:extLst>
          </p:nvPr>
        </p:nvGraphicFramePr>
        <p:xfrm>
          <a:off x="3276599" y="1790761"/>
          <a:ext cx="3666266"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75338" y="5236755"/>
            <a:ext cx="6791328"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Op een andere gelegenheid vergelijkt Paulus het lichaam met een tent die wordt vernietigd (sterft) om met onsterfelijkheid bekleed te worden (2 Kor. 5:1-4). Hij verduidelijkt echter dat deze bekleding plaatsvindt bij de Wederkomst, en niet op het moment van de dood (1 Kor. 15:42, 51-54).</a:t>
            </a:r>
            <a:endParaRPr lang="en" sz="2000" b="1" dirty="0">
              <a:latin typeface="Calibri" panose="020F0502020204030204" pitchFamily="34" charset="0"/>
            </a:endParaRPr>
          </a:p>
        </p:txBody>
      </p:sp>
      <p:sp>
        <p:nvSpPr>
          <p:cNvPr id="13" name="CuadroTexto 12">
            <a:extLst>
              <a:ext uri="{FF2B5EF4-FFF2-40B4-BE49-F238E27FC236}">
                <a16:creationId xmlns:a16="http://schemas.microsoft.com/office/drawing/2014/main" id="{793E1803-AEFD-3802-EBEB-BC34BF7B54E3}"/>
              </a:ext>
            </a:extLst>
          </p:cNvPr>
          <p:cNvSpPr txBox="1"/>
          <p:nvPr/>
        </p:nvSpPr>
        <p:spPr>
          <a:xfrm>
            <a:off x="75339" y="4236481"/>
            <a:ext cx="6715127"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In dezelfde brief aan de Filippenzen zegt Paulus dat hij, om volledig bij Christus te zijn, moet wachten op het moment van de opstanding (Fil. 3:8-11).</a:t>
            </a:r>
            <a:endParaRPr lang="en" sz="2000" b="1" dirty="0">
              <a:latin typeface="Calibri" panose="020F0502020204030204" pitchFamily="34" charset="0"/>
            </a:endParaRPr>
          </a:p>
        </p:txBody>
      </p:sp>
      <p:sp>
        <p:nvSpPr>
          <p:cNvPr id="10" name="Tekstvak 9">
            <a:extLst>
              <a:ext uri="{FF2B5EF4-FFF2-40B4-BE49-F238E27FC236}">
                <a16:creationId xmlns:a16="http://schemas.microsoft.com/office/drawing/2014/main" id="{8267ED36-D078-927A-532D-714888DA83CF}"/>
              </a:ext>
            </a:extLst>
          </p:cNvPr>
          <p:cNvSpPr txBox="1"/>
          <p:nvPr/>
        </p:nvSpPr>
        <p:spPr>
          <a:xfrm>
            <a:off x="10621174" y="231136"/>
            <a:ext cx="1312851" cy="307168"/>
          </a:xfrm>
          <a:prstGeom prst="roundRect">
            <a:avLst>
              <a:gd name="adj" fmla="val 14029"/>
            </a:avLst>
          </a:prstGeom>
          <a:solidFill>
            <a:srgbClr val="A8F4F4"/>
          </a:solidFill>
          <a:ln w="9525">
            <a:solidFill>
              <a:srgbClr val="FFFF00"/>
            </a:solidFill>
          </a:ln>
          <a:effectLst>
            <a:glow rad="101600">
              <a:srgbClr val="A52522">
                <a:alpha val="60000"/>
              </a:srgbClr>
            </a:glow>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CC2723"/>
                </a:solidFill>
                <a:effectLst>
                  <a:innerShdw blurRad="63500" dist="50800" dir="13500000">
                    <a:srgbClr val="000000">
                      <a:alpha val="50000"/>
                    </a:srgbClr>
                  </a:innerShdw>
                </a:effectLst>
                <a:uLnTx/>
                <a:uFillTx/>
                <a:latin typeface="Comic Sans MS" panose="030F0702030302020204" pitchFamily="66" charset="0"/>
              </a:rPr>
              <a:t>dinsdag</a:t>
            </a:r>
            <a:r>
              <a:rPr kumimoji="0" lang="nl-NL" sz="1600" b="1" i="0" u="none" strike="noStrike" kern="0" cap="none" spc="50" normalizeH="0" baseline="0" noProof="0" dirty="0">
                <a:ln w="0">
                  <a:noFill/>
                </a:ln>
                <a:solidFill>
                  <a:srgbClr val="CC2723"/>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43"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4"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5" dur="500"/>
                                        <p:tgtEl>
                                          <p:spTgt spid="8">
                                            <p:graphicEl>
                                              <a:dgm id="{83E88046-A194-415E-8A92-A3662C26B42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50" dur="500"/>
                                        <p:tgtEl>
                                          <p:spTgt spid="8">
                                            <p:graphicEl>
                                              <a:dgm id="{10A9572C-7F60-4466-8174-9ED95DEE32E9}"/>
                                            </p:graphic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53" dur="500"/>
                                        <p:tgtEl>
                                          <p:spTgt spid="8">
                                            <p:graphicEl>
                                              <a:dgm id="{128B0986-78E7-436E-BDAD-33EA69DEFAB2}"/>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8"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83E88046-A194-415E-8A92-A3662C26B4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5" dur="500"/>
                                        <p:tgtEl>
                                          <p:spTgt spid="2">
                                            <p:graphicEl>
                                              <a:dgm id="{10A9572C-7F60-4466-8174-9ED95DEE32E9}"/>
                                            </p:graphic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8" dur="500"/>
                                        <p:tgtEl>
                                          <p:spTgt spid="2">
                                            <p:graphicEl>
                                              <a:dgm id="{128B0986-78E7-436E-BDAD-33EA69DEFAB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 calcmode="lin" valueType="num">
                                      <p:cBhvr>
                                        <p:cTn id="78" dur="500" fill="hold"/>
                                        <p:tgtEl>
                                          <p:spTgt spid="4"/>
                                        </p:tgtEl>
                                        <p:attrNameLst>
                                          <p:attrName>ppt_w</p:attrName>
                                        </p:attrNameLst>
                                      </p:cBhvr>
                                      <p:tavLst>
                                        <p:tav tm="0">
                                          <p:val>
                                            <p:fltVal val="0"/>
                                          </p:val>
                                        </p:tav>
                                        <p:tav tm="100000">
                                          <p:val>
                                            <p:strVal val="#ppt_w"/>
                                          </p:val>
                                        </p:tav>
                                      </p:tavLst>
                                    </p:anim>
                                    <p:anim calcmode="lin" valueType="num">
                                      <p:cBhvr>
                                        <p:cTn id="79" dur="500" fill="hold"/>
                                        <p:tgtEl>
                                          <p:spTgt spid="4"/>
                                        </p:tgtEl>
                                        <p:attrNameLst>
                                          <p:attrName>ppt_h</p:attrName>
                                        </p:attrNameLst>
                                      </p:cBhvr>
                                      <p:tavLst>
                                        <p:tav tm="0">
                                          <p:val>
                                            <p:fltVal val="0"/>
                                          </p:val>
                                        </p:tav>
                                        <p:tav tm="100000">
                                          <p:val>
                                            <p:strVal val="#ppt_h"/>
                                          </p:val>
                                        </p:tav>
                                      </p:tavLst>
                                    </p:anim>
                                    <p:animEffect transition="in" filter="fade">
                                      <p:cBhvr>
                                        <p:cTn id="80" dur="500"/>
                                        <p:tgtEl>
                                          <p:spTgt spid="4"/>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left)">
                                      <p:cBhvr>
                                        <p:cTn id="84" dur="5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left)">
                                      <p:cBhvr>
                                        <p:cTn id="8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23239" y="-5417"/>
            <a:ext cx="7019924" cy="6863417"/>
          </a:xfrm>
          <a:prstGeom prst="rect">
            <a:avLst/>
          </a:prstGeom>
          <a:noFill/>
        </p:spPr>
        <p:txBody>
          <a:bodyPr wrap="square">
            <a:spAutoFit/>
          </a:bodyPr>
          <a:lstStyle/>
          <a:p>
            <a:pPr algn="ctr"/>
            <a:r>
              <a:rPr lang="nl-NL" sz="8800" b="1" dirty="0">
                <a:ln w="22225">
                  <a:solidFill>
                    <a:srgbClr val="00766E"/>
                  </a:solidFill>
                  <a:prstDash val="solid"/>
                </a:ln>
                <a:solidFill>
                  <a:srgbClr val="E5A5E2"/>
                </a:solidFill>
                <a:effectLst>
                  <a:outerShdw blurRad="38100" dist="38100" dir="2700000" algn="tl">
                    <a:srgbClr val="000000">
                      <a:alpha val="43137"/>
                    </a:srgbClr>
                  </a:outerShdw>
                </a:effectLst>
                <a:latin typeface="Calibri" panose="020F0502020204030204" pitchFamily="34" charset="0"/>
              </a:rPr>
              <a:t>WAT BETEKENT HET OM VOOR CHRISTUS TE LEVEN?</a:t>
            </a:r>
            <a:endParaRPr lang="en" sz="8800" b="1" dirty="0">
              <a:ln w="22225">
                <a:solidFill>
                  <a:srgbClr val="00766E"/>
                </a:solidFill>
                <a:prstDash val="solid"/>
              </a:ln>
              <a:solidFill>
                <a:srgbClr val="E5A5E2"/>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6095999" y="1249681"/>
            <a:ext cx="5988152"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8992"/>
            <a:ext cx="12192000" cy="646331"/>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nl-NL" sz="36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rPr>
              <a:t>GEDRAAG JE OP EEN MANIER DIE HET EVANGELIE WAARDIG IS</a:t>
            </a:r>
            <a:endParaRPr lang="en" sz="36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Calibri" panose="020F0502020204030204" pitchFamily="34" charset="0"/>
            </a:endParaRPr>
          </a:p>
        </p:txBody>
      </p:sp>
      <p:sp>
        <p:nvSpPr>
          <p:cNvPr id="4" name="CuadroTexto 3">
            <a:extLst>
              <a:ext uri="{FF2B5EF4-FFF2-40B4-BE49-F238E27FC236}">
                <a16:creationId xmlns:a16="http://schemas.microsoft.com/office/drawing/2014/main" id="{94E1B369-1D9E-615E-8E29-15F94A472DE4}"/>
              </a:ext>
            </a:extLst>
          </p:cNvPr>
          <p:cNvSpPr txBox="1"/>
          <p:nvPr/>
        </p:nvSpPr>
        <p:spPr>
          <a:xfrm>
            <a:off x="193289" y="621569"/>
            <a:ext cx="9642087"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a:r>
              <a:rPr lang="en" b="1" dirty="0">
                <a:solidFill>
                  <a:srgbClr val="C00000"/>
                </a:solidFill>
                <a:effectLst/>
                <a:latin typeface="Comic Sans MS" panose="030F0702030302020204" pitchFamily="66" charset="0"/>
              </a:rPr>
              <a:t>“</a:t>
            </a:r>
            <a:r>
              <a:rPr lang="nl-NL" b="1" dirty="0">
                <a:solidFill>
                  <a:srgbClr val="C00000"/>
                </a:solidFill>
                <a:latin typeface="Comic Sans MS" panose="030F0702030302020204" pitchFamily="66" charset="0"/>
              </a:rPr>
              <a:t>Laat alleen uw gedrag waardig zijn voor het evangelie van Christus</a:t>
            </a:r>
            <a:r>
              <a:rPr lang="en" b="1" dirty="0">
                <a:solidFill>
                  <a:srgbClr val="C00000"/>
                </a:solidFill>
                <a:effectLst/>
                <a:latin typeface="Comic Sans MS" panose="030F0702030302020204" pitchFamily="66" charset="0"/>
              </a:rPr>
              <a:t>” </a:t>
            </a:r>
            <a:r>
              <a:rPr lang="en" sz="1400" b="1" dirty="0">
                <a:solidFill>
                  <a:srgbClr val="C00000"/>
                </a:solidFill>
                <a:effectLst/>
                <a:latin typeface="Comic Sans MS" panose="030F0702030302020204" pitchFamily="66" charset="0"/>
              </a:rPr>
              <a:t>(</a:t>
            </a:r>
            <a:r>
              <a:rPr lang="nl-NL" sz="1400" b="1" dirty="0">
                <a:solidFill>
                  <a:srgbClr val="C00000"/>
                </a:solidFill>
                <a:latin typeface="Comic Sans MS" panose="030F0702030302020204" pitchFamily="66" charset="0"/>
              </a:rPr>
              <a:t>Filippenzen 1:27a</a:t>
            </a:r>
            <a:r>
              <a:rPr lang="en" sz="1400" b="1" dirty="0">
                <a:solidFill>
                  <a:srgbClr val="C00000"/>
                </a:solidFill>
                <a:effectLst/>
                <a:latin typeface="Comic Sans MS" panose="030F0702030302020204" pitchFamily="66" charset="0"/>
              </a:rPr>
              <a:t>)</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95550" y="1198650"/>
            <a:ext cx="6000449"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uitdrukking "uw gedrag" is de vertaling van het Griekse woord </a:t>
            </a:r>
            <a:r>
              <a:rPr lang="nl-NL" sz="2000" b="1" i="1" dirty="0" err="1">
                <a:latin typeface="Calibri" panose="020F0502020204030204" pitchFamily="34" charset="0"/>
              </a:rPr>
              <a:t>politeuomai</a:t>
            </a:r>
            <a:r>
              <a:rPr lang="nl-NL" sz="2000" b="1" dirty="0">
                <a:latin typeface="Calibri" panose="020F0502020204030204" pitchFamily="34" charset="0"/>
              </a:rPr>
              <a:t>, wat "leven als burger" betekent. Paulus spoort de Filippenzen (en ons allen) aan ons te gedragen op een manier die waardig is voor de burgers van de hemel (Fil. 3:20).</a:t>
            </a:r>
            <a:endParaRPr lang="en" sz="2000" b="1" dirty="0">
              <a:latin typeface="Calibri" panose="020F0502020204030204" pitchFamily="34" charset="0"/>
            </a:endParaRP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2555349209"/>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95550" y="5522911"/>
            <a:ext cx="5988151"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Hij wist dat verdeeldheid vaak voortkomt uit trots en ongepast gedrag tegenover elkaar. Daarom spoort hij er bij ons op aan ons waardig te gedragen.</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60C6D4B7-9D20-B815-EF5A-EE61390C4734}"/>
              </a:ext>
            </a:extLst>
          </p:cNvPr>
          <p:cNvSpPr txBox="1"/>
          <p:nvPr/>
        </p:nvSpPr>
        <p:spPr>
          <a:xfrm>
            <a:off x="95550" y="4566880"/>
            <a:ext cx="5988152"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Paulus gebruikt dit advies als een introductie tot een onderwerp dat hem bezighield: eenheid in de kerk.</a:t>
            </a:r>
            <a:endParaRPr lang="en" sz="2000" b="1" dirty="0">
              <a:latin typeface="Calibri" panose="020F0502020204030204" pitchFamily="34" charset="0"/>
            </a:endParaRPr>
          </a:p>
        </p:txBody>
      </p:sp>
      <p:sp>
        <p:nvSpPr>
          <p:cNvPr id="13" name="CuadroTexto 12">
            <a:extLst>
              <a:ext uri="{FF2B5EF4-FFF2-40B4-BE49-F238E27FC236}">
                <a16:creationId xmlns:a16="http://schemas.microsoft.com/office/drawing/2014/main" id="{068B38EE-64C9-A95D-3230-944CEDEAD9E9}"/>
              </a:ext>
            </a:extLst>
          </p:cNvPr>
          <p:cNvSpPr txBox="1"/>
          <p:nvPr/>
        </p:nvSpPr>
        <p:spPr>
          <a:xfrm>
            <a:off x="95550" y="3610849"/>
            <a:ext cx="5994299"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Het kan als volgt worden samengevat: "maar rechtvaardig doen, vriendelijkheid liefhebben, en nederig wandelen met je God" (Mica 6:8).</a:t>
            </a:r>
            <a:endParaRPr lang="en" sz="2000" b="1" dirty="0">
              <a:latin typeface="Calibri" panose="020F0502020204030204" pitchFamily="34" charset="0"/>
            </a:endParaRPr>
          </a:p>
        </p:txBody>
      </p:sp>
      <p:sp>
        <p:nvSpPr>
          <p:cNvPr id="15" name="CuadroTexto 14">
            <a:extLst>
              <a:ext uri="{FF2B5EF4-FFF2-40B4-BE49-F238E27FC236}">
                <a16:creationId xmlns:a16="http://schemas.microsoft.com/office/drawing/2014/main" id="{6FB704FC-DAFB-756A-F565-6B76A1C168F0}"/>
              </a:ext>
            </a:extLst>
          </p:cNvPr>
          <p:cNvSpPr txBox="1"/>
          <p:nvPr/>
        </p:nvSpPr>
        <p:spPr>
          <a:xfrm>
            <a:off x="95550" y="2829866"/>
            <a:ext cx="6000449"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In de Bergrede leerde Jezus ons hoe de burgers van de hemel moesten leven.</a:t>
            </a:r>
            <a:endParaRPr lang="en" sz="2000" b="1" dirty="0">
              <a:latin typeface="Calibri" panose="020F0502020204030204" pitchFamily="34" charset="0"/>
            </a:endParaRPr>
          </a:p>
        </p:txBody>
      </p:sp>
      <p:sp>
        <p:nvSpPr>
          <p:cNvPr id="10" name="Tekstvak 9">
            <a:extLst>
              <a:ext uri="{FF2B5EF4-FFF2-40B4-BE49-F238E27FC236}">
                <a16:creationId xmlns:a16="http://schemas.microsoft.com/office/drawing/2014/main" id="{4803F874-A0A1-204E-6C85-9B39ED2C276E}"/>
              </a:ext>
            </a:extLst>
          </p:cNvPr>
          <p:cNvSpPr txBox="1"/>
          <p:nvPr/>
        </p:nvSpPr>
        <p:spPr>
          <a:xfrm>
            <a:off x="10685860" y="638370"/>
            <a:ext cx="1312851" cy="307168"/>
          </a:xfrm>
          <a:prstGeom prst="roundRect">
            <a:avLst>
              <a:gd name="adj" fmla="val 14029"/>
            </a:avLst>
          </a:prstGeom>
          <a:solidFill>
            <a:srgbClr val="D3ECB9"/>
          </a:solidFill>
          <a:ln w="9525">
            <a:solidFill>
              <a:srgbClr val="FFFF00"/>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50" normalizeH="0" baseline="0" noProof="0" dirty="0">
                <a:ln w="0">
                  <a:noFill/>
                </a:ln>
                <a:solidFill>
                  <a:srgbClr val="E2811E"/>
                </a:solidFill>
                <a:effectLst>
                  <a:innerShdw blurRad="63500" dist="50800" dir="13500000">
                    <a:srgbClr val="000000">
                      <a:alpha val="50000"/>
                    </a:srgbClr>
                  </a:innerShdw>
                </a:effectLst>
                <a:uLnTx/>
                <a:uFillTx/>
                <a:latin typeface="Comic Sans MS" panose="030F0702030302020204" pitchFamily="66" charset="0"/>
              </a:rPr>
              <a:t>woensdag</a:t>
            </a:r>
            <a:r>
              <a:rPr kumimoji="0" lang="nl-NL" sz="1600" b="1" i="0" u="none" strike="noStrike" kern="0" cap="none" spc="50" normalizeH="0" baseline="0" noProof="0" dirty="0">
                <a:ln w="0">
                  <a:noFill/>
                </a:ln>
                <a:solidFill>
                  <a:srgbClr val="CC2723"/>
                </a:solidFill>
                <a:effectLst>
                  <a:glow rad="38100">
                    <a:srgbClr val="BD3460"/>
                  </a:glow>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8)">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9" dur="500"/>
                                        <p:tgtEl>
                                          <p:spTgt spid="6">
                                            <p:graphicEl>
                                              <a:dgm id="{F5281E67-1297-409F-A645-84E6F03B3D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4" dur="500"/>
                                        <p:tgtEl>
                                          <p:spTgt spid="6">
                                            <p:graphicEl>
                                              <a:dgm id="{CF7405FA-29A5-4AC8-81EA-015E145AB192}"/>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9" dur="500"/>
                                        <p:tgtEl>
                                          <p:spTgt spid="6">
                                            <p:graphicEl>
                                              <a:dgm id="{A79F61FF-67C8-4E94-A7F4-EF124B0472CE}"/>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4" dur="500"/>
                                        <p:tgtEl>
                                          <p:spTgt spid="6">
                                            <p:graphicEl>
                                              <a:dgm id="{1B20B733-CB77-40DA-9183-28D7BCA4FFD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9" dur="500"/>
                                        <p:tgtEl>
                                          <p:spTgt spid="6">
                                            <p:graphicEl>
                                              <a:dgm id="{11CD8606-9A25-41B4-BD22-9840D73DAD4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4" dur="500"/>
                                        <p:tgtEl>
                                          <p:spTgt spid="6">
                                            <p:graphicEl>
                                              <a:dgm id="{0017A204-F19F-40B4-90D9-23A7DA14A727}"/>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9" dur="500"/>
                                        <p:tgtEl>
                                          <p:spTgt spid="6">
                                            <p:graphicEl>
                                              <a:dgm id="{C504EBED-2F60-4EB8-B9BD-90F2F5E8998B}"/>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4" dur="500"/>
                                        <p:tgtEl>
                                          <p:spTgt spid="6">
                                            <p:graphicEl>
                                              <a:dgm id="{FB3B242C-B012-4820-983A-469EDDD96845}"/>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9" dur="500"/>
                                        <p:tgtEl>
                                          <p:spTgt spid="6">
                                            <p:graphicEl>
                                              <a:dgm id="{A0131B4B-270C-496D-855B-7EA2741A0492}"/>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4" dur="500"/>
                                        <p:tgtEl>
                                          <p:spTgt spid="6">
                                            <p:graphicEl>
                                              <a:dgm id="{CEAA776C-8B24-4DC1-B312-AB0E31048D47}"/>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9" dur="500"/>
                                        <p:tgtEl>
                                          <p:spTgt spid="6">
                                            <p:graphicEl>
                                              <a:dgm id="{B4020DE7-C031-47F9-8BF7-26F150AE38EA}"/>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0" nodeType="clickEffect">
                                  <p:stCondLst>
                                    <p:cond delay="0"/>
                                  </p:stCondLst>
                                  <p:childTnLst>
                                    <p:set>
                                      <p:cBhvr>
                                        <p:cTn id="93"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4" dur="500"/>
                                        <p:tgtEl>
                                          <p:spTgt spid="6">
                                            <p:graphicEl>
                                              <a:dgm id="{1866F153-6C31-41A7-B10F-4C46FA2B11A6}"/>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9" dur="500"/>
                                        <p:tgtEl>
                                          <p:spTgt spid="6">
                                            <p:graphicEl>
                                              <a:dgm id="{9CAAA3BE-A63B-46CC-BAB5-05A28116553D}"/>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wipe(left)">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left)">
                                      <p:cBhvr>
                                        <p:cTn id="109" dur="500"/>
                                        <p:tgtEl>
                                          <p:spTgt spid="1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wipe(left)">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p:bldSub>
          <a:bldDgm bld="one"/>
        </p:bldSub>
      </p:bldGraphic>
      <p:bldP spid="7" grpId="0"/>
      <p:bldP spid="11" grpId="0"/>
      <p:bldP spid="13" grpId="0"/>
      <p:bldP spid="15" grpId="0"/>
      <p:bldP spid="10" grpId="0" animBg="1"/>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1417</TotalTime>
  <Words>1438</Words>
  <Application>Microsoft Office PowerPoint</Application>
  <PresentationFormat>Panorámica</PresentationFormat>
  <Paragraphs>77</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Comic Sans MS</vt:lpstr>
      <vt:lpstr>Calibri</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2025-12-30T08:43:05Z</dcterms:created>
  <dcterms:modified xsi:type="dcterms:W3CDTF">2026-01-15T07:10:07Z</dcterms:modified>
</cp:coreProperties>
</file>