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E77"/>
    <a:srgbClr val="FEFFD2"/>
    <a:srgbClr val="3980B1"/>
    <a:srgbClr val="C6FFF6"/>
    <a:srgbClr val="5A9ECA"/>
    <a:srgbClr val="823A36"/>
    <a:srgbClr val="F5BB67"/>
    <a:srgbClr val="039703"/>
    <a:srgbClr val="04B404"/>
    <a:srgbClr val="04CF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Gods genade ontvangen (Psalm 31:7)</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Ons vertrouwen in Hem stellen (Psalm 5:11)</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nl-NL" sz="1800" b="1" spc="0" baseline="0" dirty="0">
              <a:latin typeface="Calibri" panose="020F0502020204030204" pitchFamily="34" charset="0"/>
              <a:ea typeface="Calibri" panose="020F0502020204030204" pitchFamily="34" charset="0"/>
              <a:cs typeface="Calibri" panose="020F0502020204030204" pitchFamily="34" charset="0"/>
            </a:rPr>
            <a:t>Het ontvangen van de zegeningen van het heil (Psalm 9:14)</a:t>
          </a:r>
          <a:endParaRPr lang="es-ES" sz="1800" spc="0" baseline="0" dirty="0">
            <a:latin typeface="Calibri" panose="020F0502020204030204" pitchFamily="34" charset="0"/>
            <a:ea typeface="Calibri" panose="020F0502020204030204" pitchFamily="34" charset="0"/>
            <a:cs typeface="Calibri" panose="020F0502020204030204" pitchFamily="34" charset="0"/>
          </a:endParaRPr>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nl-NL" sz="1800" b="1" spc="0" baseline="0" dirty="0">
              <a:solidFill>
                <a:schemeClr val="tx1"/>
              </a:solidFill>
              <a:latin typeface="Calibri" panose="020F0502020204030204" pitchFamily="34" charset="0"/>
              <a:ea typeface="Calibri" panose="020F0502020204030204" pitchFamily="34" charset="0"/>
              <a:cs typeface="Calibri" panose="020F0502020204030204" pitchFamily="34" charset="0"/>
            </a:rPr>
            <a:t>Gods Wet naleven (Psalm 119:14; Jesaja 58:13, 14)</a:t>
          </a:r>
          <a:endParaRPr lang="es-ES" sz="1800" spc="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Geloven in Zijn Woord </a:t>
          </a:r>
          <a:r>
            <a:rPr lang="en" sz="1800" b="1" dirty="0">
              <a:latin typeface="Calibri" panose="020F0502020204030204" pitchFamily="34" charset="0"/>
              <a:ea typeface="Calibri" panose="020F0502020204030204" pitchFamily="34" charset="0"/>
              <a:cs typeface="Calibri" panose="020F0502020204030204" pitchFamily="34" charset="0"/>
            </a:rPr>
            <a:t>(Psalm 119:162)</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Godvruchtige kinderen opvoeden (Tekst 23:24, 25)</a:t>
          </a:r>
          <a:endParaRPr lang="es-ES" sz="1800" dirty="0">
            <a:latin typeface="Calibri" panose="020F0502020204030204" pitchFamily="34" charset="0"/>
            <a:ea typeface="Calibri" panose="020F0502020204030204" pitchFamily="34" charset="0"/>
            <a:cs typeface="Calibri" panose="020F0502020204030204" pitchFamily="34" charset="0"/>
          </a:endParaRPr>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Besneden op de achtste dag; Zoon van vrome ouders</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nl-NL" sz="1800" b="1" dirty="0">
              <a:solidFill>
                <a:schemeClr val="bg1"/>
              </a:solidFill>
              <a:latin typeface="Calibri" panose="020F0502020204030204" pitchFamily="34" charset="0"/>
              <a:ea typeface="Calibri" panose="020F0502020204030204" pitchFamily="34" charset="0"/>
              <a:cs typeface="Calibri" panose="020F0502020204030204" pitchFamily="34" charset="0"/>
            </a:rPr>
            <a:t>Een Hebreeër uit de Hebreeën; </a:t>
          </a:r>
          <a:r>
            <a:rPr lang="nl-NL" sz="1800" b="1" dirty="0" err="1">
              <a:solidFill>
                <a:schemeClr val="bg1"/>
              </a:solidFill>
              <a:latin typeface="Calibri" panose="020F0502020204030204" pitchFamily="34" charset="0"/>
              <a:ea typeface="Calibri" panose="020F0502020204030204" pitchFamily="34" charset="0"/>
              <a:cs typeface="Calibri" panose="020F0502020204030204" pitchFamily="34" charset="0"/>
            </a:rPr>
            <a:t>Benjaminiet</a:t>
          </a:r>
          <a:r>
            <a:rPr lang="nl-NL" sz="1800" b="1" dirty="0">
              <a:solidFill>
                <a:schemeClr val="bg1"/>
              </a:solidFill>
              <a:latin typeface="Calibri" panose="020F0502020204030204" pitchFamily="34" charset="0"/>
              <a:ea typeface="Calibri" panose="020F0502020204030204" pitchFamily="34" charset="0"/>
              <a:cs typeface="Calibri" panose="020F0502020204030204" pitchFamily="34" charset="0"/>
            </a:rPr>
            <a:t> van zuivere afkomst</a:t>
          </a:r>
          <a:endParaRPr lang="en"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nl-NL" sz="1800" b="1" dirty="0">
              <a:solidFill>
                <a:schemeClr val="bg1"/>
              </a:solidFill>
              <a:latin typeface="Calibri" panose="020F0502020204030204" pitchFamily="34" charset="0"/>
              <a:ea typeface="Calibri" panose="020F0502020204030204" pitchFamily="34" charset="0"/>
              <a:cs typeface="Calibri" panose="020F0502020204030204" pitchFamily="34" charset="0"/>
            </a:rPr>
            <a:t>Wat betreft de wet, de striktste Farizeeër</a:t>
          </a:r>
          <a:endParaRPr lang="en"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Wat ijver betreft, was hij een vervolger van de kerk</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Onberispelijke hoeder van de wet</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Wanneer we Zijn Woord bestuderen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Wanneer we geleid worden door de Heilige Geest</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Wanneer we delen in Zijn lijden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Wanneer we naar het doel toe gaan</a:t>
          </a:r>
          <a:endParaRPr lang="es-ES" sz="2000" dirty="0">
            <a:latin typeface="Calibri" panose="020F0502020204030204" pitchFamily="34" charset="0"/>
            <a:ea typeface="Calibri" panose="020F0502020204030204" pitchFamily="34" charset="0"/>
            <a:cs typeface="Calibri" panose="020F0502020204030204" pitchFamily="34" charset="0"/>
          </a:endParaRPr>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Gods genade ontvangen (Psalm 31:7)</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Ons vertrouwen in Hem stellen (Psalm 5:11)</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spc="0" baseline="0" dirty="0">
              <a:latin typeface="Calibri" panose="020F0502020204030204" pitchFamily="34" charset="0"/>
              <a:ea typeface="Calibri" panose="020F0502020204030204" pitchFamily="34" charset="0"/>
              <a:cs typeface="Calibri" panose="020F0502020204030204" pitchFamily="34" charset="0"/>
            </a:rPr>
            <a:t>Het ontvangen van de zegeningen van het heil (Psalm 9:14)</a:t>
          </a:r>
          <a:endParaRPr lang="es-ES" sz="1800" kern="1200" spc="0" baseline="0" dirty="0">
            <a:latin typeface="Calibri" panose="020F0502020204030204" pitchFamily="34" charset="0"/>
            <a:ea typeface="Calibri" panose="020F0502020204030204" pitchFamily="34" charset="0"/>
            <a:cs typeface="Calibri" panose="020F0502020204030204" pitchFamily="34" charset="0"/>
          </a:endParaRPr>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spc="0" baseline="0" dirty="0">
              <a:solidFill>
                <a:schemeClr val="tx1"/>
              </a:solidFill>
              <a:latin typeface="Calibri" panose="020F0502020204030204" pitchFamily="34" charset="0"/>
              <a:ea typeface="Calibri" panose="020F0502020204030204" pitchFamily="34" charset="0"/>
              <a:cs typeface="Calibri" panose="020F0502020204030204" pitchFamily="34" charset="0"/>
            </a:rPr>
            <a:t>Gods Wet naleven (Psalm 119:14; Jesaja 58:13, 14)</a:t>
          </a:r>
          <a:endParaRPr lang="es-ES" sz="1800" kern="1200" spc="0" baseline="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Geloven in Zijn Woord </a:t>
          </a:r>
          <a:r>
            <a:rPr lang="en" sz="1800" b="1" kern="1200" dirty="0">
              <a:latin typeface="Calibri" panose="020F0502020204030204" pitchFamily="34" charset="0"/>
              <a:ea typeface="Calibri" panose="020F0502020204030204" pitchFamily="34" charset="0"/>
              <a:cs typeface="Calibri" panose="020F0502020204030204" pitchFamily="34" charset="0"/>
            </a:rPr>
            <a:t>(Psalm 119:162)</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Godvruchtige kinderen opvoeden (Tekst 23:24, 25)</a:t>
          </a:r>
          <a:endParaRPr lang="es-ES" sz="1800" kern="1200" dirty="0">
            <a:latin typeface="Calibri" panose="020F0502020204030204" pitchFamily="34" charset="0"/>
            <a:ea typeface="Calibri" panose="020F0502020204030204" pitchFamily="34" charset="0"/>
            <a:cs typeface="Calibri" panose="020F0502020204030204" pitchFamily="34" charset="0"/>
          </a:endParaRPr>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Besneden op de achtste dag; Zoon van vrome ouders</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Een Hebreeër uit de Hebreeën; </a:t>
          </a:r>
          <a:r>
            <a:rPr lang="nl-NL" sz="1800" b="1"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Benjaminiet</a:t>
          </a:r>
          <a:r>
            <a:rPr lang="nl-NL"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 van zuivere afkomst</a:t>
          </a:r>
          <a:endParaRPr lang="en"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Wat betreft de wet, de striktste Farizeeër</a:t>
          </a:r>
          <a:endParaRPr lang="en"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Wat ijver betreft, was hij een vervolger van de kerk</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Onberispelijke hoeder van de wet</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94"/>
          <a:ext cx="5838883" cy="32323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Wanneer we Zijn Woord bestuderen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15779" y="16473"/>
        <a:ext cx="5807325" cy="291677"/>
      </dsp:txXfrm>
    </dsp:sp>
    <dsp:sp modelId="{AC2183AB-1788-4257-BAEC-8F86DBF54A97}">
      <dsp:nvSpPr>
        <dsp:cNvPr id="0" name=""/>
        <dsp:cNvSpPr/>
      </dsp:nvSpPr>
      <dsp:spPr>
        <a:xfrm>
          <a:off x="0" y="333632"/>
          <a:ext cx="5838883" cy="323235"/>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Wanneer we geleid worden door de Heilige Geest</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15779" y="349411"/>
        <a:ext cx="5807325" cy="291677"/>
      </dsp:txXfrm>
    </dsp:sp>
    <dsp:sp modelId="{98181CE8-058B-4900-B30A-3A1C2A9FA89B}">
      <dsp:nvSpPr>
        <dsp:cNvPr id="0" name=""/>
        <dsp:cNvSpPr/>
      </dsp:nvSpPr>
      <dsp:spPr>
        <a:xfrm>
          <a:off x="0" y="666571"/>
          <a:ext cx="5838883" cy="323235"/>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Wanneer we delen in Zijn lijden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15779" y="682350"/>
        <a:ext cx="5807325" cy="291677"/>
      </dsp:txXfrm>
    </dsp:sp>
    <dsp:sp modelId="{AE6B2F7C-9832-47C0-AE96-1FC8C025600F}">
      <dsp:nvSpPr>
        <dsp:cNvPr id="0" name=""/>
        <dsp:cNvSpPr/>
      </dsp:nvSpPr>
      <dsp:spPr>
        <a:xfrm>
          <a:off x="0" y="999509"/>
          <a:ext cx="5838883" cy="323235"/>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Wanneer we naar het doel toe gaan</a:t>
          </a:r>
          <a:endParaRPr lang="es-ES" sz="2000" kern="1200" dirty="0">
            <a:latin typeface="Calibri" panose="020F0502020204030204" pitchFamily="34" charset="0"/>
            <a:ea typeface="Calibri" panose="020F0502020204030204" pitchFamily="34" charset="0"/>
            <a:cs typeface="Calibri" panose="020F0502020204030204" pitchFamily="34" charset="0"/>
          </a:endParaRPr>
        </a:p>
      </dsp:txBody>
      <dsp:txXfrm>
        <a:off x="15779" y="1015288"/>
        <a:ext cx="5807325" cy="2916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9CC0C7DC-4B94-4830-8C96-3591849522E6}" type="datetimeFigureOut">
              <a:rPr lang="es-ES" smtClean="0"/>
              <a:pPr/>
              <a:t>06/02/2026</a:t>
            </a:fld>
            <a:endParaRPr lang="es-ES" dirty="0"/>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EC2C3-3A58-43D8-BA11-E8B3F5E3873A}" type="slidenum">
              <a:rPr lang="es-ES" smtClean="0"/>
              <a:pPr/>
              <a:t>‹Nº›</a:t>
            </a:fld>
            <a:endParaRPr lang="es-ES" dirty="0"/>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06/02/2026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latin typeface="Calibri" panose="020F0502020204030204" pitchFamily="34" charset="0"/>
              </a:rPr>
              <a:t>VERTROUWEN ALLEEN IN CHRISTUS</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584775"/>
          </a:xfrm>
          <a:prstGeom prst="rect">
            <a:avLst/>
          </a:prstGeom>
          <a:noFill/>
        </p:spPr>
        <p:txBody>
          <a:bodyPr wrap="square" rtlCol="0">
            <a:spAutoFit/>
          </a:bodyPr>
          <a:lstStyle/>
          <a:p>
            <a:pPr algn="r"/>
            <a:r>
              <a:rPr lang="nl-NL" sz="1600" b="1" dirty="0">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rPr>
              <a:t>Les 6 voor </a:t>
            </a:r>
          </a:p>
          <a:p>
            <a:pPr algn="r"/>
            <a:r>
              <a:rPr lang="nl-NL" sz="1600" b="1" dirty="0">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rPr>
              <a:t>7 februari 2026</a:t>
            </a:r>
            <a:endParaRPr lang="en" sz="1600" b="1" dirty="0">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2872556" y="0"/>
            <a:ext cx="653163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rgbClr val="954ECA"/>
                </a:solidFill>
                <a:latin typeface="Calibri" panose="020F0502020204030204" pitchFamily="34" charset="0"/>
              </a:rPr>
              <a:t>DE KENNIS VAN CHRISTUS</a:t>
            </a:r>
            <a:endParaRPr lang="en" sz="4400" b="1" dirty="0">
              <a:ln/>
              <a:solidFill>
                <a:srgbClr val="954ECA"/>
              </a:solidFill>
              <a:latin typeface="Calibri" panose="020F0502020204030204" pitchFamily="34" charset="0"/>
            </a:endParaRP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en" b="1" dirty="0">
                <a:solidFill>
                  <a:schemeClr val="tx2">
                    <a:lumMod val="75000"/>
                  </a:schemeClr>
                </a:solidFill>
                <a:latin typeface="Comic Sans MS" panose="030F0702030302020204" pitchFamily="66" charset="0"/>
              </a:rPr>
              <a:t>“</a:t>
            </a:r>
            <a:r>
              <a:rPr lang="nl-NL" b="1" dirty="0">
                <a:solidFill>
                  <a:schemeClr val="tx2">
                    <a:lumMod val="75000"/>
                  </a:schemeClr>
                </a:solidFill>
                <a:latin typeface="Comic Sans MS" panose="030F0702030302020204" pitchFamily="66" charset="0"/>
              </a:rPr>
              <a:t>opdat ik Hem mag kennen, en de kracht van Zijn opstanding en de gemeenschap met Zijn lijden, doordat ik aan Zijn dood gelijkvormig word</a:t>
            </a:r>
            <a:r>
              <a:rPr lang="en" b="1" dirty="0">
                <a:solidFill>
                  <a:schemeClr val="tx2">
                    <a:lumMod val="75000"/>
                  </a:schemeClr>
                </a:solidFill>
                <a:latin typeface="Comic Sans MS" panose="030F0702030302020204" pitchFamily="66" charset="0"/>
              </a:rPr>
              <a:t>” </a:t>
            </a:r>
            <a:r>
              <a:rPr lang="en" sz="1400" b="1" dirty="0">
                <a:solidFill>
                  <a:schemeClr val="tx2">
                    <a:lumMod val="75000"/>
                  </a:schemeClr>
                </a:solidFill>
                <a:latin typeface="Comic Sans MS" panose="030F0702030302020204" pitchFamily="66" charset="0"/>
              </a:rPr>
              <a:t>(</a:t>
            </a:r>
            <a:r>
              <a:rPr lang="nl-NL" sz="1400" b="1" dirty="0">
                <a:solidFill>
                  <a:schemeClr val="tx2">
                    <a:lumMod val="75000"/>
                  </a:schemeClr>
                </a:solidFill>
                <a:latin typeface="Comic Sans MS" panose="030F0702030302020204" pitchFamily="66" charset="0"/>
              </a:rPr>
              <a:t>Filippenzen 3:10</a:t>
            </a:r>
            <a:r>
              <a:rPr lang="en" sz="1400" b="1" dirty="0">
                <a:solidFill>
                  <a:schemeClr val="tx2">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Hoe kunnen we Christus kennen (Fil. 3:10-16)?</a:t>
            </a:r>
            <a:endParaRPr lang="en" sz="2000" b="1" dirty="0">
              <a:latin typeface="Calibri" panose="020F0502020204030204" pitchFamily="34" charset="0"/>
            </a:endParaRP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3058674162"/>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77518" y="3675832"/>
            <a:ext cx="6195245"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christelijke leven is als een race. We moeten ons doel duidelijk voor ogen hebben. We leven hier niet om te blijven en alleen maar te genieten van dit leven. Wij hopen de opstanding van de doden te bereiken </a:t>
            </a:r>
            <a:br>
              <a:rPr lang="nl-NL" sz="2000" b="1" dirty="0">
                <a:latin typeface="Calibri" panose="020F0502020204030204" pitchFamily="34" charset="0"/>
              </a:rPr>
            </a:br>
            <a:r>
              <a:rPr lang="nl-NL" sz="2000" b="1" dirty="0">
                <a:latin typeface="Calibri" panose="020F0502020204030204" pitchFamily="34" charset="0"/>
              </a:rPr>
              <a:t>(Fil. 3:11).</a:t>
            </a:r>
            <a:endParaRPr lang="en" sz="2000" b="1" dirty="0">
              <a:latin typeface="Calibri" panose="020F0502020204030204" pitchFamily="34" charset="0"/>
            </a:endParaRP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4905"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77518" y="5186036"/>
            <a:ext cx="6275657"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Tot dat moment aanbreekt, streven we ernaar "te grijpen dat waarvoor Christus Jezus mij heeft vastgegrepen" (Fil. 3:12). Jezus heeft mij bereikt om mij een stad te geven; een prijs; een eindeloos leven om met Hem te leven (Hebr. 11:10; Fil. 3:14; 1 Thess. 4:17).</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B473629B-BC85-7543-F27E-9B68717C2A12}"/>
              </a:ext>
            </a:extLst>
          </p:cNvPr>
          <p:cNvSpPr txBox="1"/>
          <p:nvPr/>
        </p:nvSpPr>
        <p:spPr>
          <a:xfrm>
            <a:off x="461564" y="207826"/>
            <a:ext cx="1312851" cy="307168"/>
          </a:xfrm>
          <a:prstGeom prst="roundRect">
            <a:avLst>
              <a:gd name="adj" fmla="val 14029"/>
            </a:avLst>
          </a:prstGeom>
          <a:solidFill>
            <a:srgbClr val="582E77"/>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FEFFD2"/>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noFill/>
                </a:ln>
                <a:solidFill>
                  <a:srgbClr val="F5BB67"/>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 calcmode="lin" valueType="num">
                                      <p:cBhvr>
                                        <p:cTn id="35" dur="1000" fill="hold"/>
                                        <p:tgtEl>
                                          <p:spTgt spid="15"/>
                                        </p:tgtEl>
                                        <p:attrNameLst>
                                          <p:attrName>style.rotation</p:attrName>
                                        </p:attrNameLst>
                                      </p:cBhvr>
                                      <p:tavLst>
                                        <p:tav tm="0">
                                          <p:val>
                                            <p:fltVal val="90"/>
                                          </p:val>
                                        </p:tav>
                                        <p:tav tm="100000">
                                          <p:val>
                                            <p:fltVal val="0"/>
                                          </p:val>
                                        </p:tav>
                                      </p:tavLst>
                                    </p:anim>
                                    <p:animEffect transition="in" filter="fade">
                                      <p:cBhvr>
                                        <p:cTn id="36" dur="1000"/>
                                        <p:tgtEl>
                                          <p:spTgt spid="15"/>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40"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41"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42" dur="500"/>
                                        <p:tgtEl>
                                          <p:spTgt spid="13">
                                            <p:graphicEl>
                                              <a:dgm id="{539175F7-0B8A-4A1C-AF03-88C74FCB411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4"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5"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6" dur="500"/>
                                        <p:tgtEl>
                                          <p:spTgt spid="13">
                                            <p:graphicEl>
                                              <a:dgm id="{AC2183AB-1788-4257-BAEC-8F86DBF54A9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childTnLst>
                          </p:cTn>
                        </p:par>
                        <p:par>
                          <p:cTn id="65" fill="hold">
                            <p:stCondLst>
                              <p:cond delay="1000"/>
                            </p:stCondLst>
                            <p:childTnLst>
                              <p:par>
                                <p:cTn id="66" presetID="53" presetClass="entr" presetSubtype="16" fill="hold" grpId="0" nodeType="afterEffect">
                                  <p:stCondLst>
                                    <p:cond delay="0"/>
                                  </p:stCondLst>
                                  <p:childTnLst>
                                    <p:set>
                                      <p:cBhvr>
                                        <p:cTn id="67"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8"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9"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70" dur="500"/>
                                        <p:tgtEl>
                                          <p:spTgt spid="13">
                                            <p:graphicEl>
                                              <a:dgm id="{98181CE8-058B-4900-B30A-3A1C2A9FA89B}"/>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1000" fill="hold"/>
                                        <p:tgtEl>
                                          <p:spTgt spid="25"/>
                                        </p:tgtEl>
                                        <p:attrNameLst>
                                          <p:attrName>ppt_w</p:attrName>
                                        </p:attrNameLst>
                                      </p:cBhvr>
                                      <p:tavLst>
                                        <p:tav tm="0">
                                          <p:val>
                                            <p:fltVal val="0"/>
                                          </p:val>
                                        </p:tav>
                                        <p:tav tm="100000">
                                          <p:val>
                                            <p:strVal val="#ppt_w"/>
                                          </p:val>
                                        </p:tav>
                                      </p:tavLst>
                                    </p:anim>
                                    <p:anim calcmode="lin" valueType="num">
                                      <p:cBhvr>
                                        <p:cTn id="76" dur="1000" fill="hold"/>
                                        <p:tgtEl>
                                          <p:spTgt spid="25"/>
                                        </p:tgtEl>
                                        <p:attrNameLst>
                                          <p:attrName>ppt_h</p:attrName>
                                        </p:attrNameLst>
                                      </p:cBhvr>
                                      <p:tavLst>
                                        <p:tav tm="0">
                                          <p:val>
                                            <p:fltVal val="0"/>
                                          </p:val>
                                        </p:tav>
                                        <p:tav tm="100000">
                                          <p:val>
                                            <p:strVal val="#ppt_h"/>
                                          </p:val>
                                        </p:tav>
                                      </p:tavLst>
                                    </p:anim>
                                    <p:anim calcmode="lin" valueType="num">
                                      <p:cBhvr>
                                        <p:cTn id="77" dur="1000" fill="hold"/>
                                        <p:tgtEl>
                                          <p:spTgt spid="25"/>
                                        </p:tgtEl>
                                        <p:attrNameLst>
                                          <p:attrName>style.rotation</p:attrName>
                                        </p:attrNameLst>
                                      </p:cBhvr>
                                      <p:tavLst>
                                        <p:tav tm="0">
                                          <p:val>
                                            <p:fltVal val="90"/>
                                          </p:val>
                                        </p:tav>
                                        <p:tav tm="100000">
                                          <p:val>
                                            <p:fltVal val="0"/>
                                          </p:val>
                                        </p:tav>
                                      </p:tavLst>
                                    </p:anim>
                                    <p:animEffect transition="in" filter="fade">
                                      <p:cBhvr>
                                        <p:cTn id="78" dur="1000"/>
                                        <p:tgtEl>
                                          <p:spTgt spid="25"/>
                                        </p:tgtEl>
                                      </p:cBhvr>
                                    </p:animEffect>
                                  </p:childTnLst>
                                </p:cTn>
                              </p:par>
                            </p:childTnLst>
                          </p:cTn>
                        </p:par>
                        <p:par>
                          <p:cTn id="79" fill="hold">
                            <p:stCondLst>
                              <p:cond delay="1000"/>
                            </p:stCondLst>
                            <p:childTnLst>
                              <p:par>
                                <p:cTn id="80" presetID="53" presetClass="entr" presetSubtype="16" fill="hold" grpId="0" nodeType="afterEffect">
                                  <p:stCondLst>
                                    <p:cond delay="0"/>
                                  </p:stCondLst>
                                  <p:childTnLst>
                                    <p:set>
                                      <p:cBhvr>
                                        <p:cTn id="81"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82"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83"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4" dur="500"/>
                                        <p:tgtEl>
                                          <p:spTgt spid="13">
                                            <p:graphicEl>
                                              <a:dgm id="{AE6B2F7C-9832-47C0-AE96-1FC8C025600F}"/>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1000" fill="hold"/>
                                        <p:tgtEl>
                                          <p:spTgt spid="8"/>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1+#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additive="base">
                                        <p:cTn id="105" dur="500" fill="hold"/>
                                        <p:tgtEl>
                                          <p:spTgt spid="10"/>
                                        </p:tgtEl>
                                        <p:attrNameLst>
                                          <p:attrName>ppt_x</p:attrName>
                                        </p:attrNameLst>
                                      </p:cBhvr>
                                      <p:tavLst>
                                        <p:tav tm="0">
                                          <p:val>
                                            <p:strVal val="1+#ppt_w/2"/>
                                          </p:val>
                                        </p:tav>
                                        <p:tav tm="100000">
                                          <p:val>
                                            <p:strVal val="#ppt_x"/>
                                          </p:val>
                                        </p:tav>
                                      </p:tavLst>
                                    </p:anim>
                                    <p:anim calcmode="lin" valueType="num">
                                      <p:cBhvr additive="base">
                                        <p:cTn id="10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717737"/>
            <a:ext cx="8909101" cy="4601260"/>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nl-NL" sz="2400" b="1" dirty="0">
                <a:latin typeface="Constantia" panose="02030602050306030303" pitchFamily="18" charset="0"/>
              </a:rPr>
              <a:t>Het grote doel dat Paulus ertoe dwong door te zetten ondanks ontberingen en moeilijkheden, zou elke christelijke werker ertoe moeten brengen zich volledig aan Gods dienst te wijden. Wereldse attracties zullen worden gepresenteerd om zijn aandacht van de Verlosser af te leiden, maar hij moet voorwaarts gaan richting het doel, en aan de wereld, aan engelen en aan mensen tonen dat de hoop om het aangezicht van God te zien alle moeite en offers waard is die het bereiken van deze hoop vereist.
De minste leerling van Christus kan een bewoner van de hemel worden, een erfgenaam van God van een onkreukbare erfenis</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668590" y="6382214"/>
            <a:ext cx="4238275" cy="338554"/>
          </a:xfrm>
          <a:prstGeom prst="rect">
            <a:avLst/>
          </a:prstGeom>
          <a:noFill/>
        </p:spPr>
        <p:txBody>
          <a:bodyPr wrap="none" rtlCol="0">
            <a:spAutoFit/>
          </a:bodyPr>
          <a:lstStyle/>
          <a:p>
            <a:pPr algn="r"/>
            <a:r>
              <a:rPr lang="en" sz="1600" b="1" dirty="0">
                <a:latin typeface="Calibri" panose="020F0502020204030204" pitchFamily="34" charset="0"/>
              </a:rPr>
              <a:t>Ellen G. White (</a:t>
            </a:r>
            <a:r>
              <a:rPr lang="nl-NL" sz="1600" b="1" dirty="0">
                <a:latin typeface="Calibri" panose="020F0502020204030204" pitchFamily="34" charset="0"/>
              </a:rPr>
              <a:t>Conflict en Moed, 13 december</a:t>
            </a:r>
            <a:r>
              <a:rPr lang="en" sz="1600" b="1" dirty="0">
                <a:latin typeface="Calibri" panose="020F0502020204030204" pitchFamily="34" charset="0"/>
              </a:rPr>
              <a:t>)</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28633"/>
            <a:ext cx="6004287" cy="552458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kumimoji="0" lang="nl-NL"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Opdat ik Hem mag kennen, en de kracht van Zijn opstanding en de gemeenschap met Zijn lijden, doordat ik aan Zijn dood gelijkvormig word, om hoe dan ook te komen tot de opstanding van de doden.</a:t>
            </a: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p>
          <a:p>
            <a:pPr lvl="0" algn="ctr">
              <a:spcBef>
                <a:spcPts val="1200"/>
              </a:spcBef>
              <a:defRPr/>
            </a:pPr>
            <a:r>
              <a:rPr lang="es-ES" sz="2000" b="1" dirty="0" err="1">
                <a:ln w="12700" cmpd="sng">
                  <a:noFill/>
                  <a:prstDash val="solid"/>
                </a:ln>
                <a:solidFill>
                  <a:srgbClr val="A02B93">
                    <a:lumMod val="75000"/>
                  </a:srgbClr>
                </a:solidFill>
                <a:latin typeface="Comic Sans MS" panose="030F0702030302020204" pitchFamily="66" charset="0"/>
              </a:rPr>
              <a:t>Filippenzen</a:t>
            </a:r>
            <a:r>
              <a:rPr lang="es-ES" sz="2000" b="1" dirty="0">
                <a:ln w="12700" cmpd="sng">
                  <a:noFill/>
                  <a:prstDash val="solid"/>
                </a:ln>
                <a:solidFill>
                  <a:srgbClr val="A02B93">
                    <a:lumMod val="75000"/>
                  </a:srgbClr>
                </a:solidFill>
                <a:latin typeface="Comic Sans MS" panose="030F0702030302020204" pitchFamily="66" charset="0"/>
              </a:rPr>
              <a:t> 3:10-11, HSV</a:t>
            </a:r>
            <a:endPar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solidFill>
                  <a:srgbClr val="2B436F"/>
                </a:solidFill>
                <a:latin typeface="Calibri" panose="020F0502020204030204" pitchFamily="34" charset="0"/>
              </a:rPr>
              <a:t>Tips om te voorkomen dat je je redding verliest</a:t>
            </a:r>
            <a:r>
              <a:rPr lang="en" sz="2000" b="1" dirty="0">
                <a:solidFill>
                  <a:srgbClr val="2B436F"/>
                </a:solidFill>
                <a:latin typeface="Calibri" panose="020F0502020204030204" pitchFamily="34" charset="0"/>
              </a:rPr>
              <a:t>:</a:t>
            </a:r>
          </a:p>
          <a:p>
            <a:pPr lvl="1">
              <a:spcBef>
                <a:spcPts val="600"/>
              </a:spcBef>
            </a:pPr>
            <a:r>
              <a:rPr lang="nl-NL" sz="2000" b="1" dirty="0">
                <a:latin typeface="Calibri" panose="020F0502020204030204" pitchFamily="34" charset="0"/>
              </a:rPr>
              <a:t>Wat te vermijden (Filippenzen 3:1-3</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Wat er is </a:t>
            </a:r>
            <a:r>
              <a:rPr lang="nl-NL" sz="2000" b="1" dirty="0" err="1">
                <a:latin typeface="Calibri" panose="020F0502020204030204" pitchFamily="34" charset="0"/>
              </a:rPr>
              <a:t>achtergelatn</a:t>
            </a:r>
            <a:r>
              <a:rPr lang="nl-NL" sz="2000" b="1" dirty="0">
                <a:latin typeface="Calibri" panose="020F0502020204030204" pitchFamily="34" charset="0"/>
              </a:rPr>
              <a:t> (Filippenzen 3:4-6</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Het belangrijkste (Filippenzen 3:7-8</a:t>
            </a:r>
            <a:r>
              <a:rPr lang="en" sz="2000" b="1" dirty="0">
                <a:latin typeface="Calibri" panose="020F0502020204030204" pitchFamily="34" charset="0"/>
              </a:rPr>
              <a:t>)</a:t>
            </a:r>
          </a:p>
          <a:p>
            <a:pPr>
              <a:spcBef>
                <a:spcPts val="1800"/>
              </a:spcBef>
            </a:pPr>
            <a:r>
              <a:rPr lang="nl-NL" sz="2000" b="1" dirty="0">
                <a:solidFill>
                  <a:srgbClr val="28724D"/>
                </a:solidFill>
                <a:latin typeface="Calibri" panose="020F0502020204030204" pitchFamily="34" charset="0"/>
              </a:rPr>
              <a:t>Tips om in de redding te blijven</a:t>
            </a:r>
            <a:r>
              <a:rPr lang="en" sz="2000" b="1" dirty="0">
                <a:solidFill>
                  <a:srgbClr val="28724D"/>
                </a:solidFill>
                <a:latin typeface="Calibri" panose="020F0502020204030204" pitchFamily="34" charset="0"/>
              </a:rPr>
              <a:t>:</a:t>
            </a:r>
          </a:p>
          <a:p>
            <a:pPr lvl="1">
              <a:spcBef>
                <a:spcPts val="600"/>
              </a:spcBef>
            </a:pPr>
            <a:r>
              <a:rPr lang="nl-NL" sz="2000" b="1" dirty="0">
                <a:latin typeface="Calibri" panose="020F0502020204030204" pitchFamily="34" charset="0"/>
              </a:rPr>
              <a:t>Het geloof van Christus (Filippenzen 3:9</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De kennis van Christus (Filippenzen 3:10-16</a:t>
            </a:r>
            <a:r>
              <a:rPr lang="en" sz="2000" b="1" dirty="0">
                <a:latin typeface="Calibri" panose="020F0502020204030204" pitchFamily="34" charset="0"/>
              </a:rPr>
              <a:t>)</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5211946"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Filippenzen kenden de weg naar verlossing, zoals Paulus en Silas duidelijk hadden verteld aan een van de eerste bekeerlingen in die stad: de cipier (Handelingen 16:30-31).</a:t>
            </a:r>
            <a:endParaRPr lang="en" sz="2000" b="1" dirty="0">
              <a:latin typeface="Calibri" panose="020F0502020204030204" pitchFamily="34" charset="0"/>
            </a:endParaRP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6712" y="252761"/>
            <a:ext cx="4555737" cy="6262148"/>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644375"/>
            <a:ext cx="477566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Om deze reden herinnert Paulus hen aan de fundamentele pijlers van redding door geloof.</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509945"/>
            <a:ext cx="4902334"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Nu de kerk stevig was gevestigd, liepen ze het risico van het pad van verlossing af te dwalen.</a:t>
            </a:r>
            <a:endParaRPr lang="en" sz="2000" b="1" dirty="0">
              <a:latin typeface="Calibri" panose="020F0502020204030204" pitchFamily="34" charset="0"/>
            </a:endParaRP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nl-NL"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Calibri" panose="020F0502020204030204" pitchFamily="34" charset="0"/>
              </a:rPr>
              <a:t>TIPS OM TE VOORKOMEN DAT JE JE REDDING VERLIEST</a:t>
            </a:r>
            <a:endPar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Calibri" panose="020F0502020204030204" pitchFamily="34" charset="0"/>
            </a:endParaRP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3003394" y="-39328"/>
            <a:ext cx="5999357"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800" b="1" spc="300" dirty="0">
                <a:ln/>
                <a:solidFill>
                  <a:schemeClr val="accent3"/>
                </a:solidFill>
                <a:latin typeface="Calibri" panose="020F0502020204030204" pitchFamily="34" charset="0"/>
              </a:rPr>
              <a:t>WAT TE VERMIJDEN</a:t>
            </a:r>
            <a:endParaRPr lang="en" sz="4800" b="1" spc="300" dirty="0">
              <a:ln/>
              <a:solidFill>
                <a:schemeClr val="accent3"/>
              </a:solidFill>
              <a:latin typeface="Calibri" panose="020F0502020204030204" pitchFamily="34" charset="0"/>
            </a:endParaRP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712291"/>
            <a:ext cx="110299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Let op de honden, let op de slechte arbeiders, let op de </a:t>
            </a:r>
            <a:r>
              <a:rPr lang="nl-NL" b="1" dirty="0" err="1">
                <a:solidFill>
                  <a:schemeClr val="accent5">
                    <a:lumMod val="50000"/>
                  </a:schemeClr>
                </a:solidFill>
                <a:latin typeface="Comic Sans MS" panose="030F0702030302020204" pitchFamily="66" charset="0"/>
              </a:rPr>
              <a:t>versnijdenis</a:t>
            </a:r>
            <a:r>
              <a:rPr lang="nl-NL" b="1" dirty="0">
                <a:solidFill>
                  <a:schemeClr val="accent5">
                    <a:lumMod val="50000"/>
                  </a:schemeClr>
                </a:solidFill>
                <a:latin typeface="Comic Sans MS" panose="030F0702030302020204" pitchFamily="66" charset="0"/>
              </a:rPr>
              <a:t>.</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nl-NL" sz="1400" b="1" dirty="0">
                <a:solidFill>
                  <a:schemeClr val="accent5">
                    <a:lumMod val="50000"/>
                  </a:schemeClr>
                </a:solidFill>
                <a:latin typeface="Comic Sans MS" panose="030F0702030302020204" pitchFamily="66" charset="0"/>
              </a:rPr>
              <a:t>Filippenzen 3:2</a:t>
            </a:r>
            <a:r>
              <a:rPr lang="en" sz="1400" b="1" dirty="0">
                <a:solidFill>
                  <a:schemeClr val="accent5">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236580"/>
            <a:ext cx="4015098" cy="2554545"/>
          </a:xfrm>
          <a:prstGeom prst="rect">
            <a:avLst/>
          </a:prstGeom>
          <a:noFill/>
        </p:spPr>
        <p:txBody>
          <a:bodyPr wrap="square" rtlCol="0">
            <a:spAutoFit/>
          </a:bodyPr>
          <a:lstStyle/>
          <a:p>
            <a:pPr>
              <a:spcBef>
                <a:spcPts val="600"/>
              </a:spcBef>
            </a:pPr>
            <a:r>
              <a:rPr lang="nl-NL" sz="2000" b="1" dirty="0">
                <a:latin typeface="Calibri" panose="020F0502020204030204" pitchFamily="34" charset="0"/>
              </a:rPr>
              <a:t>Voordat we de gevaren bespreken die het geloof bedreigen, geeft Paulus ons een advies: "Verheug u in de Heer" (Fil. 3:1a). Hieraan voegt hij iets belangrijks toe: het is goed om de waarheid die we hebben te herhalen, ook al kennen we die al goed (Fil. 3:1b).</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FFCC1BEE-7461-409B-E6B7-7F1A169993F5}"/>
              </a:ext>
            </a:extLst>
          </p:cNvPr>
          <p:cNvSpPr txBox="1"/>
          <p:nvPr/>
        </p:nvSpPr>
        <p:spPr>
          <a:xfrm>
            <a:off x="2326888" y="4522575"/>
            <a:ext cx="5426431" cy="224676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wijst op het grootste gevaar dat de kerk destijds bedreigde: valse leraren die strikte naleving van de ceremoniële wet onderwezen (Fil. 3:2). Hij verwijst hiernaar op drie verschillende manieren: honden (Ps. 22:16; 2 Petr. 2:21-22); slechteriken; en </a:t>
            </a:r>
            <a:r>
              <a:rPr lang="nl-NL" sz="2000" b="1" dirty="0" err="1">
                <a:latin typeface="Calibri" panose="020F0502020204030204" pitchFamily="34" charset="0"/>
              </a:rPr>
              <a:t>verminkers</a:t>
            </a:r>
            <a:r>
              <a:rPr lang="nl-NL" sz="2000" b="1" dirty="0">
                <a:latin typeface="Calibri" panose="020F0502020204030204" pitchFamily="34" charset="0"/>
              </a:rPr>
              <a:t> van het vlees (door besnijdenis).</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512994209"/>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97376" y="3791125"/>
            <a:ext cx="4056892"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Hoe kunnen we ons verheugen in de Heer?</a:t>
            </a:r>
            <a:endParaRPr lang="en" sz="2000" b="1" dirty="0">
              <a:latin typeface="Calibri" panose="020F0502020204030204" pitchFamily="34" charset="0"/>
            </a:endParaRPr>
          </a:p>
        </p:txBody>
      </p:sp>
      <p:sp>
        <p:nvSpPr>
          <p:cNvPr id="4" name="Tekstvak 3">
            <a:extLst>
              <a:ext uri="{FF2B5EF4-FFF2-40B4-BE49-F238E27FC236}">
                <a16:creationId xmlns:a16="http://schemas.microsoft.com/office/drawing/2014/main" id="{D7DEC64A-E937-3A53-D7C5-F86FDFA93796}"/>
              </a:ext>
            </a:extLst>
          </p:cNvPr>
          <p:cNvSpPr txBox="1"/>
          <p:nvPr/>
        </p:nvSpPr>
        <p:spPr>
          <a:xfrm>
            <a:off x="207583" y="222586"/>
            <a:ext cx="1312851" cy="307168"/>
          </a:xfrm>
          <a:prstGeom prst="roundRect">
            <a:avLst>
              <a:gd name="adj" fmla="val 14029"/>
            </a:avLst>
          </a:prstGeom>
          <a:solidFill>
            <a:srgbClr val="A74386"/>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E6F4FB"/>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5" dur="750"/>
                                        <p:tgtEl>
                                          <p:spTgt spid="2">
                                            <p:graphicEl>
                                              <a:dgm id="{2101B580-243B-4D66-AF64-843AADD95756}"/>
                                            </p:graphicEl>
                                          </p:spTgt>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9" dur="500"/>
                                        <p:tgtEl>
                                          <p:spTgt spid="2">
                                            <p:graphicEl>
                                              <a:dgm id="{E2AE7BEF-BAEC-4E0F-A0AC-4537B219A71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4" dur="500"/>
                                        <p:tgtEl>
                                          <p:spTgt spid="2">
                                            <p:graphicEl>
                                              <a:dgm id="{808F1990-6E95-4E19-8984-EDB82DF3273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9" dur="500"/>
                                        <p:tgtEl>
                                          <p:spTgt spid="2">
                                            <p:graphicEl>
                                              <a:dgm id="{F36D605C-4091-4D7C-850A-9AE01370489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4" dur="500"/>
                                        <p:tgtEl>
                                          <p:spTgt spid="2">
                                            <p:graphicEl>
                                              <a:dgm id="{8C0CC12C-2034-4F6A-9D72-2319F4BE8B0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9" dur="500"/>
                                        <p:tgtEl>
                                          <p:spTgt spid="2">
                                            <p:graphicEl>
                                              <a:dgm id="{7A7BB961-2256-42CC-B522-27586A53DAD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4" dur="500"/>
                                        <p:tgtEl>
                                          <p:spTgt spid="2">
                                            <p:graphicEl>
                                              <a:dgm id="{DEA65993-D725-4E74-80AE-E7C4EF8D115F}"/>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2237678" y="-19664"/>
            <a:ext cx="784302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l-NL" sz="4400" b="1" spc="300" dirty="0">
                <a:ln/>
                <a:solidFill>
                  <a:schemeClr val="accent4"/>
                </a:solidFill>
                <a:effectLst>
                  <a:outerShdw blurRad="38100" dist="25400" dir="2700000" algn="tl">
                    <a:srgbClr val="000000"/>
                  </a:outerShdw>
                  <a:reflection blurRad="6350" stA="55000" endA="300" endPos="45500" dir="5400000" sy="-100000" algn="bl" rotWithShape="0"/>
                </a:effectLst>
                <a:latin typeface="Calibri" panose="020F0502020204030204" pitchFamily="34" charset="0"/>
              </a:rPr>
              <a:t>WAT ER IS ACHTERGELATEN</a:t>
            </a:r>
            <a:endParaRPr lang="en" sz="4400" b="1" spc="300" dirty="0">
              <a:ln/>
              <a:solidFill>
                <a:schemeClr val="accent4"/>
              </a:solidFill>
              <a:effectLst>
                <a:outerShdw blurRad="38100" dist="25400" dir="2700000" algn="tl">
                  <a:srgbClr val="000000"/>
                </a:outerShdw>
                <a:reflection blurRad="6350" stA="55000" endA="300" endPos="45500" dir="5400000" sy="-100000" algn="bl" rotWithShape="0"/>
              </a:effectLst>
              <a:latin typeface="Calibri" panose="020F0502020204030204" pitchFamily="34" charset="0"/>
            </a:endParaRP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p>
            <a:pPr algn="ctr"/>
            <a:r>
              <a:rPr lang="en" b="1" dirty="0">
                <a:solidFill>
                  <a:srgbClr val="823A36"/>
                </a:solidFill>
                <a:latin typeface="Comic Sans MS" panose="030F0702030302020204" pitchFamily="66" charset="0"/>
              </a:rPr>
              <a:t>“</a:t>
            </a:r>
            <a:r>
              <a:rPr lang="nl-NL" b="1" dirty="0">
                <a:solidFill>
                  <a:srgbClr val="823A36"/>
                </a:solidFill>
                <a:latin typeface="Comic Sans MS" panose="030F0702030302020204" pitchFamily="66" charset="0"/>
              </a:rPr>
              <a:t>besneden op de achtste dag, uit het geslacht van Israël, van de stam Benjamin, een Hebreeër uit de Hebreeën, wat de wet betreft een Farizeeër</a:t>
            </a:r>
            <a:r>
              <a:rPr lang="en" b="1" dirty="0">
                <a:solidFill>
                  <a:srgbClr val="823A36"/>
                </a:solidFill>
                <a:latin typeface="Comic Sans MS" panose="030F0702030302020204" pitchFamily="66" charset="0"/>
              </a:rPr>
              <a:t>” </a:t>
            </a:r>
            <a:r>
              <a:rPr lang="en" sz="1400" b="1" dirty="0">
                <a:solidFill>
                  <a:srgbClr val="823A36"/>
                </a:solidFill>
                <a:latin typeface="Comic Sans MS" panose="030F0702030302020204" pitchFamily="66" charset="0"/>
              </a:rPr>
              <a:t>(</a:t>
            </a:r>
            <a:r>
              <a:rPr lang="nl-NL" sz="1400" b="1" dirty="0">
                <a:solidFill>
                  <a:srgbClr val="823A36"/>
                </a:solidFill>
                <a:latin typeface="Comic Sans MS" panose="030F0702030302020204" pitchFamily="66" charset="0"/>
              </a:rPr>
              <a:t>Filippenzen 3:5</a:t>
            </a:r>
            <a:r>
              <a:rPr lang="en" sz="1400" b="1" dirty="0">
                <a:solidFill>
                  <a:srgbClr val="823A36"/>
                </a:solidFill>
                <a:latin typeface="Comic Sans MS" panose="030F0702030302020204" pitchFamily="66" charset="0"/>
              </a:rPr>
              <a:t>)</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Op het Concilie van Jeruzalem was besloten dat de heidenen zich niet mochten bezighouden met zaken van de Joodse ceremoniële wet (Handelingen 15:19-21). Toch waren bepaalde leraren naar </a:t>
            </a:r>
            <a:r>
              <a:rPr lang="nl-NL" sz="2000" b="1" dirty="0" err="1">
                <a:latin typeface="Calibri" panose="020F0502020204030204" pitchFamily="34" charset="0"/>
              </a:rPr>
              <a:t>Filippi</a:t>
            </a:r>
            <a:r>
              <a:rPr lang="nl-NL" sz="2000" b="1" dirty="0">
                <a:latin typeface="Calibri" panose="020F0502020204030204" pitchFamily="34" charset="0"/>
              </a:rPr>
              <a:t> gekomen die onderwezen dat besnijdenis noodzakelijk is (Fil. 3:2-3).</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4221355895"/>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458831"/>
            <a:ext cx="3264309" cy="193899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Maar hij pochte hierover voordat hij Jezus kende. Nu wist hij dat hij de Wet niet eens had begrepen (Matt. 5:21-22). Nu wist hij dat alleen Christus redt (Fil. 3:7).</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Als hij teruggaat in de tijd, herinnert Paulus hen eraan hoe perfect hij was toen hij was zoals die leraren (Fil. 3:4-6):</a:t>
            </a:r>
            <a:endParaRPr lang="en" sz="2000" b="1" dirty="0">
              <a:latin typeface="Calibri" panose="020F0502020204030204" pitchFamily="34" charset="0"/>
            </a:endParaRP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
        <p:nvSpPr>
          <p:cNvPr id="4" name="Tekstvak 3">
            <a:extLst>
              <a:ext uri="{FF2B5EF4-FFF2-40B4-BE49-F238E27FC236}">
                <a16:creationId xmlns:a16="http://schemas.microsoft.com/office/drawing/2014/main" id="{180ED028-F334-834A-9697-B75AE8F3861A}"/>
              </a:ext>
            </a:extLst>
          </p:cNvPr>
          <p:cNvSpPr txBox="1"/>
          <p:nvPr/>
        </p:nvSpPr>
        <p:spPr>
          <a:xfrm>
            <a:off x="207583" y="222586"/>
            <a:ext cx="1312851" cy="307168"/>
          </a:xfrm>
          <a:prstGeom prst="roundRect">
            <a:avLst>
              <a:gd name="adj" fmla="val 14029"/>
            </a:avLst>
          </a:prstGeom>
          <a:solidFill>
            <a:srgbClr val="039703"/>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F8EAE1"/>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noFill/>
                </a:ln>
                <a:solidFill>
                  <a:srgbClr val="F8EAE1"/>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42" dur="500"/>
                                        <p:tgtEl>
                                          <p:spTgt spid="2">
                                            <p:graphicEl>
                                              <a:dgm id="{81B947A8-8222-4D23-91A0-A3DDDFBA911F}"/>
                                            </p:graphicEl>
                                          </p:spTgt>
                                        </p:tgtEl>
                                      </p:cBhvr>
                                    </p:animEffect>
                                  </p:childTnLst>
                                </p:cTn>
                              </p:par>
                            </p:childTnLst>
                          </p:cTn>
                        </p:par>
                        <p:par>
                          <p:cTn id="43" fill="hold">
                            <p:stCondLst>
                              <p:cond delay="500"/>
                            </p:stCondLst>
                            <p:childTnLst>
                              <p:par>
                                <p:cTn id="44" presetID="37" presetClass="entr" presetSubtype="0" fill="hold" grpId="0" nodeType="afterEffect">
                                  <p:stCondLst>
                                    <p:cond delay="0"/>
                                  </p:stCondLst>
                                  <p:childTnLst>
                                    <p:set>
                                      <p:cBhvr>
                                        <p:cTn id="45"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6" dur="1000"/>
                                        <p:tgtEl>
                                          <p:spTgt spid="2">
                                            <p:graphicEl>
                                              <a:dgm id="{1D9CE686-3970-4C8A-B7F5-25FB1EC212C9}"/>
                                            </p:graphicEl>
                                          </p:spTgt>
                                        </p:tgtEl>
                                      </p:cBhvr>
                                    </p:animEffect>
                                    <p:anim calcmode="lin" valueType="num">
                                      <p:cBhvr>
                                        <p:cTn id="47"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52" dur="1000"/>
                                        <p:tgtEl>
                                          <p:spTgt spid="2">
                                            <p:graphicEl>
                                              <a:dgm id="{D128365B-A3FF-474C-8E24-63862A44BE84}"/>
                                            </p:graphicEl>
                                          </p:spTgt>
                                        </p:tgtEl>
                                      </p:cBhvr>
                                    </p:animEffect>
                                    <p:anim calcmode="lin" valueType="num">
                                      <p:cBhvr>
                                        <p:cTn id="53"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4"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60" dur="1000"/>
                                        <p:tgtEl>
                                          <p:spTgt spid="2">
                                            <p:graphicEl>
                                              <a:dgm id="{A7375061-F62C-4302-9206-8E6BEB0D613F}"/>
                                            </p:graphicEl>
                                          </p:spTgt>
                                        </p:tgtEl>
                                      </p:cBhvr>
                                    </p:animEffect>
                                    <p:anim calcmode="lin" valueType="num">
                                      <p:cBhvr>
                                        <p:cTn id="61"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6" dur="1000"/>
                                        <p:tgtEl>
                                          <p:spTgt spid="2">
                                            <p:graphicEl>
                                              <a:dgm id="{F26FE41A-DB46-4170-9BF3-AFF9C3323D59}"/>
                                            </p:graphicEl>
                                          </p:spTgt>
                                        </p:tgtEl>
                                      </p:cBhvr>
                                    </p:animEffect>
                                    <p:anim calcmode="lin" valueType="num">
                                      <p:cBhvr>
                                        <p:cTn id="67"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grpId="0" nodeType="clickEffect">
                                  <p:stCondLst>
                                    <p:cond delay="0"/>
                                  </p:stCondLst>
                                  <p:childTnLst>
                                    <p:set>
                                      <p:cBhvr>
                                        <p:cTn id="73"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4" dur="1000"/>
                                        <p:tgtEl>
                                          <p:spTgt spid="2">
                                            <p:graphicEl>
                                              <a:dgm id="{77956109-AA7E-4306-825B-EF93EC33C5FD}"/>
                                            </p:graphicEl>
                                          </p:spTgt>
                                        </p:tgtEl>
                                      </p:cBhvr>
                                    </p:animEffect>
                                    <p:anim calcmode="lin" valueType="num">
                                      <p:cBhvr>
                                        <p:cTn id="75"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80" dur="1000"/>
                                        <p:tgtEl>
                                          <p:spTgt spid="2">
                                            <p:graphicEl>
                                              <a:dgm id="{62D93324-EE7B-4B3A-8467-4EDA33D7AC64}"/>
                                            </p:graphicEl>
                                          </p:spTgt>
                                        </p:tgtEl>
                                      </p:cBhvr>
                                    </p:animEffect>
                                    <p:anim calcmode="lin" valueType="num">
                                      <p:cBhvr>
                                        <p:cTn id="81"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82"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8" dur="1000"/>
                                        <p:tgtEl>
                                          <p:spTgt spid="2">
                                            <p:graphicEl>
                                              <a:dgm id="{4FA8565D-20F1-44C2-B921-B09BCCEC5BAF}"/>
                                            </p:graphicEl>
                                          </p:spTgt>
                                        </p:tgtEl>
                                      </p:cBhvr>
                                    </p:animEffect>
                                    <p:anim calcmode="lin" valueType="num">
                                      <p:cBhvr>
                                        <p:cTn id="89"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4" dur="1000"/>
                                        <p:tgtEl>
                                          <p:spTgt spid="2">
                                            <p:graphicEl>
                                              <a:dgm id="{9ECCE186-ECEE-4E36-9689-7C5607CF3BD4}"/>
                                            </p:graphicEl>
                                          </p:spTgt>
                                        </p:tgtEl>
                                      </p:cBhvr>
                                    </p:animEffect>
                                    <p:anim calcmode="lin" valueType="num">
                                      <p:cBhvr>
                                        <p:cTn id="95"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7" presetClass="entr" presetSubtype="0" fill="hold" grpId="0" nodeType="clickEffect">
                                  <p:stCondLst>
                                    <p:cond delay="0"/>
                                  </p:stCondLst>
                                  <p:childTnLst>
                                    <p:set>
                                      <p:cBhvr>
                                        <p:cTn id="101"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102" dur="1000"/>
                                        <p:tgtEl>
                                          <p:spTgt spid="2">
                                            <p:graphicEl>
                                              <a:dgm id="{4505B560-5A0C-4590-8D92-869AA8ADD0A8}"/>
                                            </p:graphicEl>
                                          </p:spTgt>
                                        </p:tgtEl>
                                      </p:cBhvr>
                                    </p:animEffect>
                                    <p:anim calcmode="lin" valueType="num">
                                      <p:cBhvr>
                                        <p:cTn id="103"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4"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8" dur="1000"/>
                                        <p:tgtEl>
                                          <p:spTgt spid="2">
                                            <p:graphicEl>
                                              <a:dgm id="{FC75B951-F111-4DF9-B6B2-501C44F36F8D}"/>
                                            </p:graphicEl>
                                          </p:spTgt>
                                        </p:tgtEl>
                                      </p:cBhvr>
                                    </p:animEffect>
                                    <p:anim calcmode="lin" valueType="num">
                                      <p:cBhvr>
                                        <p:cTn id="109"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10"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wipe(left)">
                                      <p:cBhvr>
                                        <p:cTn id="1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2505307" y="-98323"/>
            <a:ext cx="7225991" cy="861774"/>
          </a:xfrm>
          <a:prstGeom prst="rect">
            <a:avLst/>
          </a:prstGeom>
          <a:noFill/>
        </p:spPr>
        <p:txBody>
          <a:bodyPr wrap="square">
            <a:spAutoFit/>
          </a:bodyPr>
          <a:lstStyle/>
          <a:p>
            <a:pPr algn="ctr"/>
            <a:r>
              <a:rPr lang="nl-NL" sz="5000" b="1" spc="630" dirty="0">
                <a:ln w="10160">
                  <a:solidFill>
                    <a:srgbClr val="FFFF00"/>
                  </a:solidFill>
                  <a:prstDash val="solid"/>
                </a:ln>
                <a:solidFill>
                  <a:srgbClr val="823A36"/>
                </a:solidFill>
                <a:effectLst>
                  <a:outerShdw blurRad="38100" dist="22860" dir="5400000" algn="tl" rotWithShape="0">
                    <a:srgbClr val="000000"/>
                  </a:outerShdw>
                </a:effectLst>
                <a:latin typeface="Calibri" panose="020F0502020204030204" pitchFamily="34" charset="0"/>
              </a:rPr>
              <a:t>HET BELANGRIJKSTE </a:t>
            </a:r>
            <a:endParaRPr lang="en" sz="5000" b="1" spc="630" dirty="0">
              <a:ln w="10160">
                <a:solidFill>
                  <a:srgbClr val="FFFF00"/>
                </a:solidFill>
                <a:prstDash val="solid"/>
              </a:ln>
              <a:solidFill>
                <a:srgbClr val="823A36"/>
              </a:solidFill>
              <a:effectLst>
                <a:outerShdw blurRad="38100" dist="22860" dir="5400000" algn="tl" rotWithShape="0">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 b="1" dirty="0">
                <a:solidFill>
                  <a:srgbClr val="485F2F"/>
                </a:solidFill>
                <a:latin typeface="Comic Sans MS" panose="030F0702030302020204" pitchFamily="66" charset="0"/>
              </a:rPr>
              <a:t>“</a:t>
            </a:r>
            <a:r>
              <a:rPr lang="nl-NL" b="1" dirty="0">
                <a:solidFill>
                  <a:srgbClr val="485F2F"/>
                </a:solidFill>
                <a:latin typeface="Comic Sans MS" panose="030F0702030302020204" pitchFamily="66" charset="0"/>
              </a:rPr>
              <a:t>Maar wat voor mij winst was, dat heb ik om Christus' wil als schade beschouwd.</a:t>
            </a:r>
            <a:r>
              <a:rPr lang="en" b="1" dirty="0">
                <a:solidFill>
                  <a:srgbClr val="485F2F"/>
                </a:solidFill>
                <a:latin typeface="Comic Sans MS" panose="030F0702030302020204" pitchFamily="66" charset="0"/>
              </a:rPr>
              <a:t>” </a:t>
            </a:r>
            <a:r>
              <a:rPr lang="en" sz="1400" b="1" dirty="0">
                <a:solidFill>
                  <a:srgbClr val="485F2F"/>
                </a:solidFill>
                <a:latin typeface="Comic Sans MS" panose="030F0702030302020204" pitchFamily="66" charset="0"/>
              </a:rPr>
              <a:t>(</a:t>
            </a:r>
            <a:r>
              <a:rPr lang="nl-NL" sz="1400" b="1" dirty="0">
                <a:solidFill>
                  <a:srgbClr val="485F2F"/>
                </a:solidFill>
                <a:latin typeface="Comic Sans MS" panose="030F0702030302020204" pitchFamily="66" charset="0"/>
              </a:rPr>
              <a:t>Filippenzen 3:7</a:t>
            </a:r>
            <a:r>
              <a:rPr lang="en" sz="1400" b="1" dirty="0">
                <a:solidFill>
                  <a:srgbClr val="485F2F"/>
                </a:solidFill>
                <a:latin typeface="Comic Sans MS" panose="030F0702030302020204" pitchFamily="66" charset="0"/>
              </a:rPr>
              <a:t>)</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74342" y="1201468"/>
            <a:ext cx="7523356"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weegt zijn vroegere leven af tegen zijn huidige leven. Aan de ene kant legt hij al zijn kennis; zijn glorieuze toekomst als topleerling van </a:t>
            </a:r>
            <a:r>
              <a:rPr lang="nl-NL" sz="2000" b="1" dirty="0" err="1">
                <a:latin typeface="Calibri" panose="020F0502020204030204" pitchFamily="34" charset="0"/>
              </a:rPr>
              <a:t>Gamaliël</a:t>
            </a:r>
            <a:r>
              <a:rPr lang="nl-NL" sz="2000" b="1" dirty="0">
                <a:latin typeface="Calibri" panose="020F0502020204030204" pitchFamily="34" charset="0"/>
              </a:rPr>
              <a:t>; zijn prachtige farizeïsche gaven. Allemaal profijt.</a:t>
            </a:r>
            <a:endParaRPr lang="en" sz="2000" b="1" dirty="0">
              <a:latin typeface="Calibri" panose="020F0502020204030204" pitchFamily="34" charset="0"/>
            </a:endParaRP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708489" y="1255765"/>
            <a:ext cx="4206980"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731727" y="4733034"/>
            <a:ext cx="6460271" cy="1938992"/>
          </a:xfrm>
          <a:prstGeom prst="rect">
            <a:avLst/>
          </a:prstGeom>
          <a:noFill/>
        </p:spPr>
        <p:txBody>
          <a:bodyPr wrap="square">
            <a:spAutoFit/>
          </a:bodyPr>
          <a:lstStyle/>
          <a:p>
            <a:r>
              <a:rPr lang="nl-NL" sz="2000" b="1" dirty="0">
                <a:latin typeface="Calibri" panose="020F0502020204030204" pitchFamily="34" charset="0"/>
              </a:rPr>
              <a:t>Wat kan waardevoller zijn dan eeuwig leven in de hemel en op de nieuwe aarde? Toch verblinden wereldse waarden velen voor deze realiteit. Er is een natuurlijke competitie tussen de zaken die hier belangrijk worden geacht en wat de hemel werkelijk waardeert: een karakter aan dat van Christus gelijk en de redding van de ziel.</a:t>
            </a:r>
            <a:endParaRPr lang="en" sz="2000" b="1" dirty="0">
              <a:latin typeface="Calibri" panose="020F0502020204030204" pitchFamily="34" charset="0"/>
            </a:endParaRP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74342" y="2491013"/>
            <a:ext cx="740629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Plaats nu aan de andere kant van de weegschaal zijn leven sinds hij Christus ontmoette. Alle profijt wordt onzin, want niets kan tippen aan de liefde van Christus (Fil. 3:7-8).</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B177794E-4077-3F2D-08F5-FD901102144C}"/>
              </a:ext>
            </a:extLst>
          </p:cNvPr>
          <p:cNvSpPr txBox="1"/>
          <p:nvPr/>
        </p:nvSpPr>
        <p:spPr>
          <a:xfrm>
            <a:off x="207708" y="186282"/>
            <a:ext cx="1312851" cy="307168"/>
          </a:xfrm>
          <a:prstGeom prst="roundRect">
            <a:avLst>
              <a:gd name="adj" fmla="val 14029"/>
            </a:avLst>
          </a:prstGeom>
          <a:solidFill>
            <a:srgbClr val="823A36"/>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F5BB67"/>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noFill/>
                </a:ln>
                <a:solidFill>
                  <a:srgbClr val="F5BB67"/>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nodeType="clickEffect">
                                  <p:stCondLst>
                                    <p:cond delay="0"/>
                                  </p:stCondLst>
                                  <p:childTnLst>
                                    <p:animEffect transition="out" filter="randombar(horizontal)">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par>
                                <p:cTn id="39" presetID="14" presetClass="entr" presetSubtype="1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500"/>
                                        <p:tgtEl>
                                          <p:spTgt spid="16"/>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Right)">
                                      <p:cBhvr>
                                        <p:cTn id="50" dur="500"/>
                                        <p:tgtEl>
                                          <p:spTgt spid="8"/>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nl-NL" sz="6000" spc="300" dirty="0">
                <a:latin typeface="Calibri" panose="020F0502020204030204" pitchFamily="34" charset="0"/>
              </a:rPr>
              <a:t>TIPS OM IN DE REDDING TE BLIJVEN</a:t>
            </a:r>
            <a:endParaRPr lang="en" sz="6000" spc="300" dirty="0">
              <a:latin typeface="Calibri" panose="020F0502020204030204" pitchFamily="34" charset="0"/>
            </a:endParaRP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2289717" y="-65447"/>
            <a:ext cx="7694342"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nl-NL" sz="4400" b="1" spc="300" dirty="0">
                <a:ln w="9525">
                  <a:noFill/>
                  <a:prstDash val="solid"/>
                </a:ln>
                <a:solidFill>
                  <a:srgbClr val="579BC6"/>
                </a:solidFill>
                <a:effectLst>
                  <a:outerShdw blurRad="12700" dist="38100" dir="2700000" algn="tl" rotWithShape="0">
                    <a:srgbClr val="0B4B75"/>
                  </a:outerShdw>
                </a:effectLst>
                <a:latin typeface="Calibri" panose="020F0502020204030204" pitchFamily="34" charset="0"/>
              </a:rPr>
              <a:t>HET GELOOF VAN CHRISTUS</a:t>
            </a:r>
            <a:endParaRPr lang="en" sz="4400" b="1" spc="300" dirty="0">
              <a:ln w="9525">
                <a:noFill/>
                <a:prstDash val="solid"/>
              </a:ln>
              <a:solidFill>
                <a:srgbClr val="579BC6"/>
              </a:solidFill>
              <a:effectLst>
                <a:outerShdw blurRad="12700" dist="38100" dir="2700000" algn="tl" rotWithShape="0">
                  <a:srgbClr val="0B4B75"/>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0380C649-91FB-B0BB-0BFB-94AC6B1620FC}"/>
              </a:ext>
            </a:extLst>
          </p:cNvPr>
          <p:cNvSpPr txBox="1"/>
          <p:nvPr/>
        </p:nvSpPr>
        <p:spPr>
          <a:xfrm>
            <a:off x="0" y="545625"/>
            <a:ext cx="1212532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nl-NL" b="1" dirty="0">
                <a:solidFill>
                  <a:schemeClr val="accent3">
                    <a:lumMod val="50000"/>
                  </a:schemeClr>
                </a:solidFill>
                <a:latin typeface="Comic Sans MS" panose="030F0702030302020204" pitchFamily="66" charset="0"/>
              </a:rPr>
              <a:t>en in Hem gevonden word, niet met mijn rechtvaardigheid, die uit de wet is, maar die door het geloof in Christus is, namelijk de rechtvaardigheid uit God door middel van het geloof</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
            </a:r>
            <a:r>
              <a:rPr lang="nl-NL" sz="1400" b="1" dirty="0">
                <a:solidFill>
                  <a:schemeClr val="accent3">
                    <a:lumMod val="50000"/>
                  </a:schemeClr>
                </a:solidFill>
                <a:latin typeface="Comic Sans MS" panose="030F0702030302020204" pitchFamily="66" charset="0"/>
              </a:rPr>
              <a:t>Filippenzen 3:9</a:t>
            </a:r>
            <a:r>
              <a:rPr lang="en" sz="1400" b="1" dirty="0">
                <a:solidFill>
                  <a:schemeClr val="accent3">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68" y="1846432"/>
            <a:ext cx="8772528" cy="646331"/>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Maar hij trok Damascus binnen, overweldigd door een andere rechtvaardigheid, de gerechtigheid van God: “dat is door geloof in Christus" (Filippenzen 3:9).</a:t>
            </a:r>
            <a:endParaRPr lang="en" sz="2000" b="1" dirty="0">
              <a:latin typeface="Calibri" panose="020F0502020204030204" pitchFamily="34" charset="0"/>
            </a:endParaRP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898673" y="1947746"/>
            <a:ext cx="3158785" cy="4741504"/>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125390" y="4159727"/>
            <a:ext cx="5370901" cy="2246769"/>
          </a:xfrm>
          <a:prstGeom prst="rect">
            <a:avLst/>
          </a:prstGeom>
          <a:noFill/>
        </p:spPr>
        <p:txBody>
          <a:bodyPr wrap="square">
            <a:spAutoFit/>
          </a:bodyPr>
          <a:lstStyle/>
          <a:p>
            <a:pPr>
              <a:spcBef>
                <a:spcPts val="600"/>
              </a:spcBef>
            </a:pPr>
            <a:r>
              <a:rPr lang="nl-NL" sz="2000" b="1" dirty="0">
                <a:latin typeface="Calibri" panose="020F0502020204030204" pitchFamily="34" charset="0"/>
              </a:rPr>
              <a:t>Volgens 1 Korintiërs 1:30 omvat "in Christus" zijn alles wat het Plan van Verlossing vormt, vanaf het begin van onze geestelijke intelligentie (wijsheid), via rechtvaardiging door geloof (gerechtigheid) en voorbereiding op de hemel (heiliging), tot uiteindelijk verheerlijking bij de wederkomst (verlossing).</a:t>
            </a:r>
            <a:endParaRPr lang="en" sz="2000" b="1" dirty="0">
              <a:latin typeface="Calibri" panose="020F0502020204030204" pitchFamily="34" charset="0"/>
            </a:endParaRP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784445341"/>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68" y="3429000"/>
            <a:ext cx="8429623" cy="646331"/>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Hij verlangde ernaar "gevonden te worden in [Christus]" (Fil. 3:9). Wat impliceert dit?</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68" y="2505074"/>
            <a:ext cx="8429627" cy="923330"/>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Vanaf dat moment vertrouwde hij nooit meer op zijn eigen rechtvaardigheid. Want het heeft geen zin om op onze daden te vertrouwen om redding te bereiken (Gal. 2:16).</a:t>
            </a:r>
            <a:endParaRPr lang="en" sz="2000" b="1" dirty="0">
              <a:latin typeface="Calibri" panose="020F0502020204030204" pitchFamily="34" charset="0"/>
            </a:endParaRPr>
          </a:p>
        </p:txBody>
      </p:sp>
      <p:sp>
        <p:nvSpPr>
          <p:cNvPr id="2" name="CuadroTexto 5">
            <a:extLst>
              <a:ext uri="{FF2B5EF4-FFF2-40B4-BE49-F238E27FC236}">
                <a16:creationId xmlns:a16="http://schemas.microsoft.com/office/drawing/2014/main" id="{E27B2453-8DD5-A376-9DAC-CA33953BEB2A}"/>
              </a:ext>
            </a:extLst>
          </p:cNvPr>
          <p:cNvSpPr txBox="1"/>
          <p:nvPr/>
        </p:nvSpPr>
        <p:spPr>
          <a:xfrm>
            <a:off x="66672" y="1301415"/>
            <a:ext cx="12058656" cy="646331"/>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Paulus, overtuigd van zijn eigen rechtvaardigheid, ging naar Damascus om de ketters van de sekte van de "Weg" terug brengen op het pad van verlossing (Handelingen 9:1-2). </a:t>
            </a:r>
            <a:endParaRPr lang="en" sz="2000" b="1" dirty="0">
              <a:latin typeface="Calibri" panose="020F0502020204030204" pitchFamily="34" charset="0"/>
            </a:endParaRPr>
          </a:p>
        </p:txBody>
      </p:sp>
      <p:sp>
        <p:nvSpPr>
          <p:cNvPr id="10" name="Tekstvak 9">
            <a:extLst>
              <a:ext uri="{FF2B5EF4-FFF2-40B4-BE49-F238E27FC236}">
                <a16:creationId xmlns:a16="http://schemas.microsoft.com/office/drawing/2014/main" id="{C76B9C0A-F45F-B2B4-09FE-C146A8DF1239}"/>
              </a:ext>
            </a:extLst>
          </p:cNvPr>
          <p:cNvSpPr txBox="1"/>
          <p:nvPr/>
        </p:nvSpPr>
        <p:spPr>
          <a:xfrm>
            <a:off x="207708" y="186282"/>
            <a:ext cx="1312851" cy="307168"/>
          </a:xfrm>
          <a:prstGeom prst="roundRect">
            <a:avLst>
              <a:gd name="adj" fmla="val 14029"/>
            </a:avLst>
          </a:prstGeom>
          <a:solidFill>
            <a:srgbClr val="3980B1"/>
          </a:solidFill>
          <a:ln w="952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lIns="0" tIns="0" rIns="0" bIns="36000" rtlCol="0">
            <a:spAutoFit/>
          </a:bodyPr>
          <a:lstStyle/>
          <a:p>
            <a:pPr algn="ctr">
              <a:defRPr/>
            </a:pPr>
            <a:r>
              <a:rPr lang="nl-NL" sz="1600" b="1" kern="0" spc="50" dirty="0">
                <a:ln w="0">
                  <a:noFill/>
                </a:ln>
                <a:solidFill>
                  <a:srgbClr val="C6FFF6"/>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noFill/>
                </a:ln>
                <a:solidFill>
                  <a:srgbClr val="F5BB67"/>
                </a:solidFill>
                <a:effectLst>
                  <a:glow rad="38100">
                    <a:srgbClr val="BD3460"/>
                  </a:glow>
                  <a:innerShdw blurRad="63500" dist="50800" dir="13500000">
                    <a:srgbClr val="000000">
                      <a:alpha val="50000"/>
                    </a:srgbClr>
                  </a:innerShdw>
                </a:effectLst>
                <a:latin typeface="Comic Sans MS" panose="030F0702030302020204" pitchFamily="66" charset="0"/>
              </a:rPr>
              <a:t> </a:t>
            </a:r>
            <a:r>
              <a:rPr lang="nl-NL" sz="1600" b="1" kern="0" spc="50" dirty="0">
                <a:ln w="0">
                  <a:noFill/>
                </a:ln>
                <a:solidFill>
                  <a:srgbClr val="D5B9F9"/>
                </a:solidFill>
                <a:effectLst>
                  <a:glow rad="38100">
                    <a:srgbClr val="BD3460"/>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8)">
                                      <p:cBhvr>
                                        <p:cTn id="38" dur="750"/>
                                        <p:tgtEl>
                                          <p:spTgt spid="4"/>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ox(in)">
                                      <p:cBhvr>
                                        <p:cTn id="60" dur="500"/>
                                        <p:tgtEl>
                                          <p:spTgt spid="11"/>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64"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65"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66" dur="1000"/>
                                        <p:tgtEl>
                                          <p:spTgt spid="9">
                                            <p:graphicEl>
                                              <a:dgm id="{6CD877A9-5B96-423A-AD41-F7160D878F73}"/>
                                            </p:graphic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9"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70"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71" dur="1000"/>
                                        <p:tgtEl>
                                          <p:spTgt spid="9">
                                            <p:graphicEl>
                                              <a:dgm id="{30935DB6-EECA-4293-9146-CA4C9EB1C943}"/>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74"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75"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76" dur="1000"/>
                                        <p:tgtEl>
                                          <p:spTgt spid="9">
                                            <p:graphicEl>
                                              <a:dgm id="{7A7CABA2-BA43-49CB-84EB-36FA15857EF4}"/>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9"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80"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81" dur="1000"/>
                                        <p:tgtEl>
                                          <p:spTgt spid="9">
                                            <p:graphicEl>
                                              <a:dgm id="{E7612AF6-D874-49DE-B70D-5B9C424FB3B0}"/>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84"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85"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86" dur="1000"/>
                                        <p:tgtEl>
                                          <p:spTgt spid="9">
                                            <p:graphicEl>
                                              <a:dgm id="{B3DE2EF1-E274-4A6A-805C-481B309EF86E}"/>
                                            </p:graphicEl>
                                          </p:spTgt>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9"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90"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91" dur="1000"/>
                                        <p:tgtEl>
                                          <p:spTgt spid="9">
                                            <p:graphicEl>
                                              <a:dgm id="{BFDD2237-DF10-40A7-8E88-F58EE4DDBE97}"/>
                                            </p:graphicEl>
                                          </p:spTgt>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94"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95"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96" dur="1000"/>
                                        <p:tgtEl>
                                          <p:spTgt spid="9">
                                            <p:graphicEl>
                                              <a:dgm id="{051C9F95-AAFA-4605-9B35-E5DAE02AEFAF}"/>
                                            </p:graphicEl>
                                          </p:spTgt>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9"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100"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101" dur="1000"/>
                                        <p:tgtEl>
                                          <p:spTgt spid="9">
                                            <p:graphicEl>
                                              <a:dgm id="{8CA91671-85C8-4287-81AF-9353B719781A}"/>
                                            </p:graphicEl>
                                          </p:spTgt>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104"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105"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106" dur="1000"/>
                                        <p:tgtEl>
                                          <p:spTgt spid="9">
                                            <p:graphicEl>
                                              <a:dgm id="{A2917D7A-E091-46D1-874C-DE074DF26231}"/>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9"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10"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11" dur="1000"/>
                                        <p:tgtEl>
                                          <p:spTgt spid="9">
                                            <p:graphicEl>
                                              <a:dgm id="{D8DBF1D0-5B09-4DFA-96B9-467E90BD90E1}"/>
                                            </p:graphicEl>
                                          </p:spTgt>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14"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15"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16" dur="1000"/>
                                        <p:tgtEl>
                                          <p:spTgt spid="9">
                                            <p:graphicEl>
                                              <a:dgm id="{239B7314-134B-48E1-9E3C-789D3C4A7E6B}"/>
                                            </p:graphicEl>
                                          </p:spTgt>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9"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20"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21" dur="1000"/>
                                        <p:tgtEl>
                                          <p:spTgt spid="9">
                                            <p:graphicEl>
                                              <a:dgm id="{DF7B9908-6391-42AC-A252-95679DF19CDA}"/>
                                            </p:graphicEl>
                                          </p:spTgt>
                                        </p:tgtEl>
                                      </p:cBhvr>
                                    </p:animEffect>
                                  </p:childTnLst>
                                </p:cTn>
                              </p:par>
                            </p:childTnLst>
                          </p:cTn>
                        </p:par>
                        <p:par>
                          <p:cTn id="122" fill="hold">
                            <p:stCondLst>
                              <p:cond delay="1500"/>
                            </p:stCondLst>
                            <p:childTnLst>
                              <p:par>
                                <p:cTn id="123" presetID="53" presetClass="entr" presetSubtype="16" fill="hold" grpId="0" nodeType="afterEffect">
                                  <p:stCondLst>
                                    <p:cond delay="0"/>
                                  </p:stCondLst>
                                  <p:childTnLst>
                                    <p:set>
                                      <p:cBhvr>
                                        <p:cTn id="124"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25"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26"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7" dur="1000"/>
                                        <p:tgtEl>
                                          <p:spTgt spid="9">
                                            <p:graphicEl>
                                              <a:dgm id="{F3B67D04-FA94-40C2-9969-D7426470ADC2}"/>
                                            </p:graphicEl>
                                          </p:spTgt>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30"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31"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32" dur="1000"/>
                                        <p:tgtEl>
                                          <p:spTgt spid="9">
                                            <p:graphicEl>
                                              <a:dgm id="{A235F25A-81F1-400D-B1E2-C289B1F5F14F}"/>
                                            </p:graphicEl>
                                          </p:spTgt>
                                        </p:tgtEl>
                                      </p:cBhvr>
                                    </p:animEffect>
                                  </p:childTnLst>
                                </p:cTn>
                              </p:par>
                            </p:childTnLst>
                          </p:cTn>
                        </p:par>
                        <p:par>
                          <p:cTn id="133" fill="hold">
                            <p:stCondLst>
                              <p:cond delay="2500"/>
                            </p:stCondLst>
                            <p:childTnLst>
                              <p:par>
                                <p:cTn id="134" presetID="53" presetClass="entr" presetSubtype="16" fill="hold" grpId="0" nodeType="afterEffect">
                                  <p:stCondLst>
                                    <p:cond delay="0"/>
                                  </p:stCondLst>
                                  <p:childTnLst>
                                    <p:set>
                                      <p:cBhvr>
                                        <p:cTn id="135"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36"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7"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8" dur="1000"/>
                                        <p:tgtEl>
                                          <p:spTgt spid="9">
                                            <p:graphicEl>
                                              <a:dgm id="{1A6B97CA-18F1-4530-8F79-A01E8E5E6170}"/>
                                            </p:graphicEl>
                                          </p:spTgt>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41"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42"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43" dur="1000"/>
                                        <p:tgtEl>
                                          <p:spTgt spid="9">
                                            <p:graphicEl>
                                              <a:dgm id="{01DBECC5-EFA4-44DE-B589-7D5E19152295}"/>
                                            </p:graphicEl>
                                          </p:spTgt>
                                        </p:tgtEl>
                                      </p:cBhvr>
                                    </p:animEffect>
                                  </p:childTnLst>
                                </p:cTn>
                              </p:par>
                            </p:childTnLst>
                          </p:cTn>
                        </p:par>
                        <p:par>
                          <p:cTn id="144" fill="hold">
                            <p:stCondLst>
                              <p:cond delay="3500"/>
                            </p:stCondLst>
                            <p:childTnLst>
                              <p:par>
                                <p:cTn id="145" presetID="53" presetClass="entr" presetSubtype="16" fill="hold" grpId="0" nodeType="afterEffect">
                                  <p:stCondLst>
                                    <p:cond delay="0"/>
                                  </p:stCondLst>
                                  <p:childTnLst>
                                    <p:set>
                                      <p:cBhvr>
                                        <p:cTn id="146"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7"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8"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9" dur="1000"/>
                                        <p:tgtEl>
                                          <p:spTgt spid="9">
                                            <p:graphicEl>
                                              <a:dgm id="{B444A002-CFA7-4477-AA6E-14D41186A3AF}"/>
                                            </p:graphicEl>
                                          </p:spTgt>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52"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53"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54" dur="1000"/>
                                        <p:tgtEl>
                                          <p:spTgt spid="9">
                                            <p:graphicEl>
                                              <a:dgm id="{1D774E81-82A5-4176-8501-4C3E2A6F230E}"/>
                                            </p:graphicEl>
                                          </p:spTgt>
                                        </p:tgtEl>
                                      </p:cBhvr>
                                    </p:animEffect>
                                  </p:childTnLst>
                                </p:cTn>
                              </p:par>
                            </p:childTnLst>
                          </p:cTn>
                        </p:par>
                        <p:par>
                          <p:cTn id="155" fill="hold">
                            <p:stCondLst>
                              <p:cond delay="4500"/>
                            </p:stCondLst>
                            <p:childTnLst>
                              <p:par>
                                <p:cTn id="156" presetID="22" presetClass="entr" presetSubtype="8" fill="hold" grpId="0" nodeType="afterEffect">
                                  <p:stCondLst>
                                    <p:cond delay="0"/>
                                  </p:stCondLst>
                                  <p:childTnLst>
                                    <p:set>
                                      <p:cBhvr>
                                        <p:cTn id="157" dur="1" fill="hold">
                                          <p:stCondLst>
                                            <p:cond delay="0"/>
                                          </p:stCondLst>
                                        </p:cTn>
                                        <p:tgtEl>
                                          <p:spTgt spid="8"/>
                                        </p:tgtEl>
                                        <p:attrNameLst>
                                          <p:attrName>style.visibility</p:attrName>
                                        </p:attrNameLst>
                                      </p:cBhvr>
                                      <p:to>
                                        <p:strVal val="visible"/>
                                      </p:to>
                                    </p:set>
                                    <p:animEffect transition="in" filter="wipe(left)">
                                      <p:cBhvr>
                                        <p:cTn id="1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P spid="2" grpId="0"/>
      <p:bldP spid="10" grpId="0" animBg="1"/>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671</TotalTime>
  <Words>1268</Words>
  <Application>Microsoft Office PowerPoint</Application>
  <PresentationFormat>Panorámica</PresentationFormat>
  <Paragraphs>66</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Constantia</vt:lpstr>
      <vt:lpstr>Comic Sans MS</vt:lpstr>
      <vt:lpstr>Arial</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2026-01-07T16:18:59Z</dcterms:created>
  <dcterms:modified xsi:type="dcterms:W3CDTF">2026-02-06T12:23:08Z</dcterms:modified>
</cp:coreProperties>
</file>