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28" r:id="rId4"/>
    <p:sldId id="257" r:id="rId5"/>
    <p:sldId id="258" r:id="rId6"/>
    <p:sldId id="325" r:id="rId7"/>
    <p:sldId id="259" r:id="rId8"/>
    <p:sldId id="260" r:id="rId9"/>
    <p:sldId id="261" r:id="rId10"/>
    <p:sldId id="326" r:id="rId11"/>
    <p:sldId id="327" r:id="rId12"/>
    <p:sldId id="264" r:id="rId13"/>
    <p:sldId id="324"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0000"/>
    <a:srgbClr val="FDF56C"/>
    <a:srgbClr val="F6F663"/>
    <a:srgbClr val="486220"/>
    <a:srgbClr val="FFFFFF"/>
    <a:srgbClr val="38609E"/>
    <a:srgbClr val="F7946D"/>
    <a:srgbClr val="F4642A"/>
    <a:srgbClr val="6C3C0C"/>
    <a:srgbClr val="FDE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736" autoAdjust="0"/>
  </p:normalViewPr>
  <p:slideViewPr>
    <p:cSldViewPr snapToGrid="0">
      <p:cViewPr varScale="1">
        <p:scale>
          <a:sx n="33" d="100"/>
          <a:sy n="33" d="100"/>
        </p:scale>
        <p:origin x="132" y="14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Ze kunnen in het hart bemoedigd worden</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62228C23-7F1C-4984-8E05-788BCBBAB1B7}" type="parTrans" cxnId="{A0B705FC-E4B1-43CB-B671-6C8036EEF1C0}">
      <dgm:prSet/>
      <dgm:spPr/>
      <dgm:t>
        <a:bodyPr/>
        <a:lstStyle/>
        <a:p>
          <a:endParaRPr lang="es-ES" sz="2000"/>
        </a:p>
      </dgm:t>
    </dgm:pt>
    <dgm:pt modelId="{3EDB10DF-3FEE-4123-98BD-347EA0B5994B}" type="sibTrans" cxnId="{A0B705FC-E4B1-43CB-B671-6C8036EEF1C0}">
      <dgm:prSet/>
      <dgm:spPr/>
      <dgm:t>
        <a:bodyPr/>
        <a:lstStyle/>
        <a:p>
          <a:endParaRPr lang="es-ES" sz="2000"/>
        </a:p>
      </dgm:t>
    </dgm:pt>
    <dgm:pt modelId="{57550FA6-1EE6-47C7-9E78-97485E71593D}">
      <dgm:prSet custT="1"/>
      <dgm:spPr>
        <a:effectLst>
          <a:outerShdw blurRad="50800" dist="38100" dir="8100000" algn="tr" rotWithShape="0">
            <a:prstClr val="black">
              <a:alpha val="40000"/>
            </a:prstClr>
          </a:outerShdw>
        </a:effectLst>
      </dgm:spPr>
      <dgm:t>
        <a:bodyPr/>
        <a:lstStyle/>
        <a:p>
          <a:r>
            <a:rPr lang="es-ES" sz="2000" b="1" dirty="0">
              <a:latin typeface="Calibri" panose="020F0502020204030204" pitchFamily="34" charset="0"/>
              <a:ea typeface="Calibri" panose="020F0502020204030204" pitchFamily="34" charset="0"/>
              <a:cs typeface="Calibri" panose="020F0502020204030204" pitchFamily="34" charset="0"/>
            </a:rPr>
            <a:t>en verenigd in liefde</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8C7FC0CD-B9DF-4F81-820C-88F900E6E64A}" type="parTrans" cxnId="{632EB64E-4578-42A0-87C8-5BF98C6804B4}">
      <dgm:prSet/>
      <dgm:spPr/>
      <dgm:t>
        <a:bodyPr/>
        <a:lstStyle/>
        <a:p>
          <a:endParaRPr lang="es-ES" sz="2000"/>
        </a:p>
      </dgm:t>
    </dgm:pt>
    <dgm:pt modelId="{699C7308-3EDA-4AE9-9ED9-2B0249BA77E8}" type="sibTrans" cxnId="{632EB64E-4578-42A0-87C8-5BF98C6804B4}">
      <dgm:prSet/>
      <dgm:spPr/>
      <dgm:t>
        <a:bodyPr/>
        <a:lstStyle/>
        <a:p>
          <a:endParaRPr lang="es-ES" sz="2000"/>
        </a:p>
      </dgm:t>
    </dgm:pt>
    <dgm:pt modelId="{3D9C8103-CC21-4390-B4AF-A7BDAA307B6B}">
      <dgm:prSet custT="1"/>
      <dgm:spPr>
        <a:effectLst>
          <a:outerShdw blurRad="50800" dist="38100" dir="8100000" algn="tr" rotWithShape="0">
            <a:prstClr val="black">
              <a:alpha val="40000"/>
            </a:prstClr>
          </a:outerShdw>
        </a:effectLst>
      </dgm:spPr>
      <dgm:t>
        <a:bodyPr/>
        <a:lstStyle/>
        <a:p>
          <a:r>
            <a:rPr lang="nl-NL" sz="2000" b="1" dirty="0">
              <a:latin typeface="Calibri" panose="020F0502020204030204" pitchFamily="34" charset="0"/>
              <a:cs typeface="Calibri" panose="020F0502020204030204" pitchFamily="34" charset="0"/>
            </a:rPr>
            <a:t>dat zij de volledige rijkdom van volledig begrip mogen hebben</a:t>
          </a:r>
          <a:endParaRPr lang="es-ES" sz="2000" dirty="0">
            <a:latin typeface="Calibri" panose="020F0502020204030204" pitchFamily="34" charset="0"/>
            <a:cs typeface="Calibri" panose="020F0502020204030204" pitchFamily="34" charset="0"/>
          </a:endParaRPr>
        </a:p>
      </dgm:t>
    </dgm:pt>
    <dgm:pt modelId="{D562DCFF-2036-4869-8C8F-68594B5F5CF2}" type="parTrans" cxnId="{95218E0E-633E-44D5-AE82-EA821FB1D92D}">
      <dgm:prSet/>
      <dgm:spPr/>
      <dgm:t>
        <a:bodyPr/>
        <a:lstStyle/>
        <a:p>
          <a:endParaRPr lang="es-ES" sz="2000"/>
        </a:p>
      </dgm:t>
    </dgm:pt>
    <dgm:pt modelId="{9B0BC555-E09F-4A4B-9E4B-32D85A29033D}" type="sibTrans" cxnId="{95218E0E-633E-44D5-AE82-EA821FB1D92D}">
      <dgm:prSet/>
      <dgm:spPr/>
      <dgm:t>
        <a:bodyPr/>
        <a:lstStyle/>
        <a:p>
          <a:endParaRPr lang="es-ES" sz="20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Er zijn nu twee soorten doctrines</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DF5E3D33-A2CF-4869-85ED-0C87C7738BA8}" type="par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lstStyle/>
        <a:p>
          <a:r>
            <a:rPr lang="nl-NL"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Volgens Christus en Zijn leer zoals vastgelegd  in de Bijbel</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7B7E8364-3528-48D2-8DB9-B773A42F43F4}" type="parTrans" cxnId="{1BDF9138-7C7C-45C9-988D-11E09734C13D}">
      <dgm:prSet custT="1"/>
      <dgm:spPr/>
      <dgm:t>
        <a:bodyPr/>
        <a:lstStyle/>
        <a:p>
          <a:endParaRPr lang="es-ES" sz="2000" b="1">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0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Wij zijn versterkt in het geloof en overvloedig dankbaar (Kol. 2:7)</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1BEC9317-B8FA-43BA-A024-16BD87405BDF}" type="parTrans" cxnId="{AFA8E77A-027F-46C4-A6B6-69C732DD2596}">
      <dgm:prSet custT="1"/>
      <dgm:spPr>
        <a:ln>
          <a:solidFill>
            <a:schemeClr val="accent3">
              <a:lumMod val="50000"/>
            </a:schemeClr>
          </a:solidFill>
        </a:ln>
      </dgm:spPr>
      <dgm:t>
        <a:bodyPr/>
        <a:lstStyle/>
        <a:p>
          <a:endParaRPr lang="es-ES" sz="2000" b="1">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0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Volgens filosofieën en lege subtiliteiten, volgens de tradities van de mensen</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9044E686-5B61-4C2D-8B96-C8713EBF41F2}" type="parTrans" cxnId="{B6B2507E-A1CC-4F92-8291-9038498FA3E0}">
      <dgm:prSet custT="1"/>
      <dgm:spPr/>
      <dgm:t>
        <a:bodyPr/>
        <a:lstStyle/>
        <a:p>
          <a:endParaRPr lang="es-ES" sz="2000" b="1">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0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Wij worden misleid, beoordeeld en van onze beloning beroofd (Kol. 2:8, 16, 18)</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DB0606CE-40C2-429D-9064-7E291E09681A}" type="parTrans" cxnId="{0C2CFF3F-7C95-4B48-BBA7-93436CC28D44}">
      <dgm:prSet custT="1"/>
      <dgm:spPr/>
      <dgm:t>
        <a:bodyPr/>
        <a:lstStyle/>
        <a:p>
          <a:endParaRPr lang="es-ES" sz="2000" b="1">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0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31252">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31252">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Hij gaf ons het leven, en vergaf onze zonden (Kol. 2:13)</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249BE228-72AD-4782-A29D-0A2CC46E1FAF}" type="parTrans" cxnId="{35D8F171-33B1-4ED9-B11E-8DBF35019808}">
      <dgm:prSet/>
      <dgm:spPr/>
      <dgm:t>
        <a:bodyPr/>
        <a:lstStyle/>
        <a:p>
          <a:endParaRPr lang="es-ES" sz="2000" b="1"/>
        </a:p>
      </dgm:t>
    </dgm:pt>
    <dgm:pt modelId="{F3E369D6-F802-4AB6-9BC5-88E8EF138DB5}" type="sibTrans" cxnId="{35D8F171-33B1-4ED9-B11E-8DBF35019808}">
      <dgm:prSet/>
      <dgm:spPr/>
      <dgm:t>
        <a:bodyPr/>
        <a:lstStyle/>
        <a:p>
          <a:endParaRPr lang="es-ES" sz="2000" b="1"/>
        </a:p>
      </dgm:t>
    </dgm:pt>
    <dgm:pt modelId="{B2957AB7-BB08-4754-B299-2AFE02CDEC39}">
      <dgm:prSet custT="1"/>
      <dgm:spPr>
        <a:solidFill>
          <a:schemeClr val="accent2">
            <a:lumMod val="75000"/>
          </a:schemeClr>
        </a:solidFill>
      </dgm:spPr>
      <dgm:t>
        <a:bodyPr/>
        <a:lstStyle/>
        <a:p>
          <a:pPr>
            <a:lnSpc>
              <a:spcPct val="80000"/>
            </a:lnSpc>
          </a:pPr>
          <a:r>
            <a:rPr lang="nl-NL" sz="2000" b="1" dirty="0">
              <a:solidFill>
                <a:schemeClr val="bg1"/>
              </a:solidFill>
              <a:latin typeface="Calibri" panose="020F0502020204030204" pitchFamily="34" charset="0"/>
              <a:cs typeface="Calibri" panose="020F0502020204030204" pitchFamily="34" charset="0"/>
            </a:rPr>
            <a:t>Hij liet de beschuldiging van onze wettelijke schuld vallen, die tegen ons was (Kol. 2:14)</a:t>
          </a:r>
          <a:endParaRPr lang="en" sz="2000" b="1" dirty="0">
            <a:solidFill>
              <a:schemeClr val="bg1"/>
            </a:solidFill>
            <a:latin typeface="Calibri" panose="020F0502020204030204" pitchFamily="34" charset="0"/>
            <a:cs typeface="Calibri" panose="020F0502020204030204" pitchFamily="34" charset="0"/>
          </a:endParaRPr>
        </a:p>
      </dgm:t>
    </dgm:pt>
    <dgm:pt modelId="{F4AEE23E-C3E6-4506-A622-5C89BA94B4C7}" type="parTrans" cxnId="{D8739C07-DCFF-4E95-9B07-95C69756C21F}">
      <dgm:prSet/>
      <dgm:spPr/>
      <dgm:t>
        <a:bodyPr/>
        <a:lstStyle/>
        <a:p>
          <a:endParaRPr lang="es-ES" sz="2000" b="1"/>
        </a:p>
      </dgm:t>
    </dgm:pt>
    <dgm:pt modelId="{E2789D54-0578-4D47-86CD-76ED096145D0}" type="sibTrans" cxnId="{D8739C07-DCFF-4E95-9B07-95C69756C21F}">
      <dgm:prSet/>
      <dgm:spPr/>
      <dgm:t>
        <a:bodyPr/>
        <a:lstStyle/>
        <a:p>
          <a:endParaRPr lang="es-ES" sz="2000" b="1"/>
        </a:p>
      </dgm:t>
    </dgm:pt>
    <dgm:pt modelId="{6E158DCC-FDF0-4076-867B-C63F36CAD1C7}">
      <dgm:prSet custT="1"/>
      <dgm:spPr>
        <a:solidFill>
          <a:schemeClr val="accent6">
            <a:lumMod val="50000"/>
          </a:schemeClr>
        </a:solidFill>
      </dgm:spPr>
      <dgm:t>
        <a:bodyPr/>
        <a:lstStyle/>
        <a:p>
          <a:pPr>
            <a:lnSpc>
              <a:spcPct val="80000"/>
            </a:lnSpc>
            <a:spcAft>
              <a:spcPts val="600"/>
            </a:spcAft>
          </a:pPr>
          <a:r>
            <a:rPr lang="nl-NL" sz="2000" b="1" noProof="0" dirty="0">
              <a:solidFill>
                <a:schemeClr val="bg1"/>
              </a:solidFill>
              <a:latin typeface="Calibri" panose="020F0502020204030204" pitchFamily="34" charset="0"/>
              <a:cs typeface="Calibri" panose="020F0502020204030204" pitchFamily="34" charset="0"/>
            </a:rPr>
            <a:t>Hij triomfeerde over de machten en autoriteiten van het kwaad (Kol. 2:15)</a:t>
          </a:r>
          <a:endParaRPr lang="en" sz="2000" b="1" dirty="0">
            <a:solidFill>
              <a:schemeClr val="bg1"/>
            </a:solidFill>
            <a:latin typeface="Calibri" panose="020F0502020204030204" pitchFamily="34" charset="0"/>
            <a:cs typeface="Calibri" panose="020F0502020204030204" pitchFamily="34" charset="0"/>
          </a:endParaRPr>
        </a:p>
      </dgm:t>
    </dgm:pt>
    <dgm:pt modelId="{A086A035-6E1B-4ACB-BFFF-829CBABCD0F4}" type="parTrans" cxnId="{9D3540F4-0139-439E-A7FD-0BB01B2AAEF2}">
      <dgm:prSet/>
      <dgm:spPr/>
      <dgm:t>
        <a:bodyPr/>
        <a:lstStyle/>
        <a:p>
          <a:endParaRPr lang="es-ES" sz="2000" b="1"/>
        </a:p>
      </dgm:t>
    </dgm:pt>
    <dgm:pt modelId="{7C06186A-AF09-4559-B4CF-C880C2C42E99}" type="sibTrans" cxnId="{9D3540F4-0139-439E-A7FD-0BB01B2AAEF2}">
      <dgm:prSet/>
      <dgm:spPr/>
      <dgm:t>
        <a:bodyPr/>
        <a:lstStyle/>
        <a:p>
          <a:endParaRPr lang="es-ES" sz="2000" b="1"/>
        </a:p>
      </dgm:t>
    </dgm:pt>
    <dgm:pt modelId="{958CB4E6-292E-41C3-A4E5-97395F4CD32F}" type="pres">
      <dgm:prSet presAssocID="{DA6B8DEA-5014-4718-A8EE-AE3580F0BBEE}" presName="Name0" presStyleCnt="0">
        <dgm:presLayoutVars>
          <dgm:dir/>
          <dgm:resizeHandles val="exact"/>
        </dgm:presLayoutVars>
      </dgm:prSet>
      <dgm:spPr/>
    </dgm:pt>
    <dgm:pt modelId="{FA2F0043-86EB-4077-8019-74B6E61C50F6}" type="pres">
      <dgm:prSet presAssocID="{E5CFAD89-08CF-4C58-817B-7EE8196F0107}" presName="node" presStyleLbl="node1" presStyleIdx="0" presStyleCnt="3" custScaleX="103932" custScaleY="99802">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custScaleX="123926" custLinFactNeighborX="0">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es-ES"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es-ES"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es-ES"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es-ES"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es-ES"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es-ES"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496"/>
          <a:ext cx="7841202" cy="39490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Ze kunnen in het hart bemoedigd worden</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19278" y="19774"/>
        <a:ext cx="7802646" cy="356353"/>
      </dsp:txXfrm>
    </dsp:sp>
    <dsp:sp modelId="{3AC74F1B-8D74-4ECE-829C-7EBFCF5A233D}">
      <dsp:nvSpPr>
        <dsp:cNvPr id="0" name=""/>
        <dsp:cNvSpPr/>
      </dsp:nvSpPr>
      <dsp:spPr>
        <a:xfrm>
          <a:off x="0" y="407260"/>
          <a:ext cx="7841202" cy="394909"/>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latin typeface="Calibri" panose="020F0502020204030204" pitchFamily="34" charset="0"/>
              <a:ea typeface="Calibri" panose="020F0502020204030204" pitchFamily="34" charset="0"/>
              <a:cs typeface="Calibri" panose="020F0502020204030204" pitchFamily="34" charset="0"/>
            </a:rPr>
            <a:t>en verenigd in liefde</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19278" y="426538"/>
        <a:ext cx="7802646" cy="356353"/>
      </dsp:txXfrm>
    </dsp:sp>
    <dsp:sp modelId="{838D3007-E535-4DB8-A0B2-E36AB03A4B57}">
      <dsp:nvSpPr>
        <dsp:cNvPr id="0" name=""/>
        <dsp:cNvSpPr/>
      </dsp:nvSpPr>
      <dsp:spPr>
        <a:xfrm>
          <a:off x="0" y="814024"/>
          <a:ext cx="7841202" cy="394909"/>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latin typeface="Calibri" panose="020F0502020204030204" pitchFamily="34" charset="0"/>
              <a:cs typeface="Calibri" panose="020F0502020204030204" pitchFamily="34" charset="0"/>
            </a:rPr>
            <a:t>dat zij de volledige rijkdom van volledig begrip mogen hebben</a:t>
          </a:r>
          <a:endParaRPr lang="es-ES" sz="2000" kern="1200" dirty="0">
            <a:latin typeface="Calibri" panose="020F0502020204030204" pitchFamily="34" charset="0"/>
            <a:cs typeface="Calibri" panose="020F0502020204030204" pitchFamily="34" charset="0"/>
          </a:endParaRPr>
        </a:p>
      </dsp:txBody>
      <dsp:txXfrm>
        <a:off x="19278" y="833302"/>
        <a:ext cx="7802646" cy="356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69276" y="190501"/>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Er zijn nu twee soorten doctrines</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117010" y="238235"/>
        <a:ext cx="1772082" cy="1534286"/>
      </dsp:txXfrm>
    </dsp:sp>
    <dsp:sp modelId="{AB0CBB47-E424-47FF-8AD8-BA5C37AA2D98}">
      <dsp:nvSpPr>
        <dsp:cNvPr id="0" name=""/>
        <dsp:cNvSpPr/>
      </dsp:nvSpPr>
      <dsp:spPr>
        <a:xfrm rot="19457599">
          <a:off x="1850357" y="69512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713919"/>
        <a:ext cx="45997" cy="45997"/>
      </dsp:txXfrm>
    </dsp:sp>
    <dsp:sp modelId="{628B03C1-2108-40C1-A7E4-4B0B7D9A765A}">
      <dsp:nvSpPr>
        <dsp:cNvPr id="0" name=""/>
        <dsp:cNvSpPr/>
      </dsp:nvSpPr>
      <dsp:spPr>
        <a:xfrm>
          <a:off x="2683846" y="1570"/>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Volgens Christus en Zijn leer zoals vastgelegd  in de Bijbel</a:t>
          </a:r>
          <a:endParaRPr lang="en"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711195" y="28919"/>
        <a:ext cx="3785526" cy="879077"/>
      </dsp:txXfrm>
    </dsp:sp>
    <dsp:sp modelId="{C199F4D7-3ABA-4133-A056-BAEF2F3D776A}">
      <dsp:nvSpPr>
        <dsp:cNvPr id="0" name=""/>
        <dsp:cNvSpPr/>
      </dsp:nvSpPr>
      <dsp:spPr>
        <a:xfrm>
          <a:off x="6524071" y="426662"/>
          <a:ext cx="747020" cy="83590"/>
        </a:xfrm>
        <a:custGeom>
          <a:avLst/>
          <a:gdLst/>
          <a:ahLst/>
          <a:cxnLst/>
          <a:rect l="0" t="0" r="0" b="0"/>
          <a:pathLst>
            <a:path>
              <a:moveTo>
                <a:pt x="0" y="41795"/>
              </a:moveTo>
              <a:lnTo>
                <a:pt x="747020"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449782"/>
        <a:ext cx="37351" cy="37351"/>
      </dsp:txXfrm>
    </dsp:sp>
    <dsp:sp modelId="{3C6B2C48-3092-4773-ACB2-D38B34F145FF}">
      <dsp:nvSpPr>
        <dsp:cNvPr id="0" name=""/>
        <dsp:cNvSpPr/>
      </dsp:nvSpPr>
      <dsp:spPr>
        <a:xfrm>
          <a:off x="7271091" y="1570"/>
          <a:ext cx="431874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Wij zijn versterkt in het geloof en overvloedig dankbaar (Kol. 2:7)</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7298440" y="28919"/>
        <a:ext cx="4264048" cy="879077"/>
      </dsp:txXfrm>
    </dsp:sp>
    <dsp:sp modelId="{80EEE3D0-C2C4-40CE-9E73-DCDA5330CD5E}">
      <dsp:nvSpPr>
        <dsp:cNvPr id="0" name=""/>
        <dsp:cNvSpPr/>
      </dsp:nvSpPr>
      <dsp:spPr>
        <a:xfrm rot="2142401">
          <a:off x="1850357" y="123204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1250839"/>
        <a:ext cx="45997" cy="45997"/>
      </dsp:txXfrm>
    </dsp:sp>
    <dsp:sp modelId="{DD8FD213-494A-48EE-8B01-6F55637C1A93}">
      <dsp:nvSpPr>
        <dsp:cNvPr id="0" name=""/>
        <dsp:cNvSpPr/>
      </dsp:nvSpPr>
      <dsp:spPr>
        <a:xfrm>
          <a:off x="2683846" y="107541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Volgens filosofieën en lege subtiliteiten, volgens de tradities van de mensen</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711195" y="1102760"/>
        <a:ext cx="3785526" cy="879077"/>
      </dsp:txXfrm>
    </dsp:sp>
    <dsp:sp modelId="{BA0379AC-B5CE-4DE2-9563-54FF42A75FD8}">
      <dsp:nvSpPr>
        <dsp:cNvPr id="0" name=""/>
        <dsp:cNvSpPr/>
      </dsp:nvSpPr>
      <dsp:spPr>
        <a:xfrm>
          <a:off x="6524071" y="1500504"/>
          <a:ext cx="747020" cy="83590"/>
        </a:xfrm>
        <a:custGeom>
          <a:avLst/>
          <a:gdLst/>
          <a:ahLst/>
          <a:cxnLst/>
          <a:rect l="0" t="0" r="0" b="0"/>
          <a:pathLst>
            <a:path>
              <a:moveTo>
                <a:pt x="0" y="41795"/>
              </a:moveTo>
              <a:lnTo>
                <a:pt x="747020"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1523623"/>
        <a:ext cx="37351" cy="37351"/>
      </dsp:txXfrm>
    </dsp:sp>
    <dsp:sp modelId="{5EF5C1E4-06C3-494E-AC3C-15D7B9D016A6}">
      <dsp:nvSpPr>
        <dsp:cNvPr id="0" name=""/>
        <dsp:cNvSpPr/>
      </dsp:nvSpPr>
      <dsp:spPr>
        <a:xfrm>
          <a:off x="7271091" y="1075411"/>
          <a:ext cx="431874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Wij worden misleid, beoordeeld en van onze beloning beroofd (Kol. 2:8, 16, 18)</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7298440" y="1102760"/>
        <a:ext cx="426404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16200000">
          <a:off x="630671" y="-626680"/>
          <a:ext cx="1487725" cy="2744037"/>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Hij gaf ons het leven, en vergaf onze zonden (Kol. 2:13)</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2515" y="299021"/>
        <a:ext cx="2744037" cy="892635"/>
      </dsp:txXfrm>
    </dsp:sp>
    <dsp:sp modelId="{B885D748-65CB-4770-8E25-553E448535E9}">
      <dsp:nvSpPr>
        <dsp:cNvPr id="0" name=""/>
        <dsp:cNvSpPr/>
      </dsp:nvSpPr>
      <dsp:spPr>
        <a:xfrm rot="16200000">
          <a:off x="3835193" y="-890623"/>
          <a:ext cx="1490677" cy="3271923"/>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80000"/>
            </a:lnSpc>
            <a:spcBef>
              <a:spcPct val="0"/>
            </a:spcBef>
            <a:spcAft>
              <a:spcPct val="35000"/>
            </a:spcAft>
            <a:buNone/>
          </a:pPr>
          <a:r>
            <a:rPr lang="nl-NL" sz="2000" b="1" kern="1200" dirty="0">
              <a:solidFill>
                <a:schemeClr val="bg1"/>
              </a:solidFill>
              <a:latin typeface="Calibri" panose="020F0502020204030204" pitchFamily="34" charset="0"/>
              <a:cs typeface="Calibri" panose="020F0502020204030204" pitchFamily="34" charset="0"/>
            </a:rPr>
            <a:t>Hij liet de beschuldiging van onze wettelijke schuld vallen, die tegen ons was (Kol. 2:14)</a:t>
          </a:r>
          <a:endParaRPr lang="en" sz="2000" b="1" kern="1200" dirty="0">
            <a:solidFill>
              <a:schemeClr val="bg1"/>
            </a:solidFill>
            <a:latin typeface="Calibri" panose="020F0502020204030204" pitchFamily="34" charset="0"/>
            <a:cs typeface="Calibri" panose="020F0502020204030204" pitchFamily="34" charset="0"/>
          </a:endParaRPr>
        </a:p>
      </dsp:txBody>
      <dsp:txXfrm rot="5400000">
        <a:off x="2944570" y="298135"/>
        <a:ext cx="3271923" cy="894407"/>
      </dsp:txXfrm>
    </dsp:sp>
    <dsp:sp modelId="{166E1F6B-A796-46A3-907A-6DDF004D0C02}">
      <dsp:nvSpPr>
        <dsp:cNvPr id="0" name=""/>
        <dsp:cNvSpPr/>
      </dsp:nvSpPr>
      <dsp:spPr>
        <a:xfrm rot="16200000">
          <a:off x="6989283" y="-574773"/>
          <a:ext cx="1490677" cy="2640223"/>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80000"/>
            </a:lnSpc>
            <a:spcBef>
              <a:spcPct val="0"/>
            </a:spcBef>
            <a:spcAft>
              <a:spcPts val="600"/>
            </a:spcAft>
            <a:buNone/>
          </a:pPr>
          <a:r>
            <a:rPr lang="nl-NL" sz="2000" b="1" kern="1200" noProof="0" dirty="0">
              <a:solidFill>
                <a:schemeClr val="bg1"/>
              </a:solidFill>
              <a:latin typeface="Calibri" panose="020F0502020204030204" pitchFamily="34" charset="0"/>
              <a:cs typeface="Calibri" panose="020F0502020204030204" pitchFamily="34" charset="0"/>
            </a:rPr>
            <a:t>Hij triomfeerde over de machten en autoriteiten van het kwaad (Kol. 2:15)</a:t>
          </a:r>
          <a:endParaRPr lang="en" sz="2000" b="1" kern="1200" dirty="0">
            <a:solidFill>
              <a:schemeClr val="bg1"/>
            </a:solidFill>
            <a:latin typeface="Calibri" panose="020F0502020204030204" pitchFamily="34" charset="0"/>
            <a:cs typeface="Calibri" panose="020F0502020204030204" pitchFamily="34" charset="0"/>
          </a:endParaRPr>
        </a:p>
      </dsp:txBody>
      <dsp:txXfrm rot="5400000">
        <a:off x="6414510" y="298135"/>
        <a:ext cx="2640223" cy="894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69BDCA06-0AB5-46DA-A314-5C045ADF5226}" type="datetimeFigureOut">
              <a:rPr lang="es-ES" smtClean="0"/>
              <a:pPr/>
              <a:t>05/03/2026</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C9E30B9F-AD79-4536-9556-0A271416F0CB}" type="slidenum">
              <a:rPr lang="es-ES" smtClean="0"/>
              <a:pPr/>
              <a:t>‹Nº›</a:t>
            </a:fld>
            <a:endParaRPr lang="es-ES" dirty="0"/>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7</a:t>
            </a:fld>
            <a:endParaRPr lang="es-ES"/>
          </a:p>
        </p:txBody>
      </p:sp>
    </p:spTree>
    <p:extLst>
      <p:ext uri="{BB962C8B-B14F-4D97-AF65-F5344CB8AC3E}">
        <p14:creationId xmlns:p14="http://schemas.microsoft.com/office/powerpoint/2010/main" val="263453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9E30B9F-AD79-4536-9556-0A271416F0CB}" type="slidenum">
              <a:rPr lang="es-ES" smtClean="0"/>
              <a:pPr/>
              <a:t>10</a:t>
            </a:fld>
            <a:endParaRPr lang="es-ES" dirty="0"/>
          </a:p>
        </p:txBody>
      </p:sp>
    </p:spTree>
    <p:extLst>
      <p:ext uri="{BB962C8B-B14F-4D97-AF65-F5344CB8AC3E}">
        <p14:creationId xmlns:p14="http://schemas.microsoft.com/office/powerpoint/2010/main" val="310883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9E30B9F-AD79-4536-9556-0A271416F0CB}" type="slidenum">
              <a:rPr lang="es-ES" smtClean="0"/>
              <a:pPr/>
              <a:t>11</a:t>
            </a:fld>
            <a:endParaRPr lang="es-ES" dirty="0"/>
          </a:p>
        </p:txBody>
      </p:sp>
    </p:spTree>
    <p:extLst>
      <p:ext uri="{BB962C8B-B14F-4D97-AF65-F5344CB8AC3E}">
        <p14:creationId xmlns:p14="http://schemas.microsoft.com/office/powerpoint/2010/main" val="426273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665BCF4-E26C-4559-9203-4F0593D441E9}" type="datetimeFigureOut">
              <a:rPr lang="es-ES" smtClean="0"/>
              <a:pPr/>
              <a:t>05/03/2026</a:t>
            </a:fld>
            <a:endParaRPr lang="es-ES" dirty="0"/>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1089744F-F8F6-4D7E-8343-81EC433F6DB7}" type="slidenum">
              <a:rPr lang="es-ES" smtClean="0"/>
              <a:pPr/>
              <a:t>‹Nº›</a:t>
            </a:fld>
            <a:endParaRPr lang="es-ES" dirty="0"/>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72E8027-C3E3-4EBF-8ECC-94EC8C4D01B0}" type="datetimeFigureOut">
              <a:rPr lang="es-ES" smtClean="0"/>
              <a:pPr/>
              <a:t>05/03/2026</a:t>
            </a:fld>
            <a:endParaRPr lang="es-ES" dirty="0"/>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2EB92A-8172-4890-967D-66CB773D8995}" type="slidenum">
              <a:rPr lang="es-ES" smtClean="0"/>
              <a:pPr/>
              <a:t>‹Nº›</a:t>
            </a:fld>
            <a:endParaRPr lang="es-ES" dirty="0"/>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2.jpg"/><Relationship Id="rId7" Type="http://schemas.openxmlformats.org/officeDocument/2006/relationships/diagramQuickStyle" Target="../diagrams/quickStyle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3.pn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microsoft.com/office/2007/relationships/hdphoto" Target="../media/hdphoto1.wdp"/><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jp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4.jpeg"/><Relationship Id="rId4" Type="http://schemas.openxmlformats.org/officeDocument/2006/relationships/diagramData" Target="../diagrams/data2.xml"/><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9.png"/><Relationship Id="rId5" Type="http://schemas.openxmlformats.org/officeDocument/2006/relationships/diagramQuickStyle" Target="../diagrams/quickStyle3.xml"/><Relationship Id="rId10" Type="http://schemas.openxmlformats.org/officeDocument/2006/relationships/image" Target="../media/image28.jpeg"/><Relationship Id="rId4" Type="http://schemas.openxmlformats.org/officeDocument/2006/relationships/diagramLayout" Target="../diagrams/layout3.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990DB77-35D0-8ABB-169B-84F7433B918C}"/>
              </a:ext>
            </a:extLst>
          </p:cNvPr>
          <p:cNvSpPr txBox="1"/>
          <p:nvPr/>
        </p:nvSpPr>
        <p:spPr>
          <a:xfrm>
            <a:off x="180374" y="1439578"/>
            <a:ext cx="5467351" cy="3416320"/>
          </a:xfrm>
          <a:prstGeom prst="rect">
            <a:avLst/>
          </a:prstGeom>
          <a:noFill/>
        </p:spPr>
        <p:txBody>
          <a:bodyPr wrap="square" rtlCol="0">
            <a:prstTxWarp prst="textButton">
              <a:avLst/>
            </a:prstTxWarp>
            <a:spAutoFit/>
            <a:scene3d>
              <a:camera prst="orthographicFront"/>
              <a:lightRig rig="glow" dir="t"/>
            </a:scene3d>
            <a:sp3d extrusionH="57150" contourW="25400">
              <a:bevelT w="38100" h="38100" prst="relaxedInset"/>
              <a:contourClr>
                <a:srgbClr val="FFB205"/>
              </a:contourClr>
            </a:sp3d>
          </a:bodyPr>
          <a:lstStyle/>
          <a:p>
            <a:pPr algn="ctr"/>
            <a:r>
              <a:rPr lang="nl-NL"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t>COMPLEET</a:t>
            </a: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t> </a:t>
            </a:r>
            <a:br>
              <a:rPr lang="es-E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b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t>IN </a:t>
            </a:r>
            <a:br>
              <a:rPr lang="es-E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br>
            <a:r>
              <a:rPr lang="nl-NL"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t>CHRISTUS</a:t>
            </a:r>
            <a:endPar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22398181-8462-76F4-B967-749414E9CCFF}"/>
              </a:ext>
            </a:extLst>
          </p:cNvPr>
          <p:cNvSpPr txBox="1"/>
          <p:nvPr/>
        </p:nvSpPr>
        <p:spPr>
          <a:xfrm>
            <a:off x="180374" y="6419249"/>
            <a:ext cx="5467351" cy="338554"/>
          </a:xfrm>
          <a:prstGeom prst="rect">
            <a:avLst/>
          </a:prstGeom>
          <a:noFill/>
        </p:spPr>
        <p:txBody>
          <a:bodyPr wrap="square" rtlCol="0">
            <a:spAutoFit/>
          </a:bodyPr>
          <a:lstStyle/>
          <a:p>
            <a:pPr algn="ctr"/>
            <a:r>
              <a:rPr lang="nl-NL" sz="1600" b="1" dirty="0">
                <a:solidFill>
                  <a:srgbClr val="93CBDA"/>
                </a:solidFill>
                <a:effectLst>
                  <a:outerShdw blurRad="38100" dist="38100" dir="2700000" algn="tl">
                    <a:srgbClr val="000000">
                      <a:alpha val="43137"/>
                    </a:srgbClr>
                  </a:outerShdw>
                </a:effectLst>
                <a:latin typeface="Calibri" panose="020F0502020204030204" pitchFamily="34" charset="0"/>
              </a:rPr>
              <a:t>Les 10 voor 7 maart 2026</a:t>
            </a:r>
            <a:endParaRPr lang="en" sz="1600" b="1" dirty="0">
              <a:solidFill>
                <a:srgbClr val="93CBDA"/>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0424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1B4B6FDE-2442-0659-99DD-1DCCB3B92CE0}"/>
              </a:ext>
            </a:extLst>
          </p:cNvPr>
          <p:cNvSpPr>
            <a:spLocks noGrp="1" noRot="1" noMove="1" noResize="1" noEditPoints="1" noAdjustHandles="1" noChangeArrowheads="1" noChangeShapeType="1"/>
          </p:cNvSpPr>
          <p:nvPr/>
        </p:nvSpPr>
        <p:spPr>
          <a:xfrm>
            <a:off x="0" y="0"/>
            <a:ext cx="12192000" cy="1404000"/>
          </a:xfrm>
          <a:prstGeom prst="rect">
            <a:avLst/>
          </a:prstGeom>
          <a:blipFill dpi="0" rotWithShape="1">
            <a:blip r:embed="rId4"/>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8111905C-C1CF-1107-A5BF-FF24EA22FB20}"/>
              </a:ext>
            </a:extLst>
          </p:cNvPr>
          <p:cNvSpPr txBox="1"/>
          <p:nvPr/>
        </p:nvSpPr>
        <p:spPr>
          <a:xfrm>
            <a:off x="0" y="0"/>
            <a:ext cx="11074400" cy="769441"/>
          </a:xfrm>
          <a:prstGeom prst="rect">
            <a:avLst/>
          </a:prstGeom>
          <a:noFill/>
        </p:spPr>
        <p:txBody>
          <a:bodyPr wrap="square">
            <a:spAutoFit/>
          </a:bodyPr>
          <a:lstStyle/>
          <a:p>
            <a:pPr algn="ctr"/>
            <a:r>
              <a:rPr lang="en-US" sz="44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HEILIGE DAG, NIEUWE MAAN, SABBATSDAGEN</a:t>
            </a:r>
            <a:endParaRPr lang="en" sz="44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8FB28084-C0F0-D1F7-D5C5-9E2C21B6302D}"/>
              </a:ext>
            </a:extLst>
          </p:cNvPr>
          <p:cNvSpPr txBox="1"/>
          <p:nvPr/>
        </p:nvSpPr>
        <p:spPr>
          <a:xfrm>
            <a:off x="0" y="749809"/>
            <a:ext cx="9889066" cy="646331"/>
          </a:xfrm>
          <a:prstGeom prst="rect">
            <a:avLst/>
          </a:prstGeom>
          <a:noFill/>
        </p:spPr>
        <p:txBody>
          <a:bodyPr wrap="square">
            <a:spAutoFit/>
          </a:bodyPr>
          <a:lstStyle/>
          <a:p>
            <a:pPr algn="ctr"/>
            <a:r>
              <a:rPr lang="en" b="1" dirty="0">
                <a:solidFill>
                  <a:srgbClr val="FFFF66"/>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FFF66"/>
                </a:solidFill>
                <a:effectLst>
                  <a:outerShdw blurRad="38100" dist="38100" dir="2700000" algn="tl">
                    <a:srgbClr val="000000">
                      <a:alpha val="43137"/>
                    </a:srgbClr>
                  </a:outerShdw>
                </a:effectLst>
                <a:latin typeface="Comic Sans MS" panose="030F0702030302020204" pitchFamily="66" charset="0"/>
              </a:rPr>
              <a:t>Laat dus niemand u veroordelen inzake eten of drinken, of op het punt van een feestdag, een nieuwe maan of de sabbatten.</a:t>
            </a:r>
            <a:r>
              <a:rPr lang="en"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66"/>
                </a:solidFill>
                <a:effectLst>
                  <a:outerShdw blurRad="38100" dist="38100" dir="2700000" algn="tl">
                    <a:srgbClr val="000000">
                      <a:alpha val="43137"/>
                    </a:srgbClr>
                  </a:outerShdw>
                </a:effectLst>
                <a:latin typeface="Comic Sans MS" panose="030F0702030302020204" pitchFamily="66" charset="0"/>
              </a:rPr>
              <a:t>(</a:t>
            </a:r>
            <a:r>
              <a:rPr lang="nl-NL" sz="1400" b="1" dirty="0" err="1">
                <a:solidFill>
                  <a:srgbClr val="FFFF66"/>
                </a:solidFill>
                <a:effectLst>
                  <a:outerShdw blurRad="38100" dist="38100" dir="2700000" algn="tl">
                    <a:srgbClr val="000000">
                      <a:alpha val="43137"/>
                    </a:srgbClr>
                  </a:outerShdw>
                </a:effectLst>
                <a:latin typeface="Comic Sans MS" panose="030F0702030302020204" pitchFamily="66" charset="0"/>
              </a:rPr>
              <a:t>Kolossenzen</a:t>
            </a:r>
            <a:r>
              <a:rPr lang="nl-NL" sz="1400" b="1" dirty="0">
                <a:solidFill>
                  <a:srgbClr val="FFFF66"/>
                </a:solidFill>
                <a:effectLst>
                  <a:outerShdw blurRad="38100" dist="38100" dir="2700000" algn="tl">
                    <a:srgbClr val="000000">
                      <a:alpha val="43137"/>
                    </a:srgbClr>
                  </a:outerShdw>
                </a:effectLst>
                <a:latin typeface="Comic Sans MS" panose="030F0702030302020204" pitchFamily="66" charset="0"/>
              </a:rPr>
              <a:t> 2:16</a:t>
            </a:r>
            <a:r>
              <a:rPr lang="en" sz="1400" b="1" dirty="0">
                <a:solidFill>
                  <a:srgbClr val="FFFF66"/>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8465C017-0A21-32CB-C486-A75F72F0FC7E}"/>
              </a:ext>
            </a:extLst>
          </p:cNvPr>
          <p:cNvSpPr txBox="1"/>
          <p:nvPr/>
        </p:nvSpPr>
        <p:spPr>
          <a:xfrm>
            <a:off x="196645" y="1500782"/>
            <a:ext cx="7110806"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Naast besnijdenis waren er ook andere punten die Joden onderscheidden van heidenen: religieuze rituelen en festiviteiten.</a:t>
            </a:r>
            <a:endParaRPr lang="en" sz="2000" b="1"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988191899"/>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196645" y="4440048"/>
            <a:ext cx="7110806" cy="2246769"/>
          </a:xfrm>
          <a:prstGeom prst="rect">
            <a:avLst/>
          </a:prstGeom>
          <a:noFill/>
        </p:spPr>
        <p:txBody>
          <a:bodyPr wrap="square">
            <a:spAutoFit/>
          </a:bodyPr>
          <a:lstStyle/>
          <a:p>
            <a:pPr>
              <a:spcBef>
                <a:spcPts val="600"/>
              </a:spcBef>
            </a:pPr>
            <a:r>
              <a:rPr lang="nl-NL" sz="2000" b="1" dirty="0">
                <a:latin typeface="Calibri" panose="020F0502020204030204" pitchFamily="34" charset="0"/>
              </a:rPr>
              <a:t>Paulus lijkt Hosea 2:11 te citeren om het hele ceremoniële systeem van het heiligdom in één zin samen te vatten. Dit impliceert dat de hier genoemde sabbatten de zeven rituele sabbatten zijn (die worden gehouden ongeacht de dag van de week waarop ze vielen), en niet de wekelijkse sabbat (opgenomen in de morele wet, universeel en van toepassing op iedereen, Joden en heidenen).</a:t>
            </a:r>
            <a:endParaRPr lang="en" sz="2000" b="1" dirty="0">
              <a:latin typeface="Calibri" panose="020F0502020204030204" pitchFamily="34" charset="0"/>
            </a:endParaRPr>
          </a:p>
        </p:txBody>
      </p:sp>
      <p:sp>
        <p:nvSpPr>
          <p:cNvPr id="10" name="CuadroTexto 9">
            <a:extLst>
              <a:ext uri="{FF2B5EF4-FFF2-40B4-BE49-F238E27FC236}">
                <a16:creationId xmlns:a16="http://schemas.microsoft.com/office/drawing/2014/main" id="{778F6746-B772-2D55-BFDE-36C5C495136E}"/>
              </a:ext>
            </a:extLst>
          </p:cNvPr>
          <p:cNvSpPr txBox="1"/>
          <p:nvPr/>
        </p:nvSpPr>
        <p:spPr>
          <a:xfrm>
            <a:off x="196645" y="2417952"/>
            <a:ext cx="7110806" cy="1938992"/>
          </a:xfrm>
          <a:prstGeom prst="rect">
            <a:avLst/>
          </a:prstGeom>
          <a:noFill/>
        </p:spPr>
        <p:txBody>
          <a:bodyPr wrap="square">
            <a:spAutoFit/>
          </a:bodyPr>
          <a:lstStyle/>
          <a:p>
            <a:pPr>
              <a:spcBef>
                <a:spcPts val="600"/>
              </a:spcBef>
            </a:pPr>
            <a:r>
              <a:rPr lang="nl-NL" sz="2000" b="1" dirty="0">
                <a:latin typeface="Calibri" panose="020F0502020204030204" pitchFamily="34" charset="0"/>
              </a:rPr>
              <a:t>Paulus had de rol van besnijdenis al duidelijk gemaakt. Nu wijst Paulus met de uitdrukking "laat" op de implicaties van de nietigverklaring van het "handschrift" (de ceremoniële wetten): het was niet langer verplicht voor het heil om de rituelen en feesten te volgen, die Jezus vervulde door aan het kruis te sterven (Matt. 27:51; Kol. 2:16).</a:t>
            </a:r>
            <a:endParaRPr lang="en" sz="2000" b="1" dirty="0">
              <a:latin typeface="Calibri" panose="020F0502020204030204" pitchFamily="34" charset="0"/>
            </a:endParaRPr>
          </a:p>
        </p:txBody>
      </p:sp>
      <p:sp>
        <p:nvSpPr>
          <p:cNvPr id="6" name="Tekstvak 5">
            <a:extLst>
              <a:ext uri="{FF2B5EF4-FFF2-40B4-BE49-F238E27FC236}">
                <a16:creationId xmlns:a16="http://schemas.microsoft.com/office/drawing/2014/main" id="{FD936D0F-2E17-8D17-B2C2-9CEC458F8E4E}"/>
              </a:ext>
            </a:extLst>
          </p:cNvPr>
          <p:cNvSpPr txBox="1"/>
          <p:nvPr/>
        </p:nvSpPr>
        <p:spPr>
          <a:xfrm>
            <a:off x="10601513" y="881044"/>
            <a:ext cx="1393842" cy="356359"/>
          </a:xfrm>
          <a:prstGeom prst="roundRect">
            <a:avLst>
              <a:gd name="adj" fmla="val 36080"/>
            </a:avLst>
          </a:prstGeom>
          <a:solidFill>
            <a:srgbClr val="F6F663"/>
          </a:solidFill>
          <a:ln w="9525">
            <a:no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486220"/>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noFill/>
                </a:ln>
                <a:solidFill>
                  <a:srgbClr val="38609E"/>
                </a:solidFill>
                <a:effectLst>
                  <a:glow rad="38100">
                    <a:srgbClr val="BD3460"/>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srgbClr val="6C3C0C"/>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8"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30"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31" dur="500"/>
                                        <p:tgtEl>
                                          <p:spTgt spid="2">
                                            <p:graphicEl>
                                              <a:dgm id="{547C4512-5B05-4392-9856-13263D1B9FCF}"/>
                                            </p:graphicEl>
                                          </p:spTgt>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4"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5"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6"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7" dur="500"/>
                                        <p:tgtEl>
                                          <p:spTgt spid="2">
                                            <p:graphicEl>
                                              <a:dgm id="{1DA7566C-F914-42F6-B052-567CF5AC7033}"/>
                                            </p:graphicEl>
                                          </p:spTgt>
                                        </p:tgtEl>
                                      </p:cBhvr>
                                    </p:animEffect>
                                  </p:childTnLst>
                                </p:cTn>
                              </p:par>
                            </p:childTnLst>
                          </p:cTn>
                        </p:par>
                        <p:par>
                          <p:cTn id="38" fill="hold">
                            <p:stCondLst>
                              <p:cond delay="500"/>
                            </p:stCondLst>
                            <p:childTnLst>
                              <p:par>
                                <p:cTn id="39" presetID="49" presetClass="entr" presetSubtype="0" decel="100000" fill="hold" grpId="0" nodeType="afterEffect">
                                  <p:stCondLst>
                                    <p:cond delay="0"/>
                                  </p:stCondLst>
                                  <p:childTnLst>
                                    <p:set>
                                      <p:cBhvr>
                                        <p:cTn id="40"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41"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43"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4" dur="500"/>
                                        <p:tgtEl>
                                          <p:spTgt spid="2">
                                            <p:graphicEl>
                                              <a:dgm id="{7945FD5E-A701-4874-A001-AF82D587FC51}"/>
                                            </p:graphicEl>
                                          </p:spTgt>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7"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9"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50" dur="500"/>
                                        <p:tgtEl>
                                          <p:spTgt spid="2">
                                            <p:graphicEl>
                                              <a:dgm id="{784E4417-8847-484C-A826-DB47253FBB59}"/>
                                            </p:graphicEl>
                                          </p:spTgt>
                                        </p:tgtEl>
                                      </p:cBhvr>
                                    </p:animEffect>
                                  </p:childTnLst>
                                </p:cTn>
                              </p:par>
                            </p:childTnLst>
                          </p:cTn>
                        </p:par>
                        <p:par>
                          <p:cTn id="51" fill="hold">
                            <p:stCondLst>
                              <p:cond delay="1000"/>
                            </p:stCondLst>
                            <p:childTnLst>
                              <p:par>
                                <p:cTn id="52" presetID="49" presetClass="entr" presetSubtype="0" decel="100000" fill="hold" grpId="0" nodeType="afterEffect">
                                  <p:stCondLst>
                                    <p:cond delay="0"/>
                                  </p:stCondLst>
                                  <p:childTnLst>
                                    <p:set>
                                      <p:cBhvr>
                                        <p:cTn id="53"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4"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6"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7" dur="500"/>
                                        <p:tgtEl>
                                          <p:spTgt spid="2">
                                            <p:graphicEl>
                                              <a:dgm id="{0314DC3B-4182-4D8F-9228-D9A043E34B38}"/>
                                            </p:graphicEl>
                                          </p:spTgt>
                                        </p:tgtEl>
                                      </p:cBhvr>
                                    </p:animEffect>
                                  </p:childTnLst>
                                </p:cTn>
                              </p:par>
                              <p:par>
                                <p:cTn id="58" presetID="49" presetClass="entr" presetSubtype="0" decel="100000" fill="hold" grpId="0" nodeType="withEffect">
                                  <p:stCondLst>
                                    <p:cond delay="0"/>
                                  </p:stCondLst>
                                  <p:childTnLst>
                                    <p:set>
                                      <p:cBhvr>
                                        <p:cTn id="59"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60"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62"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63" dur="500"/>
                                        <p:tgtEl>
                                          <p:spTgt spid="2">
                                            <p:graphicEl>
                                              <a:dgm id="{F5762A0A-B850-46A4-8C6A-F11C94C20F7A}"/>
                                            </p:graphicEl>
                                          </p:spTgt>
                                        </p:tgtEl>
                                      </p:cBhvr>
                                    </p:animEffect>
                                  </p:childTnLst>
                                </p:cTn>
                              </p:par>
                            </p:childTnLst>
                          </p:cTn>
                        </p:par>
                        <p:par>
                          <p:cTn id="64" fill="hold">
                            <p:stCondLst>
                              <p:cond delay="1500"/>
                            </p:stCondLst>
                            <p:childTnLst>
                              <p:par>
                                <p:cTn id="65" presetID="49" presetClass="entr" presetSubtype="0" decel="100000" fill="hold" grpId="0" nodeType="afterEffect">
                                  <p:stCondLst>
                                    <p:cond delay="0"/>
                                  </p:stCondLst>
                                  <p:childTnLst>
                                    <p:set>
                                      <p:cBhvr>
                                        <p:cTn id="66"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7"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9"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70" dur="500"/>
                                        <p:tgtEl>
                                          <p:spTgt spid="2">
                                            <p:graphicEl>
                                              <a:dgm id="{CE230A01-0AEF-45BC-945D-0D58533582D2}"/>
                                            </p:graphicEl>
                                          </p:spTgt>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73"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4"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5"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6" dur="500"/>
                                        <p:tgtEl>
                                          <p:spTgt spid="2">
                                            <p:graphicEl>
                                              <a:dgm id="{8F84201A-3AA1-4FBE-88C9-BF3C30473CEE}"/>
                                            </p:graphicEl>
                                          </p:spTgt>
                                        </p:tgtEl>
                                      </p:cBhvr>
                                    </p:animEffect>
                                  </p:childTnLst>
                                </p:cTn>
                              </p:par>
                            </p:childTnLst>
                          </p:cTn>
                        </p:par>
                        <p:par>
                          <p:cTn id="77" fill="hold">
                            <p:stCondLst>
                              <p:cond delay="2000"/>
                            </p:stCondLst>
                            <p:childTnLst>
                              <p:par>
                                <p:cTn id="78" presetID="49" presetClass="entr" presetSubtype="0" decel="100000" fill="hold" grpId="0" nodeType="afterEffect">
                                  <p:stCondLst>
                                    <p:cond delay="0"/>
                                  </p:stCondLst>
                                  <p:childTnLst>
                                    <p:set>
                                      <p:cBhvr>
                                        <p:cTn id="79"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80"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81"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82"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83" dur="500"/>
                                        <p:tgtEl>
                                          <p:spTgt spid="2">
                                            <p:graphicEl>
                                              <a:dgm id="{B556CF4F-B2BC-4E79-A0BA-004145EDB459}"/>
                                            </p:graphicEl>
                                          </p:spTgt>
                                        </p:tgtEl>
                                      </p:cBhvr>
                                    </p:animEffect>
                                  </p:childTnLst>
                                </p:cTn>
                              </p:par>
                              <p:par>
                                <p:cTn id="84" presetID="49" presetClass="entr" presetSubtype="0" decel="100000" fill="hold" grpId="0" nodeType="withEffect">
                                  <p:stCondLst>
                                    <p:cond delay="0"/>
                                  </p:stCondLst>
                                  <p:childTnLst>
                                    <p:set>
                                      <p:cBhvr>
                                        <p:cTn id="85"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6"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8"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9" dur="500"/>
                                        <p:tgtEl>
                                          <p:spTgt spid="2">
                                            <p:graphicEl>
                                              <a:dgm id="{3C199F49-73B1-4136-A8CA-354853E7105B}"/>
                                            </p:graphicEl>
                                          </p:spTgt>
                                        </p:tgtEl>
                                      </p:cBhvr>
                                    </p:animEffect>
                                  </p:childTnLst>
                                </p:cTn>
                              </p:par>
                            </p:childTnLst>
                          </p:cTn>
                        </p:par>
                        <p:par>
                          <p:cTn id="90" fill="hold">
                            <p:stCondLst>
                              <p:cond delay="2500"/>
                            </p:stCondLst>
                            <p:childTnLst>
                              <p:par>
                                <p:cTn id="91" presetID="49" presetClass="entr" presetSubtype="0" decel="100000" fill="hold" grpId="0" nodeType="afterEffect">
                                  <p:stCondLst>
                                    <p:cond delay="0"/>
                                  </p:stCondLst>
                                  <p:childTnLst>
                                    <p:set>
                                      <p:cBhvr>
                                        <p:cTn id="92"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93"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5"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6" dur="500"/>
                                        <p:tgtEl>
                                          <p:spTgt spid="2">
                                            <p:graphicEl>
                                              <a:dgm id="{FAFB0B8A-437E-49E7-9016-32FEFB2FD855}"/>
                                            </p:graphicEl>
                                          </p:spTgt>
                                        </p:tgtEl>
                                      </p:cBhvr>
                                    </p:animEffect>
                                  </p:childTnLst>
                                </p:cTn>
                              </p:par>
                              <p:par>
                                <p:cTn id="97" presetID="49" presetClass="entr" presetSubtype="0" decel="100000" fill="hold" grpId="0" nodeType="withEffect">
                                  <p:stCondLst>
                                    <p:cond delay="0"/>
                                  </p:stCondLst>
                                  <p:childTnLst>
                                    <p:set>
                                      <p:cBhvr>
                                        <p:cTn id="98"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9"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101"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102" dur="500"/>
                                        <p:tgtEl>
                                          <p:spTgt spid="2">
                                            <p:graphicEl>
                                              <a:dgm id="{BE5306B1-71E2-40C8-8F78-F283EB6ED64D}"/>
                                            </p:graphicEl>
                                          </p:spTgt>
                                        </p:tgtEl>
                                      </p:cBhvr>
                                    </p:animEffect>
                                  </p:childTnLst>
                                </p:cTn>
                              </p:par>
                            </p:childTnLst>
                          </p:cTn>
                        </p:par>
                        <p:par>
                          <p:cTn id="103" fill="hold">
                            <p:stCondLst>
                              <p:cond delay="3000"/>
                            </p:stCondLst>
                            <p:childTnLst>
                              <p:par>
                                <p:cTn id="104" presetID="22" presetClass="entr" presetSubtype="8" fill="hold" grpId="0" nodeType="after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wipe(left)">
                                      <p:cBhvr>
                                        <p:cTn id="106" dur="500"/>
                                        <p:tgtEl>
                                          <p:spTgt spid="5"/>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wipe(left)">
                                      <p:cBhvr>
                                        <p:cTn id="111" dur="500"/>
                                        <p:tgtEl>
                                          <p:spTgt spid="10"/>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8"/>
                                        </p:tgtEl>
                                        <p:attrNameLst>
                                          <p:attrName>style.visibility</p:attrName>
                                        </p:attrNameLst>
                                      </p:cBhvr>
                                      <p:to>
                                        <p:strVal val="visible"/>
                                      </p:to>
                                    </p:set>
                                    <p:animEffect transition="in" filter="wipe(left)">
                                      <p:cBhvr>
                                        <p:cTn id="1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p:bldP spid="10"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D2BE5-707B-E158-33C1-E55C01EB181A}"/>
              </a:ext>
            </a:extLst>
          </p:cNvPr>
          <p:cNvSpPr txBox="1"/>
          <p:nvPr/>
        </p:nvSpPr>
        <p:spPr>
          <a:xfrm>
            <a:off x="491066" y="0"/>
            <a:ext cx="10076418"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nl-NL" sz="4400" b="1" dirty="0">
                <a:ln/>
                <a:solidFill>
                  <a:srgbClr val="FF0000"/>
                </a:solidFill>
                <a:latin typeface="Calibri" panose="020F0502020204030204" pitchFamily="34" charset="0"/>
              </a:rPr>
              <a:t>GEBODEN VAN DE MENSEN</a:t>
            </a:r>
            <a:endParaRPr lang="en" sz="4400" b="1" dirty="0">
              <a:ln/>
              <a:solidFill>
                <a:srgbClr val="FF0000"/>
              </a:solidFill>
              <a:latin typeface="Calibri" panose="020F0502020204030204" pitchFamily="34" charset="0"/>
            </a:endParaRPr>
          </a:p>
        </p:txBody>
      </p:sp>
      <p:sp>
        <p:nvSpPr>
          <p:cNvPr id="4" name="CuadroTexto 3">
            <a:extLst>
              <a:ext uri="{FF2B5EF4-FFF2-40B4-BE49-F238E27FC236}">
                <a16:creationId xmlns:a16="http://schemas.microsoft.com/office/drawing/2014/main" id="{ABDBFBC3-D00D-2703-6F2A-9A25EC679054}"/>
              </a:ext>
            </a:extLst>
          </p:cNvPr>
          <p:cNvSpPr txBox="1"/>
          <p:nvPr/>
        </p:nvSpPr>
        <p:spPr>
          <a:xfrm>
            <a:off x="152399" y="671707"/>
            <a:ext cx="1188830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50000"/>
                  </a:schemeClr>
                </a:solidFill>
                <a:latin typeface="Comic Sans MS" panose="030F0702030302020204" pitchFamily="66" charset="0"/>
              </a:rPr>
              <a:t>“</a:t>
            </a:r>
            <a:r>
              <a:rPr lang="nl-NL" b="1" dirty="0">
                <a:solidFill>
                  <a:schemeClr val="accent4">
                    <a:lumMod val="50000"/>
                  </a:schemeClr>
                </a:solidFill>
                <a:latin typeface="Comic Sans MS" panose="030F0702030302020204" pitchFamily="66" charset="0"/>
              </a:rPr>
              <a:t>Dit zijn allemaal dingen die door het gebruik vergaan; ze zijn ingevoerd volgens de geboden en leringen van de mensen.</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a:t>
            </a:r>
            <a:r>
              <a:rPr lang="nl-NL" sz="1400" b="1" dirty="0" err="1">
                <a:solidFill>
                  <a:schemeClr val="accent4">
                    <a:lumMod val="50000"/>
                  </a:schemeClr>
                </a:solidFill>
                <a:latin typeface="Comic Sans MS" panose="030F0702030302020204" pitchFamily="66" charset="0"/>
              </a:rPr>
              <a:t>Kolossenzen</a:t>
            </a:r>
            <a:r>
              <a:rPr lang="nl-NL" sz="1400" b="1" dirty="0">
                <a:solidFill>
                  <a:schemeClr val="accent4">
                    <a:lumMod val="50000"/>
                  </a:schemeClr>
                </a:solidFill>
                <a:latin typeface="Comic Sans MS" panose="030F0702030302020204" pitchFamily="66" charset="0"/>
              </a:rPr>
              <a:t> 2:22 HSV</a:t>
            </a:r>
            <a:r>
              <a:rPr lang="en" sz="1400" b="1" dirty="0">
                <a:solidFill>
                  <a:schemeClr val="accent4">
                    <a:lumMod val="50000"/>
                  </a:schemeClr>
                </a:solidFill>
                <a:latin typeface="Comic Sans MS" panose="030F0702030302020204" pitchFamily="66" charset="0"/>
              </a:rPr>
              <a:t>)</a:t>
            </a:r>
          </a:p>
        </p:txBody>
      </p:sp>
      <p:sp>
        <p:nvSpPr>
          <p:cNvPr id="5" name="CuadroTexto 4">
            <a:extLst>
              <a:ext uri="{FF2B5EF4-FFF2-40B4-BE49-F238E27FC236}">
                <a16:creationId xmlns:a16="http://schemas.microsoft.com/office/drawing/2014/main" id="{7C8DBD73-D4CD-7414-5B73-15101FDEB559}"/>
              </a:ext>
            </a:extLst>
          </p:cNvPr>
          <p:cNvSpPr txBox="1"/>
          <p:nvPr/>
        </p:nvSpPr>
        <p:spPr>
          <a:xfrm>
            <a:off x="61993" y="1593652"/>
            <a:ext cx="7756902"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De valse leraren, waar Paulus in zijn brief meerdere keren naar verwijst, waren Joden die de noodzaak leerden zich aan de Joodse wet te houden om redding te verkrijgen (Handelingen 15:1, 5). Deze wetten omvatten ook veel regels die door de rabbijnen waren opgesteld.</a:t>
            </a:r>
            <a:endParaRPr lang="en" sz="2000" b="1" dirty="0">
              <a:latin typeface="Calibri" panose="020F0502020204030204" pitchFamily="34" charset="0"/>
            </a:endParaRPr>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206"/>
          <a:stretch>
            <a:fillRect/>
          </a:stretch>
        </p:blipFill>
        <p:spPr>
          <a:xfrm>
            <a:off x="7888637" y="1632530"/>
            <a:ext cx="4152068" cy="2827892"/>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2001780" y="4718217"/>
            <a:ext cx="8249649"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Paulus verduidelijkt echter dat voor Joden die gewend zijn aan deze rituelen, ze een bepaalde moraliserende waarde voor henzelf hebben, hoewel ze niet nuttig zijn om het hart te transformeren (Kol. 2:23).</a:t>
            </a:r>
            <a:endParaRPr lang="en" sz="2000" b="1" dirty="0">
              <a:latin typeface="Calibri" panose="020F0502020204030204" pitchFamily="34" charset="0"/>
            </a:endParaRPr>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52400" y="4907614"/>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82037" y="5009018"/>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61993" y="3002046"/>
            <a:ext cx="7826644"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Laten we Paulus' redenering volgen. Bij de doop zijn we gestorven aan "de beginselen van de wereld" en leven we voor Christus. Als we ons zorgen blijven maken over bijvoorbeeld ceremoniële onzuiverheden, leven we nog steeds in de wereld en maken we ons zorgen over dingen die verdwijnen door gebruik (Kol. 2:20-22).</a:t>
            </a:r>
            <a:endParaRPr lang="en" sz="2000" b="1" dirty="0">
              <a:latin typeface="Calibri" panose="020F0502020204030204" pitchFamily="34" charset="0"/>
            </a:endParaRPr>
          </a:p>
        </p:txBody>
      </p:sp>
      <p:sp>
        <p:nvSpPr>
          <p:cNvPr id="10" name="CuadroTexto 9">
            <a:extLst>
              <a:ext uri="{FF2B5EF4-FFF2-40B4-BE49-F238E27FC236}">
                <a16:creationId xmlns:a16="http://schemas.microsoft.com/office/drawing/2014/main" id="{0923553A-A535-CC4A-843E-B3B2741D1256}"/>
              </a:ext>
            </a:extLst>
          </p:cNvPr>
          <p:cNvSpPr txBox="1"/>
          <p:nvPr/>
        </p:nvSpPr>
        <p:spPr>
          <a:xfrm>
            <a:off x="1971174" y="5818836"/>
            <a:ext cx="8249648"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Samenvattend moeten we geleid worden door de leer in de Schrift – goddelijk geïnspireerd –, en niet door menselijke filosofieën of redenering.</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123E84A0-3C82-BC0A-0B59-A8493EAF4277}"/>
              </a:ext>
            </a:extLst>
          </p:cNvPr>
          <p:cNvSpPr txBox="1"/>
          <p:nvPr/>
        </p:nvSpPr>
        <p:spPr>
          <a:xfrm>
            <a:off x="10567484" y="206540"/>
            <a:ext cx="1393842" cy="293504"/>
          </a:xfrm>
          <a:prstGeom prst="roundRect">
            <a:avLst>
              <a:gd name="adj" fmla="val 7569"/>
            </a:avLst>
          </a:prstGeom>
          <a:solidFill>
            <a:srgbClr val="C00000"/>
          </a:solidFill>
          <a:ln w="9525">
            <a:no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DF56C"/>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noFill/>
                </a:ln>
                <a:solidFill>
                  <a:srgbClr val="38609E"/>
                </a:solidFill>
                <a:effectLst>
                  <a:glow rad="38100">
                    <a:srgbClr val="BD3460"/>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srgbClr val="6C3C0C"/>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out)">
                                      <p:cBhvr>
                                        <p:cTn id="25" dur="500"/>
                                        <p:tgtEl>
                                          <p:spTgt spid="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800" decel="100000"/>
                                        <p:tgtEl>
                                          <p:spTgt spid="12"/>
                                        </p:tgtEl>
                                      </p:cBhvr>
                                    </p:animEffect>
                                    <p:anim calcmode="lin" valueType="num">
                                      <p:cBhvr>
                                        <p:cTn id="40" dur="800" decel="100000" fill="hold"/>
                                        <p:tgtEl>
                                          <p:spTgt spid="12"/>
                                        </p:tgtEl>
                                        <p:attrNameLst>
                                          <p:attrName>style.rotation</p:attrName>
                                        </p:attrNameLst>
                                      </p:cBhvr>
                                      <p:tavLst>
                                        <p:tav tm="0">
                                          <p:val>
                                            <p:fltVal val="-90"/>
                                          </p:val>
                                        </p:tav>
                                        <p:tav tm="100000">
                                          <p:val>
                                            <p:fltVal val="0"/>
                                          </p:val>
                                        </p:tav>
                                      </p:tavLst>
                                    </p:anim>
                                    <p:anim calcmode="lin" valueType="num">
                                      <p:cBhvr>
                                        <p:cTn id="41" dur="800" decel="100000" fill="hold"/>
                                        <p:tgtEl>
                                          <p:spTgt spid="12"/>
                                        </p:tgtEl>
                                        <p:attrNameLst>
                                          <p:attrName>ppt_x</p:attrName>
                                        </p:attrNameLst>
                                      </p:cBhvr>
                                      <p:tavLst>
                                        <p:tav tm="0">
                                          <p:val>
                                            <p:strVal val="#ppt_x+0.4"/>
                                          </p:val>
                                        </p:tav>
                                        <p:tav tm="100000">
                                          <p:val>
                                            <p:strVal val="#ppt_x-0.05"/>
                                          </p:val>
                                        </p:tav>
                                      </p:tavLst>
                                    </p:anim>
                                    <p:anim calcmode="lin" valueType="num">
                                      <p:cBhvr>
                                        <p:cTn id="42" dur="800" decel="100000" fill="hold"/>
                                        <p:tgtEl>
                                          <p:spTgt spid="12"/>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6" dur="1000" fill="hold"/>
                                        <p:tgtEl>
                                          <p:spTgt spid="14"/>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4"/>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left)">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94E028-507B-79AA-CAE7-C87DB6FA132B}"/>
              </a:ext>
            </a:extLst>
          </p:cNvPr>
          <p:cNvSpPr txBox="1"/>
          <p:nvPr/>
        </p:nvSpPr>
        <p:spPr>
          <a:xfrm>
            <a:off x="382657" y="1313036"/>
            <a:ext cx="11426686" cy="4231928"/>
          </a:xfrm>
          <a:prstGeom prst="rect">
            <a:avLst/>
          </a:prstGeom>
          <a:noFill/>
        </p:spPr>
        <p:txBody>
          <a:bodyPr wrap="square">
            <a:spAutoFit/>
          </a:bodyPr>
          <a:lstStyle/>
          <a:p>
            <a:pPr algn="just">
              <a:spcBef>
                <a:spcPts val="600"/>
              </a:spcBef>
            </a:pPr>
            <a:r>
              <a:rPr lang="nl-NL" sz="2400" b="1" dirty="0">
                <a:latin typeface="Constantia" panose="02030602050306030303" pitchFamily="18" charset="0"/>
              </a:rPr>
              <a:t>"De christen wordt vergeleken met de ceder van Libanon. Ik heb gelezen dat deze boom meer doet dan een paar korte wortels in de opbrengstrijke leem sturen. Het stuurt sterke wortels diep in de aarde en slaat steeds verder neer op zoek naar een nog sterkere greep. En in de felle storm staat het stevig, vastgehouden door zijn netwerk van kabels eronder. 
Zo schiet de christen diep wortel in Christus. Hij heeft vertrouwen in zijn Verlosser. Hij weet in wie hij gelooft. Hij is er volledig van overtuigd dat Jezus de Zoon van God is en de Verlosser van zondaars. ... .... De wortels van het geloof zijn diepgeworteld. Echte christenen, zoals de ceder van Libanon, groeien niet in de zachte oppervlaktegrond, maar zijn geworteld in God, verankerd in de spleten van de bergrotsen."</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071DBF2B-E3D5-3C5E-89C4-06904F2248AE}"/>
              </a:ext>
            </a:extLst>
          </p:cNvPr>
          <p:cNvSpPr txBox="1"/>
          <p:nvPr/>
        </p:nvSpPr>
        <p:spPr>
          <a:xfrm>
            <a:off x="3284883" y="6092605"/>
            <a:ext cx="5685181" cy="338554"/>
          </a:xfrm>
          <a:prstGeom prst="rect">
            <a:avLst/>
          </a:prstGeom>
          <a:noFill/>
        </p:spPr>
        <p:txBody>
          <a:bodyPr wrap="square" rtlCol="0">
            <a:spAutoFit/>
          </a:bodyPr>
          <a:lstStyle/>
          <a:p>
            <a:pPr algn="ctr"/>
            <a:r>
              <a:rPr lang="en" sz="1600" b="1" dirty="0">
                <a:latin typeface="Calibri" panose="020F0502020204030204" pitchFamily="34" charset="0"/>
              </a:rPr>
              <a:t>Ellen G. White (Our High Calling, </a:t>
            </a:r>
            <a:r>
              <a:rPr lang="nl-NL" sz="1600" b="1" dirty="0">
                <a:latin typeface="Calibri" panose="020F0502020204030204" pitchFamily="34" charset="0"/>
              </a:rPr>
              <a:t>21 november</a:t>
            </a:r>
            <a:r>
              <a:rPr lang="en" sz="1600" b="1" dirty="0">
                <a:latin typeface="Calibri" panose="020F0502020204030204" pitchFamily="34" charset="0"/>
              </a:rPr>
              <a:t>)</a:t>
            </a:r>
          </a:p>
        </p:txBody>
      </p:sp>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5725" b="6447"/>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0376" r="10156"/>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5" cstate="hqprint">
            <a:alphaModFix amt="0"/>
            <a:extLst>
              <a:ext uri="{28A0092B-C50C-407E-A947-70E740481C1C}">
                <a14:useLocalDpi xmlns:a14="http://schemas.microsoft.com/office/drawing/2010/main" val="0"/>
              </a:ext>
            </a:extLst>
          </a:blip>
          <a:srcRect l="10376" r="10156"/>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200024" y="3798728"/>
            <a:ext cx="4540629" cy="2834622"/>
          </a:xfrm>
          <a:prstGeom prst="rect">
            <a:avLst/>
          </a:prstGeom>
          <a:noFill/>
        </p:spPr>
        <p:txBody>
          <a:bodyPr wrap="square">
            <a:spAutoFit/>
            <a:scene3d>
              <a:camera prst="orthographicFront"/>
              <a:lightRig rig="threePt" dir="t"/>
            </a:scene3d>
            <a:sp3d extrusionH="57150">
              <a:bevelT w="38100" h="38100"/>
            </a:sp3d>
          </a:bodyPr>
          <a:lstStyle/>
          <a:p>
            <a:pPr lvl="0" algn="ctr">
              <a:lnSpc>
                <a:spcPct val="90000"/>
              </a:lnSpc>
              <a:spcBef>
                <a:spcPts val="1200"/>
              </a:spcBef>
              <a:defRPr/>
            </a:pPr>
            <a:r>
              <a:rPr kumimoji="0" lang="es-ES" sz="22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a:t>
            </a:r>
            <a:r>
              <a:rPr kumimoji="0" lang="nl-NL" sz="22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Laat dus niemand u veroordelen inzake eten of drinken, of op het punt van een feestdag, een nieuwe maan of de sabbatten. Deze zaken zijn een schaduw van de toekomstige dingen, maar het lichaam is van Christus.</a:t>
            </a:r>
            <a:r>
              <a:rPr kumimoji="0" lang="es-ES" sz="22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a:t>
            </a:r>
            <a:r>
              <a:rPr lang="es-ES" sz="2200" b="1" dirty="0" err="1">
                <a:ln w="12700" cmpd="sng">
                  <a:noFill/>
                  <a:prstDash val="solid"/>
                </a:ln>
                <a:solidFill>
                  <a:srgbClr val="CC3399">
                    <a:lumMod val="75000"/>
                  </a:srgbClr>
                </a:solidFill>
                <a:latin typeface="Comic Sans MS" panose="030F0702030302020204" pitchFamily="66" charset="0"/>
              </a:rPr>
              <a:t>Kolossenzen</a:t>
            </a:r>
            <a:r>
              <a:rPr lang="es-ES" sz="2200" b="1" dirty="0">
                <a:ln w="12700" cmpd="sng">
                  <a:noFill/>
                  <a:prstDash val="solid"/>
                </a:ln>
                <a:solidFill>
                  <a:srgbClr val="CC3399">
                    <a:lumMod val="75000"/>
                  </a:srgbClr>
                </a:solidFill>
                <a:latin typeface="Comic Sans MS" panose="030F0702030302020204" pitchFamily="66" charset="0"/>
              </a:rPr>
              <a:t> 2:16, 17, HSV</a:t>
            </a:r>
            <a:endParaRPr kumimoji="0" lang="es-ES" sz="22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358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B03BAB-567A-44F8-8510-95DB87EE9BAE}"/>
              </a:ext>
            </a:extLst>
          </p:cNvPr>
          <p:cNvSpPr txBox="1"/>
          <p:nvPr/>
        </p:nvSpPr>
        <p:spPr>
          <a:xfrm>
            <a:off x="3576838" y="3516451"/>
            <a:ext cx="8615111" cy="3170099"/>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dirty="0">
                <a:solidFill>
                  <a:srgbClr val="0B8B10"/>
                </a:solidFill>
                <a:latin typeface="Calibri" panose="020F0502020204030204" pitchFamily="34" charset="0"/>
              </a:rPr>
              <a:t>De voordelen van geloof</a:t>
            </a:r>
            <a:r>
              <a:rPr lang="en" sz="2000" b="1" dirty="0">
                <a:solidFill>
                  <a:srgbClr val="0B8B10"/>
                </a:solidFill>
                <a:latin typeface="Calibri" panose="020F0502020204030204" pitchFamily="34" charset="0"/>
              </a:rPr>
              <a:t>:</a:t>
            </a:r>
          </a:p>
          <a:p>
            <a:pPr lvl="1">
              <a:spcBef>
                <a:spcPts val="600"/>
              </a:spcBef>
            </a:pPr>
            <a:r>
              <a:rPr lang="nl-NL" sz="2000" b="1" dirty="0">
                <a:latin typeface="Calibri" panose="020F0502020204030204" pitchFamily="34" charset="0"/>
              </a:rPr>
              <a:t>Troost, lof en orde (Kolossenzen 2:1-5</a:t>
            </a:r>
            <a:r>
              <a:rPr lang="en" sz="2000" b="1" dirty="0">
                <a:latin typeface="Calibri" panose="020F0502020204030204" pitchFamily="34" charset="0"/>
              </a:rPr>
              <a:t>)</a:t>
            </a:r>
          </a:p>
          <a:p>
            <a:pPr lvl="1">
              <a:spcBef>
                <a:spcPts val="600"/>
              </a:spcBef>
            </a:pPr>
            <a:r>
              <a:rPr lang="de-DE" sz="2000" b="1" dirty="0" err="1">
                <a:latin typeface="Calibri" panose="020F0502020204030204" pitchFamily="34" charset="0"/>
              </a:rPr>
              <a:t>Geworteld</a:t>
            </a:r>
            <a:r>
              <a:rPr lang="de-DE" sz="2000" b="1" dirty="0">
                <a:latin typeface="Calibri" panose="020F0502020204030204" pitchFamily="34" charset="0"/>
              </a:rPr>
              <a:t> in Christus (Kolossenzen 2:6-8</a:t>
            </a:r>
            <a:r>
              <a:rPr lang="en" sz="2000" b="1" dirty="0">
                <a:latin typeface="Calibri" panose="020F0502020204030204" pitchFamily="34" charset="0"/>
              </a:rPr>
              <a:t>)</a:t>
            </a:r>
          </a:p>
          <a:p>
            <a:pPr lvl="1">
              <a:spcBef>
                <a:spcPts val="600"/>
              </a:spcBef>
            </a:pPr>
            <a:r>
              <a:rPr lang="nl-NL" sz="2000" b="1" dirty="0">
                <a:latin typeface="Calibri" panose="020F0502020204030204" pitchFamily="34" charset="0"/>
              </a:rPr>
              <a:t>Het handschrift van de verordeningen die aan Zijn kruis zijn genageld (Kolossenzen 2:9-15</a:t>
            </a:r>
            <a:r>
              <a:rPr lang="en" sz="2000" b="1" dirty="0">
                <a:latin typeface="Calibri" panose="020F0502020204030204" pitchFamily="34" charset="0"/>
              </a:rPr>
              <a:t>)</a:t>
            </a:r>
          </a:p>
          <a:p>
            <a:pPr>
              <a:spcBef>
                <a:spcPts val="1800"/>
              </a:spcBef>
            </a:pPr>
            <a:r>
              <a:rPr lang="nl-NL" sz="2000" b="1" dirty="0">
                <a:solidFill>
                  <a:srgbClr val="500797"/>
                </a:solidFill>
                <a:latin typeface="Calibri" panose="020F0502020204030204" pitchFamily="34" charset="0"/>
              </a:rPr>
              <a:t>Problemen die het geloof doen schudden</a:t>
            </a:r>
            <a:r>
              <a:rPr lang="en" sz="2000" b="1" dirty="0">
                <a:solidFill>
                  <a:srgbClr val="500797"/>
                </a:solidFill>
                <a:latin typeface="Calibri" panose="020F0502020204030204" pitchFamily="34" charset="0"/>
              </a:rPr>
              <a:t>:</a:t>
            </a:r>
          </a:p>
          <a:p>
            <a:pPr lvl="1">
              <a:spcBef>
                <a:spcPts val="600"/>
              </a:spcBef>
            </a:pPr>
            <a:r>
              <a:rPr lang="en-US" sz="2000" b="1" dirty="0" err="1">
                <a:latin typeface="Calibri" panose="020F0502020204030204" pitchFamily="34" charset="0"/>
              </a:rPr>
              <a:t>Heilige</a:t>
            </a:r>
            <a:r>
              <a:rPr lang="en-US" sz="2000" b="1" dirty="0">
                <a:latin typeface="Calibri" panose="020F0502020204030204" pitchFamily="34" charset="0"/>
              </a:rPr>
              <a:t> </a:t>
            </a:r>
            <a:r>
              <a:rPr lang="en-US" sz="2000" b="1" dirty="0" err="1">
                <a:latin typeface="Calibri" panose="020F0502020204030204" pitchFamily="34" charset="0"/>
              </a:rPr>
              <a:t>dag</a:t>
            </a:r>
            <a:r>
              <a:rPr lang="en-US" sz="2000" b="1" dirty="0">
                <a:latin typeface="Calibri" panose="020F0502020204030204" pitchFamily="34" charset="0"/>
              </a:rPr>
              <a:t>, </a:t>
            </a:r>
            <a:r>
              <a:rPr lang="en-US" sz="2000" b="1" dirty="0" err="1">
                <a:latin typeface="Calibri" panose="020F0502020204030204" pitchFamily="34" charset="0"/>
              </a:rPr>
              <a:t>nieuwe</a:t>
            </a:r>
            <a:r>
              <a:rPr lang="en-US" sz="2000" b="1" dirty="0">
                <a:latin typeface="Calibri" panose="020F0502020204030204" pitchFamily="34" charset="0"/>
              </a:rPr>
              <a:t> </a:t>
            </a:r>
            <a:r>
              <a:rPr lang="en-US" sz="2000" b="1" dirty="0" err="1">
                <a:latin typeface="Calibri" panose="020F0502020204030204" pitchFamily="34" charset="0"/>
              </a:rPr>
              <a:t>maan</a:t>
            </a:r>
            <a:r>
              <a:rPr lang="en-US" sz="2000" b="1" dirty="0">
                <a:latin typeface="Calibri" panose="020F0502020204030204" pitchFamily="34" charset="0"/>
              </a:rPr>
              <a:t>, </a:t>
            </a:r>
            <a:r>
              <a:rPr lang="en-US" sz="2000" b="1" dirty="0" err="1">
                <a:latin typeface="Calibri" panose="020F0502020204030204" pitchFamily="34" charset="0"/>
              </a:rPr>
              <a:t>sabbatdagen</a:t>
            </a:r>
            <a:r>
              <a:rPr lang="en-US" sz="2000" b="1" dirty="0">
                <a:latin typeface="Calibri" panose="020F0502020204030204" pitchFamily="34" charset="0"/>
              </a:rPr>
              <a:t> </a:t>
            </a:r>
            <a:r>
              <a:rPr lang="en" sz="2000" b="1" dirty="0">
                <a:latin typeface="Calibri" panose="020F0502020204030204" pitchFamily="34" charset="0"/>
              </a:rPr>
              <a:t>(</a:t>
            </a:r>
            <a:r>
              <a:rPr lang="nl-NL" sz="2000" b="1" dirty="0" err="1">
                <a:latin typeface="Calibri" panose="020F0502020204030204" pitchFamily="34" charset="0"/>
              </a:rPr>
              <a:t>Kolossenzen</a:t>
            </a:r>
            <a:r>
              <a:rPr lang="en" sz="2000" b="1" dirty="0">
                <a:latin typeface="Calibri" panose="020F0502020204030204" pitchFamily="34" charset="0"/>
              </a:rPr>
              <a:t> 2:16-19)</a:t>
            </a:r>
          </a:p>
          <a:p>
            <a:pPr lvl="1">
              <a:spcBef>
                <a:spcPts val="600"/>
              </a:spcBef>
            </a:pPr>
            <a:r>
              <a:rPr lang="nl-NL" sz="2000" b="1" dirty="0">
                <a:latin typeface="Calibri" panose="020F0502020204030204" pitchFamily="34" charset="0"/>
              </a:rPr>
              <a:t>Geboden van mensen (Kolossenzen 2:20-23</a:t>
            </a:r>
            <a:r>
              <a:rPr lang="en" sz="2000" b="1" dirty="0">
                <a:latin typeface="Calibri" panose="020F0502020204030204" pitchFamily="34" charset="0"/>
              </a:rPr>
              <a:t>)</a:t>
            </a:r>
          </a:p>
        </p:txBody>
      </p:sp>
      <p:sp>
        <p:nvSpPr>
          <p:cNvPr id="3" name="CuadroTexto 2">
            <a:extLst>
              <a:ext uri="{FF2B5EF4-FFF2-40B4-BE49-F238E27FC236}">
                <a16:creationId xmlns:a16="http://schemas.microsoft.com/office/drawing/2014/main" id="{9E709FED-E1CA-A956-4290-5E5110D53C6A}"/>
              </a:ext>
            </a:extLst>
          </p:cNvPr>
          <p:cNvSpPr txBox="1"/>
          <p:nvPr/>
        </p:nvSpPr>
        <p:spPr>
          <a:xfrm>
            <a:off x="150427" y="130484"/>
            <a:ext cx="7734017"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Geloof in Jezus brengt ons grote voordelen. Naast de vergeving van onze zonden ontvangen we troost, wijsheid en meer.</a:t>
            </a:r>
            <a:endParaRPr lang="en" sz="2000" b="1" dirty="0">
              <a:latin typeface="Calibri" panose="020F0502020204030204" pitchFamily="34" charset="0"/>
            </a:endParaRPr>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9718" y="195203"/>
            <a:ext cx="3922066" cy="3137652"/>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6048" y="3057525"/>
            <a:ext cx="2505075" cy="3629025"/>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63207" y="5372323"/>
            <a:ext cx="613682" cy="524527"/>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2963207" y="3398855"/>
            <a:ext cx="613580" cy="524527"/>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38710" y="4735319"/>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38713" y="6308682"/>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38713" y="5924871"/>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38711" y="3956326"/>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38710" y="4340137"/>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150428" y="1918956"/>
            <a:ext cx="7534352"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Het waarschuwt ons ook voor hoe we wortel moeten schieten: niet gebaseerd op menselijke filosofieën en theorieën, maar alleen op het levende Woord van God.</a:t>
            </a:r>
            <a:endParaRPr lang="en" sz="2000" b="1" dirty="0">
              <a:latin typeface="Calibri" panose="020F0502020204030204" pitchFamily="34" charset="0"/>
            </a:endParaRPr>
          </a:p>
        </p:txBody>
      </p:sp>
      <p:sp>
        <p:nvSpPr>
          <p:cNvPr id="7" name="CuadroTexto 6">
            <a:extLst>
              <a:ext uri="{FF2B5EF4-FFF2-40B4-BE49-F238E27FC236}">
                <a16:creationId xmlns:a16="http://schemas.microsoft.com/office/drawing/2014/main" id="{0EE89E5B-04AA-F5A8-FE8D-CB1B4B6B721F}"/>
              </a:ext>
            </a:extLst>
          </p:cNvPr>
          <p:cNvSpPr txBox="1"/>
          <p:nvPr/>
        </p:nvSpPr>
        <p:spPr>
          <a:xfrm>
            <a:off x="150427" y="870831"/>
            <a:ext cx="7534353"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Paulus nodigt ons uit om wortel te schieten in dat geloof, zodat wij bomen mogen zijn die goede vruchten dragen voor het Koninkrijk van God.</a:t>
            </a:r>
            <a:endParaRPr lang="en" sz="2000" b="1" dirty="0">
              <a:latin typeface="Calibri" panose="020F0502020204030204" pitchFamily="34" charset="0"/>
            </a:endParaRPr>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6538BD-8483-96F8-E6BE-201ED90045D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457957" y="768485"/>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ChangeAspect="1"/>
          </p:cNvPicPr>
          <p:nvPr/>
        </p:nvPicPr>
        <p:blipFill>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347623" y="568614"/>
            <a:ext cx="11509349"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483650" y="1033375"/>
            <a:ext cx="11259967" cy="1015663"/>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l-NL" sz="6000" b="1" dirty="0">
                <a:ln/>
                <a:solidFill>
                  <a:srgbClr val="C00032"/>
                </a:solidFill>
                <a:effectLst>
                  <a:outerShdw blurRad="38100" dist="38100" dir="2700000" algn="tl">
                    <a:srgbClr val="000000">
                      <a:alpha val="43137"/>
                    </a:srgbClr>
                  </a:outerShdw>
                  <a:reflection blurRad="6350" stA="58000" endPos="34000" dir="5400000" sy="-100000" algn="bl" rotWithShape="0"/>
                </a:effectLst>
                <a:latin typeface="Calibri" panose="020F0502020204030204" pitchFamily="34" charset="0"/>
              </a:rPr>
              <a:t>DE VOORDELEN VAN HET GELOOF</a:t>
            </a:r>
            <a:endParaRPr lang="en" sz="6000" b="1" dirty="0">
              <a:ln/>
              <a:solidFill>
                <a:srgbClr val="C00032"/>
              </a:solidFill>
              <a:effectLst>
                <a:outerShdw blurRad="38100" dist="38100" dir="2700000" algn="tl">
                  <a:srgbClr val="000000">
                    <a:alpha val="43137"/>
                  </a:srgbClr>
                </a:outerShdw>
                <a:reflection blurRad="6350" stA="58000" endPos="340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E68709-74F4-DCD3-B476-8E4EA159D6AC}"/>
              </a:ext>
            </a:extLst>
          </p:cNvPr>
          <p:cNvSpPr txBox="1"/>
          <p:nvPr/>
        </p:nvSpPr>
        <p:spPr>
          <a:xfrm>
            <a:off x="2168027" y="63614"/>
            <a:ext cx="3764238" cy="1731169"/>
          </a:xfrm>
          <a:prstGeom prst="wedgeEllipseCallout">
            <a:avLst>
              <a:gd name="adj1" fmla="val -50674"/>
              <a:gd name="adj2" fmla="val 43574"/>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Waar wordt wijsheid gevonden? Waar bevindt intelligentie zich?
(Job 28:12)</a:t>
            </a:r>
            <a:endParaRPr lang="en" sz="16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3" name="CuadroTexto 2">
            <a:extLst>
              <a:ext uri="{FF2B5EF4-FFF2-40B4-BE49-F238E27FC236}">
                <a16:creationId xmlns:a16="http://schemas.microsoft.com/office/drawing/2014/main" id="{B89C18D0-00CD-E4A3-84AC-6B2A27A25F92}"/>
              </a:ext>
            </a:extLst>
          </p:cNvPr>
          <p:cNvSpPr txBox="1"/>
          <p:nvPr/>
        </p:nvSpPr>
        <p:spPr>
          <a:xfrm>
            <a:off x="6096000" y="119670"/>
            <a:ext cx="3357730" cy="1731169"/>
          </a:xfrm>
          <a:prstGeom prst="wedgeEllipseCallout">
            <a:avLst>
              <a:gd name="adj1" fmla="val 61738"/>
              <a:gd name="adj2" fmla="val 7819"/>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nl-NL" dirty="0">
                <a:solidFill>
                  <a:schemeClr val="bg1"/>
                </a:solidFill>
                <a:effectLst>
                  <a:outerShdw blurRad="38100" dist="38100" dir="2700000" algn="tl">
                    <a:srgbClr val="000000">
                      <a:alpha val="43137"/>
                    </a:srgbClr>
                  </a:outerShdw>
                </a:effectLst>
                <a:latin typeface="Calibri" panose="020F0502020204030204" pitchFamily="34" charset="0"/>
              </a:rPr>
              <a:t>In Christus zijn alle schatten van wijsheid en kennis verborgen
(</a:t>
            </a:r>
            <a:r>
              <a:rPr lang="nl-NL" dirty="0" err="1">
                <a:solidFill>
                  <a:schemeClr val="bg1"/>
                </a:solidFill>
                <a:effectLst>
                  <a:outerShdw blurRad="38100" dist="38100" dir="2700000" algn="tl">
                    <a:srgbClr val="000000">
                      <a:alpha val="43137"/>
                    </a:srgbClr>
                  </a:outerShdw>
                </a:effectLst>
                <a:latin typeface="Calibri" panose="020F0502020204030204" pitchFamily="34" charset="0"/>
              </a:rPr>
              <a:t>Kolossenzen</a:t>
            </a:r>
            <a:r>
              <a:rPr lang="nl-NL" dirty="0">
                <a:solidFill>
                  <a:schemeClr val="bg1"/>
                </a:solidFill>
                <a:effectLst>
                  <a:outerShdw blurRad="38100" dist="38100" dir="2700000" algn="tl">
                    <a:srgbClr val="000000">
                      <a:alpha val="43137"/>
                    </a:srgbClr>
                  </a:outerShdw>
                </a:effectLst>
                <a:latin typeface="Calibri" panose="020F0502020204030204" pitchFamily="34" charset="0"/>
              </a:rPr>
              <a:t> 2:3)</a:t>
            </a:r>
            <a:endParaRPr lang="en" sz="16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D6A64B-9DF7-6C21-9903-6971B4C5F130}"/>
              </a:ext>
            </a:extLst>
          </p:cNvPr>
          <p:cNvSpPr txBox="1"/>
          <p:nvPr/>
        </p:nvSpPr>
        <p:spPr>
          <a:xfrm>
            <a:off x="160867" y="0"/>
            <a:ext cx="9990666" cy="769441"/>
          </a:xfrm>
          <a:prstGeom prst="rect">
            <a:avLst/>
          </a:prstGeom>
          <a:noFill/>
        </p:spPr>
        <p:txBody>
          <a:bodyPr wrap="square">
            <a:spAutoFit/>
          </a:bodyPr>
          <a:lstStyle/>
          <a:p>
            <a:pPr algn="ctr"/>
            <a:r>
              <a:rPr lang="nl-NL"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t>TROOST, LOF EN ORDE</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2013AA1A-A0B4-7424-A1FF-448AD852ABE3}"/>
              </a:ext>
            </a:extLst>
          </p:cNvPr>
          <p:cNvSpPr txBox="1"/>
          <p:nvPr/>
        </p:nvSpPr>
        <p:spPr>
          <a:xfrm>
            <a:off x="0" y="702766"/>
            <a:ext cx="10405533" cy="646331"/>
          </a:xfrm>
          <a:prstGeom prst="rect">
            <a:avLst/>
          </a:prstGeom>
          <a:noFill/>
        </p:spPr>
        <p:txBody>
          <a:bodyPr wrap="square">
            <a:spAutoFit/>
          </a:bodyPr>
          <a:lstStyle/>
          <a:p>
            <a:pPr algn="ctr"/>
            <a:r>
              <a:rPr lang="e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Want al ben ik lichamelijk afwezig, toch ben ik in de geest bij u. Ik zie met blijdschap de goede orde onder u en de vastheid van uw geloof in Christus.</a:t>
            </a:r>
            <a:r>
              <a:rPr lang="e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sz="14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Kolossenzen</a:t>
            </a:r>
            <a:r>
              <a:rPr lang="nl-NL"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2:5</a:t>
            </a:r>
            <a:r>
              <a:rPr lang="en"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10" name="CuadroTexto 9">
            <a:extLst>
              <a:ext uri="{FF2B5EF4-FFF2-40B4-BE49-F238E27FC236}">
                <a16:creationId xmlns:a16="http://schemas.microsoft.com/office/drawing/2014/main" id="{117BC513-E124-3EC4-6D58-EC50FA118742}"/>
              </a:ext>
            </a:extLst>
          </p:cNvPr>
          <p:cNvSpPr txBox="1"/>
          <p:nvPr/>
        </p:nvSpPr>
        <p:spPr>
          <a:xfrm>
            <a:off x="237924" y="1539584"/>
            <a:ext cx="8405562"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Hoewel hij de kerk in </a:t>
            </a:r>
            <a:r>
              <a:rPr lang="nl-NL" sz="2000" b="1" dirty="0" err="1">
                <a:latin typeface="Calibri" panose="020F0502020204030204" pitchFamily="34" charset="0"/>
              </a:rPr>
              <a:t>Colosse</a:t>
            </a:r>
            <a:r>
              <a:rPr lang="nl-NL" sz="2000" b="1" dirty="0">
                <a:latin typeface="Calibri" panose="020F0502020204030204" pitchFamily="34" charset="0"/>
              </a:rPr>
              <a:t> niet persoonlijk kende, wist Paulus dat deze werd bedreigd door valse leer (Kol. 2:1, 4).</a:t>
            </a:r>
            <a:endParaRPr lang="en" sz="2000" b="1" dirty="0">
              <a:latin typeface="Calibri" panose="020F0502020204030204" pitchFamily="34" charset="0"/>
            </a:endParaRPr>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221831705"/>
              </p:ext>
            </p:extLst>
          </p:nvPr>
        </p:nvGraphicFramePr>
        <p:xfrm>
          <a:off x="508803" y="3074659"/>
          <a:ext cx="7841202" cy="1209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3461117" y="4341839"/>
            <a:ext cx="8730883" cy="707886"/>
          </a:xfrm>
          <a:prstGeom prst="rect">
            <a:avLst/>
          </a:prstGeom>
          <a:noFill/>
        </p:spPr>
        <p:txBody>
          <a:bodyPr wrap="square">
            <a:spAutoFit/>
          </a:bodyPr>
          <a:lstStyle/>
          <a:p>
            <a:pPr>
              <a:spcBef>
                <a:spcPts val="600"/>
              </a:spcBef>
            </a:pPr>
            <a:r>
              <a:rPr lang="nl-NL" sz="2000" b="1" spc="-40" dirty="0">
                <a:latin typeface="Calibri" panose="020F0502020204030204" pitchFamily="34" charset="0"/>
              </a:rPr>
              <a:t>Voordat we de valse leerstellingen identificeren, is er een dubbele lof voor de </a:t>
            </a:r>
            <a:r>
              <a:rPr lang="nl-NL" sz="2000" b="1" spc="-40" dirty="0" err="1">
                <a:latin typeface="Calibri" panose="020F0502020204030204" pitchFamily="34" charset="0"/>
              </a:rPr>
              <a:t>Kolossenzen</a:t>
            </a:r>
            <a:r>
              <a:rPr lang="nl-NL" sz="2000" b="1" spc="-40" dirty="0">
                <a:latin typeface="Calibri" panose="020F0502020204030204" pitchFamily="34" charset="0"/>
              </a:rPr>
              <a:t>: ze hebben goede orde; en zij zijn standvastig in het geloof (Kol. 2:5).</a:t>
            </a:r>
            <a:endParaRPr lang="en" sz="2000" b="1" spc="-40" dirty="0">
              <a:latin typeface="Calibri" panose="020F0502020204030204" pitchFamily="34" charset="0"/>
            </a:endParaRPr>
          </a:p>
        </p:txBody>
      </p:sp>
      <p:sp>
        <p:nvSpPr>
          <p:cNvPr id="9" name="CuadroTexto 8">
            <a:extLst>
              <a:ext uri="{FF2B5EF4-FFF2-40B4-BE49-F238E27FC236}">
                <a16:creationId xmlns:a16="http://schemas.microsoft.com/office/drawing/2014/main" id="{16153158-9EE6-BCAF-275B-DF76449DF528}"/>
              </a:ext>
            </a:extLst>
          </p:cNvPr>
          <p:cNvSpPr txBox="1"/>
          <p:nvPr/>
        </p:nvSpPr>
        <p:spPr>
          <a:xfrm>
            <a:off x="8736089" y="3074659"/>
            <a:ext cx="3217986"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36000" tIns="76200" rIns="36000" bIns="76200" numCol="1" spcCol="1270" anchor="ctr" anchorCtr="0">
            <a:noAutofit/>
          </a:bodyPr>
          <a:lstStyle>
            <a:lvl1pPr>
              <a:defRPr sz="2000" b="1"/>
            </a:lvl1pPr>
          </a:lstStyle>
          <a:p>
            <a:pPr algn="ctr"/>
            <a:r>
              <a:rPr lang="nl-NL" dirty="0">
                <a:latin typeface="Calibri" panose="020F0502020204030204" pitchFamily="34" charset="0"/>
              </a:rPr>
              <a:t>Opdat zij het mysterie van God, namelijk Christus, kunnen kennen</a:t>
            </a:r>
            <a:endParaRPr lang="en" dirty="0">
              <a:latin typeface="Calibri" panose="020F0502020204030204" pitchFamily="34" charset="0"/>
            </a:endParaRPr>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flipH="1">
            <a:off x="8273001" y="2985408"/>
            <a:ext cx="77003" cy="1295149"/>
          </a:xfrm>
          <a:prstGeom prst="accentCallout1">
            <a:avLst>
              <a:gd name="adj1" fmla="val 49963"/>
              <a:gd name="adj2" fmla="val -8333"/>
              <a:gd name="adj3" fmla="val 50074"/>
              <a:gd name="adj4" fmla="val -290537"/>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675" y="4535054"/>
            <a:ext cx="2961403" cy="2015420"/>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237924" y="2262496"/>
            <a:ext cx="8405562"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Om deze reden schrijft hij hen met drie duidelijke doelen die hen zullen helpen om met dit gevaar om te gaan (Kol. 2:2):</a:t>
            </a:r>
            <a:endParaRPr lang="en" sz="2000" b="1" dirty="0">
              <a:latin typeface="Calibri" panose="020F0502020204030204" pitchFamily="34" charset="0"/>
            </a:endParaRPr>
          </a:p>
        </p:txBody>
      </p:sp>
      <p:sp>
        <p:nvSpPr>
          <p:cNvPr id="8" name="CuadroTexto 7">
            <a:extLst>
              <a:ext uri="{FF2B5EF4-FFF2-40B4-BE49-F238E27FC236}">
                <a16:creationId xmlns:a16="http://schemas.microsoft.com/office/drawing/2014/main" id="{82CB3316-E9B0-12CC-B35A-7DEEB544E13F}"/>
              </a:ext>
            </a:extLst>
          </p:cNvPr>
          <p:cNvSpPr txBox="1"/>
          <p:nvPr/>
        </p:nvSpPr>
        <p:spPr>
          <a:xfrm>
            <a:off x="3461118" y="5117101"/>
            <a:ext cx="8730882"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De "orde" waar Paulus hier naar verwijst, betekent orde in de eredienst en in de verschillende activiteiten van de kerk. Er moet leiderschap zijn en een verdeling van verantwoordelijkheden; activiteiten moeten met het nodige fatsoen worden uitgevoerd; enzovoort. Dit zal resulteren in een betere verkondiging van het evangelie en hen beschermen tegen bepaalde dwalingen.</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C0804FF7-AB1E-768A-F717-73C94DC6A6CE}"/>
              </a:ext>
            </a:extLst>
          </p:cNvPr>
          <p:cNvSpPr txBox="1"/>
          <p:nvPr/>
        </p:nvSpPr>
        <p:spPr>
          <a:xfrm>
            <a:off x="10560233" y="231136"/>
            <a:ext cx="1393842" cy="307168"/>
          </a:xfrm>
          <a:prstGeom prst="roundRect">
            <a:avLst>
              <a:gd name="adj" fmla="val 14029"/>
            </a:avLst>
          </a:prstGeom>
          <a:solidFill>
            <a:srgbClr val="FDEC86"/>
          </a:solidFill>
          <a:ln w="9525">
            <a:no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820064"/>
                </a:solidFill>
                <a:effectLst>
                  <a:innerShdw blurRad="63500" dist="50800" dir="13500000">
                    <a:srgbClr val="000000">
                      <a:alpha val="50000"/>
                    </a:srgbClr>
                  </a:innerShdw>
                </a:effectLst>
                <a:latin typeface="Comic Sans MS" panose="030F0702030302020204" pitchFamily="66" charset="0"/>
              </a:rPr>
              <a:t>zondag</a:t>
            </a:r>
            <a:r>
              <a:rPr lang="nl-NL" sz="1600" b="1" kern="0" spc="50" dirty="0">
                <a:ln w="0">
                  <a:noFill/>
                </a:ln>
                <a:solidFill>
                  <a:srgbClr val="820064"/>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left)">
                                      <p:cBhvr>
                                        <p:cTn id="35" dur="500"/>
                                        <p:tgtEl>
                                          <p:spTgt spid="11">
                                            <p:graphicEl>
                                              <a:dgm id="{57751AA5-295D-4357-9609-8E03201619C1}"/>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 calcmode="lin" valueType="num">
                                      <p:cBhvr>
                                        <p:cTn id="42" dur="500" fill="hold"/>
                                        <p:tgtEl>
                                          <p:spTgt spid="16"/>
                                        </p:tgtEl>
                                        <p:attrNameLst>
                                          <p:attrName>style.rotation</p:attrName>
                                        </p:attrNameLst>
                                      </p:cBhvr>
                                      <p:tavLst>
                                        <p:tav tm="0">
                                          <p:val>
                                            <p:fltVal val="360"/>
                                          </p:val>
                                        </p:tav>
                                        <p:tav tm="100000">
                                          <p:val>
                                            <p:fltVal val="0"/>
                                          </p:val>
                                        </p:tav>
                                      </p:tavLst>
                                    </p:anim>
                                    <p:animEffect transition="in" filter="fade">
                                      <p:cBhvr>
                                        <p:cTn id="43" dur="500"/>
                                        <p:tgtEl>
                                          <p:spTgt spid="16"/>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left)">
                                      <p:cBhvr>
                                        <p:cTn id="47" dur="500"/>
                                        <p:tgtEl>
                                          <p:spTgt spid="11">
                                            <p:graphicEl>
                                              <a:dgm id="{3AC74F1B-8D74-4ECE-829C-7EBFCF5A233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left)">
                                      <p:cBhvr>
                                        <p:cTn id="52" dur="500"/>
                                        <p:tgtEl>
                                          <p:spTgt spid="11">
                                            <p:graphicEl>
                                              <a:dgm id="{838D3007-E535-4DB8-A0B2-E36AB03A4B5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ppt_x</p:attrName>
                                        </p:attrNameLst>
                                      </p:cBhvr>
                                      <p:tavLst>
                                        <p:tav tm="0">
                                          <p:val>
                                            <p:strVal val="#ppt_x-#ppt_w/2"/>
                                          </p:val>
                                        </p:tav>
                                        <p:tav tm="100000">
                                          <p:val>
                                            <p:strVal val="#ppt_x"/>
                                          </p:val>
                                        </p:tav>
                                      </p:tavLst>
                                    </p:anim>
                                    <p:anim calcmode="lin" valueType="num">
                                      <p:cBhvr>
                                        <p:cTn id="58" dur="500" fill="hold"/>
                                        <p:tgtEl>
                                          <p:spTgt spid="12"/>
                                        </p:tgtEl>
                                        <p:attrNameLst>
                                          <p:attrName>ppt_y</p:attrName>
                                        </p:attrNameLst>
                                      </p:cBhvr>
                                      <p:tavLst>
                                        <p:tav tm="0">
                                          <p:val>
                                            <p:strVal val="#ppt_y"/>
                                          </p:val>
                                        </p:tav>
                                        <p:tav tm="100000">
                                          <p:val>
                                            <p:strVal val="#ppt_y"/>
                                          </p:val>
                                        </p:tav>
                                      </p:tavLst>
                                    </p:anim>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1" presetClass="entr" presetSubtype="1"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heel(1)">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1000" fill="hold"/>
                                        <p:tgtEl>
                                          <p:spTgt spid="14"/>
                                        </p:tgtEl>
                                        <p:attrNameLst>
                                          <p:attrName>ppt_w</p:attrName>
                                        </p:attrNameLst>
                                      </p:cBhvr>
                                      <p:tavLst>
                                        <p:tav tm="0">
                                          <p:val>
                                            <p:fltVal val="0"/>
                                          </p:val>
                                        </p:tav>
                                        <p:tav tm="100000">
                                          <p:val>
                                            <p:strVal val="#ppt_w"/>
                                          </p:val>
                                        </p:tav>
                                      </p:tavLst>
                                    </p:anim>
                                    <p:anim calcmode="lin" valueType="num">
                                      <p:cBhvr>
                                        <p:cTn id="75" dur="1000" fill="hold"/>
                                        <p:tgtEl>
                                          <p:spTgt spid="14"/>
                                        </p:tgtEl>
                                        <p:attrNameLst>
                                          <p:attrName>ppt_h</p:attrName>
                                        </p:attrNameLst>
                                      </p:cBhvr>
                                      <p:tavLst>
                                        <p:tav tm="0">
                                          <p:val>
                                            <p:fltVal val="0"/>
                                          </p:val>
                                        </p:tav>
                                        <p:tav tm="100000">
                                          <p:val>
                                            <p:strVal val="#ppt_h"/>
                                          </p:val>
                                        </p:tav>
                                      </p:tavLst>
                                    </p:anim>
                                    <p:anim calcmode="lin" valueType="num">
                                      <p:cBhvr>
                                        <p:cTn id="76" dur="1000" fill="hold"/>
                                        <p:tgtEl>
                                          <p:spTgt spid="14"/>
                                        </p:tgtEl>
                                        <p:attrNameLst>
                                          <p:attrName>style.rotation</p:attrName>
                                        </p:attrNameLst>
                                      </p:cBhvr>
                                      <p:tavLst>
                                        <p:tav tm="0">
                                          <p:val>
                                            <p:fltVal val="90"/>
                                          </p:val>
                                        </p:tav>
                                        <p:tav tm="100000">
                                          <p:val>
                                            <p:fltVal val="0"/>
                                          </p:val>
                                        </p:tav>
                                      </p:tavLst>
                                    </p:anim>
                                    <p:animEffect transition="in" filter="fade">
                                      <p:cBhvr>
                                        <p:cTn id="77" dur="1000"/>
                                        <p:tgtEl>
                                          <p:spTgt spid="14"/>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Graphic spid="11" grpId="0" uiExpand="1">
        <p:bldSub>
          <a:bldDgm bld="one"/>
        </p:bldSub>
      </p:bldGraphic>
      <p:bldP spid="7" grpId="0"/>
      <p:bldP spid="9" grpId="0" animBg="1"/>
      <p:bldP spid="12" grpId="0" animBg="1"/>
      <p:bldP spid="4" grpId="0"/>
      <p:bldP spid="8"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614AED-C2C8-32CB-A84D-0D80BC4D3FB1}"/>
              </a:ext>
            </a:extLst>
          </p:cNvPr>
          <p:cNvSpPr txBox="1"/>
          <p:nvPr/>
        </p:nvSpPr>
        <p:spPr>
          <a:xfrm>
            <a:off x="1524000" y="-28876"/>
            <a:ext cx="9152467" cy="769441"/>
          </a:xfrm>
          <a:prstGeom prst="rect">
            <a:avLst/>
          </a:prstGeom>
          <a:noFill/>
        </p:spPr>
        <p:txBody>
          <a:bodyPr wrap="square">
            <a:spAutoFit/>
          </a:bodyPr>
          <a:lstStyle/>
          <a:p>
            <a:pPr algn="ctr"/>
            <a:r>
              <a:rPr lang="nl-NL"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rPr>
              <a:t>GEWORTELD IN CHRISTUS</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4DFC8CA8-E8A9-1F82-0546-0950476EDD52}"/>
              </a:ext>
            </a:extLst>
          </p:cNvPr>
          <p:cNvSpPr txBox="1"/>
          <p:nvPr/>
        </p:nvSpPr>
        <p:spPr>
          <a:xfrm>
            <a:off x="1083734" y="606411"/>
            <a:ext cx="9912314" cy="646331"/>
          </a:xfrm>
          <a:prstGeom prst="rect">
            <a:avLst/>
          </a:prstGeom>
          <a:noFill/>
        </p:spPr>
        <p:txBody>
          <a:bodyPr wrap="square">
            <a:spAutoFit/>
          </a:bodyPr>
          <a:lstStyle/>
          <a:p>
            <a:pPr algn="ctr"/>
            <a:r>
              <a:rPr lang="en" b="1" dirty="0">
                <a:solidFill>
                  <a:srgbClr val="FFCA6A"/>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FCA6A"/>
                </a:solidFill>
                <a:effectLst>
                  <a:outerShdw blurRad="38100" dist="38100" dir="2700000" algn="tl">
                    <a:srgbClr val="000000">
                      <a:alpha val="43137"/>
                    </a:srgbClr>
                  </a:outerShdw>
                </a:effectLst>
                <a:latin typeface="Comic Sans MS" panose="030F0702030302020204" pitchFamily="66" charset="0"/>
              </a:rPr>
              <a:t>geworteld en opgebouwd in Hem, en bevestigd in het geloof, zoals u onderwezen bent; wees daarin overvloedig, met dankzegging</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a:t>
            </a:r>
            <a:r>
              <a:rPr lang="en"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CA6A"/>
                </a:solidFill>
                <a:effectLst>
                  <a:outerShdw blurRad="38100" dist="38100" dir="2700000" algn="tl">
                    <a:srgbClr val="000000">
                      <a:alpha val="43137"/>
                    </a:srgbClr>
                  </a:outerShdw>
                </a:effectLst>
                <a:latin typeface="Comic Sans MS" panose="030F0702030302020204" pitchFamily="66" charset="0"/>
              </a:rPr>
              <a:t>(</a:t>
            </a:r>
            <a:r>
              <a:rPr lang="nl-NL" sz="1400" b="1" dirty="0" err="1">
                <a:solidFill>
                  <a:srgbClr val="FFCA6A"/>
                </a:solidFill>
                <a:effectLst>
                  <a:outerShdw blurRad="38100" dist="38100" dir="2700000" algn="tl">
                    <a:srgbClr val="000000">
                      <a:alpha val="43137"/>
                    </a:srgbClr>
                  </a:outerShdw>
                </a:effectLst>
                <a:latin typeface="Comic Sans MS" panose="030F0702030302020204" pitchFamily="66" charset="0"/>
              </a:rPr>
              <a:t>Kolossenzen</a:t>
            </a:r>
            <a:r>
              <a:rPr lang="nl-NL" sz="1400" b="1" dirty="0">
                <a:solidFill>
                  <a:srgbClr val="FFCA6A"/>
                </a:solidFill>
                <a:effectLst>
                  <a:outerShdw blurRad="38100" dist="38100" dir="2700000" algn="tl">
                    <a:srgbClr val="000000">
                      <a:alpha val="43137"/>
                    </a:srgbClr>
                  </a:outerShdw>
                </a:effectLst>
                <a:latin typeface="Comic Sans MS" panose="030F0702030302020204" pitchFamily="66" charset="0"/>
              </a:rPr>
              <a:t> 2:7</a:t>
            </a:r>
            <a:r>
              <a:rPr lang="en" sz="1400" b="1" dirty="0">
                <a:solidFill>
                  <a:srgbClr val="FFCA6A"/>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4B309C27-E062-B27C-4E61-B51DD07AC921}"/>
              </a:ext>
            </a:extLst>
          </p:cNvPr>
          <p:cNvSpPr txBox="1"/>
          <p:nvPr/>
        </p:nvSpPr>
        <p:spPr>
          <a:xfrm>
            <a:off x="2823699" y="1501899"/>
            <a:ext cx="5934075" cy="163121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We verkrijgen redding door een Persoon te accepteren, niet door leerstellingen te accepteren (Kol. 2:6). Deze zijn echter essentieel. Paulus spoort ons aan om in Christus te wandelen "zoals u bent onderwezen" (Kol. 2:7b).</a:t>
            </a:r>
            <a:endParaRPr lang="en" sz="2000" b="1" dirty="0">
              <a:latin typeface="Calibri" panose="020F0502020204030204" pitchFamily="34" charset="0"/>
            </a:endParaRPr>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1360528846"/>
              </p:ext>
            </p:extLst>
          </p:nvPr>
        </p:nvGraphicFramePr>
        <p:xfrm>
          <a:off x="266443" y="4742468"/>
          <a:ext cx="11659115"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84756" y="1608840"/>
            <a:ext cx="3255358" cy="2883408"/>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6" y="1608841"/>
            <a:ext cx="2575560" cy="2883408"/>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823699" y="3111251"/>
            <a:ext cx="5934075"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Terwijl we met Jezus wandelen, zijn we geworteld in Hem. Wij zijn, figuurlijk gezien, "de plant van de Heer, opdat Hij verheerlijkt mag worden" (Jesaja 61:3). Wij zijn "bomen" die zich vastklampen aan Jezus en Zijn leer (Psalm 1:3).</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6D7CD07C-BEA9-1580-C86F-3D72C45CCDE6}"/>
              </a:ext>
            </a:extLst>
          </p:cNvPr>
          <p:cNvSpPr txBox="1"/>
          <p:nvPr/>
        </p:nvSpPr>
        <p:spPr>
          <a:xfrm>
            <a:off x="10676467" y="202260"/>
            <a:ext cx="1393842" cy="307168"/>
          </a:xfrm>
          <a:prstGeom prst="roundRect">
            <a:avLst>
              <a:gd name="adj" fmla="val 14029"/>
            </a:avLst>
          </a:prstGeom>
          <a:solidFill>
            <a:srgbClr val="F7946D"/>
          </a:solidFill>
          <a:ln w="9525">
            <a:no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6C3C0C"/>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noFill/>
                </a:ln>
                <a:solidFill>
                  <a:srgbClr val="6C3C0C"/>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Right)">
                                      <p:cBhvr>
                                        <p:cTn id="30" dur="500"/>
                                        <p:tgtEl>
                                          <p:spTgt spid="10"/>
                                        </p:tgtEl>
                                      </p:cBhvr>
                                    </p:animEffect>
                                  </p:childTnLst>
                                </p:cTn>
                              </p:par>
                              <p:par>
                                <p:cTn id="31" presetID="18" presetClass="entr" presetSubtype="12"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downLeft)">
                                      <p:cBhvr>
                                        <p:cTn id="33" dur="500"/>
                                        <p:tgtEl>
                                          <p:spTgt spid="7"/>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42"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43"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4" dur="500"/>
                                        <p:tgtEl>
                                          <p:spTgt spid="6">
                                            <p:graphicEl>
                                              <a:dgm id="{D5F7F02B-7B32-409D-B1E5-52F31BD4F3BD}"/>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left)">
                                      <p:cBhvr>
                                        <p:cTn id="49" dur="500"/>
                                        <p:tgtEl>
                                          <p:spTgt spid="6">
                                            <p:graphicEl>
                                              <a:dgm id="{AB0CBB47-E424-47FF-8AD8-BA5C37AA2D98}"/>
                                            </p:graphic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left)">
                                      <p:cBhvr>
                                        <p:cTn id="52" dur="500"/>
                                        <p:tgtEl>
                                          <p:spTgt spid="6">
                                            <p:graphicEl>
                                              <a:dgm id="{628B03C1-2108-40C1-A7E4-4B0B7D9A765A}"/>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left)">
                                      <p:cBhvr>
                                        <p:cTn id="57" dur="500"/>
                                        <p:tgtEl>
                                          <p:spTgt spid="6">
                                            <p:graphicEl>
                                              <a:dgm id="{C199F4D7-3ABA-4133-A056-BAEF2F3D776A}"/>
                                            </p:graphic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left)">
                                      <p:cBhvr>
                                        <p:cTn id="60" dur="500"/>
                                        <p:tgtEl>
                                          <p:spTgt spid="6">
                                            <p:graphicEl>
                                              <a:dgm id="{3C6B2C48-3092-4773-ACB2-D38B34F145F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left)">
                                      <p:cBhvr>
                                        <p:cTn id="65" dur="500"/>
                                        <p:tgtEl>
                                          <p:spTgt spid="6">
                                            <p:graphicEl>
                                              <a:dgm id="{80EEE3D0-C2C4-40CE-9E73-DCDA5330CD5E}"/>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left)">
                                      <p:cBhvr>
                                        <p:cTn id="68" dur="500"/>
                                        <p:tgtEl>
                                          <p:spTgt spid="6">
                                            <p:graphicEl>
                                              <a:dgm id="{DD8FD213-494A-48EE-8B01-6F55637C1A93}"/>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left)">
                                      <p:cBhvr>
                                        <p:cTn id="73" dur="500"/>
                                        <p:tgtEl>
                                          <p:spTgt spid="6">
                                            <p:graphicEl>
                                              <a:dgm id="{BA0379AC-B5CE-4DE2-9563-54FF42A75FD8}"/>
                                            </p:graphicEl>
                                          </p:spTgt>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left)">
                                      <p:cBhvr>
                                        <p:cTn id="76"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8"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b="-1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CEBFA2-3332-5601-7F0C-A058C1147351}"/>
              </a:ext>
            </a:extLst>
          </p:cNvPr>
          <p:cNvSpPr txBox="1"/>
          <p:nvPr/>
        </p:nvSpPr>
        <p:spPr>
          <a:xfrm>
            <a:off x="0" y="0"/>
            <a:ext cx="12192000" cy="890115"/>
          </a:xfrm>
          <a:prstGeom prst="rect">
            <a:avLst/>
          </a:prstGeom>
          <a:noFill/>
        </p:spPr>
        <p:txBody>
          <a:bodyPr wrap="square">
            <a:spAutoFit/>
          </a:bodyPr>
          <a:lstStyle/>
          <a:p>
            <a:pPr algn="ctr">
              <a:lnSpc>
                <a:spcPct val="80000"/>
              </a:lnSpc>
            </a:pPr>
            <a:r>
              <a:rPr lang="nl-NL" sz="3200" b="1" dirty="0">
                <a:ln w="10160">
                  <a:solidFill>
                    <a:schemeClr val="accent6"/>
                  </a:solidFill>
                  <a:prstDash val="solid"/>
                </a:ln>
                <a:solidFill>
                  <a:schemeClr val="accent5">
                    <a:lumMod val="20000"/>
                    <a:lumOff val="80000"/>
                  </a:schemeClr>
                </a:solidFill>
                <a:effectLst>
                  <a:outerShdw blurRad="38100" dist="22860" dir="5400000" algn="tl" rotWithShape="0">
                    <a:srgbClr val="000000"/>
                  </a:outerShdw>
                </a:effectLst>
                <a:latin typeface="Calibri" panose="020F0502020204030204" pitchFamily="34" charset="0"/>
              </a:rPr>
              <a:t>HET HANDSCHRIFT VAN VERORDENINGEN DIE AAN HET KRUIS ZIJN GENAGELD</a:t>
            </a:r>
            <a:endParaRPr lang="en" sz="3200" b="1" dirty="0">
              <a:ln w="10160">
                <a:solidFill>
                  <a:schemeClr val="accent6"/>
                </a:solidFill>
                <a:prstDash val="solid"/>
              </a:ln>
              <a:solidFill>
                <a:schemeClr val="accent5">
                  <a:lumMod val="20000"/>
                  <a:lumOff val="80000"/>
                </a:schemeClr>
              </a:solidFill>
              <a:effectLst>
                <a:outerShdw blurRad="38100" dist="22860" dir="5400000" algn="tl" rotWithShape="0">
                  <a:srgbClr val="000000"/>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60D2E6B5-B064-3AB7-6DFC-68E48AD83701}"/>
              </a:ext>
            </a:extLst>
          </p:cNvPr>
          <p:cNvSpPr txBox="1"/>
          <p:nvPr/>
        </p:nvSpPr>
        <p:spPr>
          <a:xfrm>
            <a:off x="2430772" y="1718124"/>
            <a:ext cx="9761228" cy="1200329"/>
          </a:xfrm>
          <a:prstGeom prst="rect">
            <a:avLst/>
          </a:prstGeom>
          <a:noFill/>
        </p:spPr>
        <p:txBody>
          <a:bodyPr wrap="square" rtlCol="0">
            <a:spAutoFit/>
          </a:bodyPr>
          <a:lstStyle/>
          <a:p>
            <a:pPr>
              <a:lnSpc>
                <a:spcPct val="90000"/>
              </a:lnSpc>
              <a:spcBef>
                <a:spcPts val="600"/>
              </a:spcBef>
            </a:pPr>
            <a:r>
              <a:rPr lang="nl-NL" sz="2000" b="1" dirty="0">
                <a:latin typeface="Calibri" panose="020F0502020204030204" pitchFamily="34" charset="0"/>
              </a:rPr>
              <a:t>Abraham bevestigde zijn verbond met God door besnijdenis (Gen. 17:11). Wij bekrachtigen ons verbond met Jezus door de doop, wat "de besnijdenis van Christus" is (Kol. 2:11–12). Dit impliceert dat fysieke besnijdenis niet langer nodig is. Nadat hij dit punt heeft verduidelijkt, spreekt Paulus over Jezus' werk aan het kruis. Wat heeft Jezus bereikt?</a:t>
            </a:r>
            <a:endParaRPr lang="en" sz="2000" b="1" dirty="0">
              <a:latin typeface="Calibri" panose="020F0502020204030204" pitchFamily="34" charset="0"/>
            </a:endParaRPr>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3106541300"/>
              </p:ext>
            </p:extLst>
          </p:nvPr>
        </p:nvGraphicFramePr>
        <p:xfrm>
          <a:off x="2923142" y="3219010"/>
          <a:ext cx="9057250" cy="1490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862609" y="5010244"/>
            <a:ext cx="6458553" cy="923330"/>
          </a:xfrm>
          <a:prstGeom prst="rect">
            <a:avLst/>
          </a:prstGeom>
          <a:noFill/>
        </p:spPr>
        <p:txBody>
          <a:bodyPr wrap="square" rtlCol="0">
            <a:spAutoFit/>
          </a:bodyPr>
          <a:lstStyle/>
          <a:p>
            <a:pPr>
              <a:lnSpc>
                <a:spcPct val="90000"/>
              </a:lnSpc>
              <a:spcBef>
                <a:spcPts val="600"/>
              </a:spcBef>
            </a:pPr>
            <a:r>
              <a:rPr lang="nl-NL" sz="2000" b="1" dirty="0">
                <a:latin typeface="Calibri" panose="020F0502020204030204" pitchFamily="34" charset="0"/>
              </a:rPr>
              <a:t>Efeziërs 2:14-15 verduidelijkt dat de "verordeningen" of "vereisten" die tegen ons waren, de ceremoniële wet was, die een scheidingsmuur vormde tussen Joden en heidenen.</a:t>
            </a:r>
            <a:endParaRPr lang="en" sz="2000" b="1" noProof="0" dirty="0">
              <a:latin typeface="Calibri" panose="020F0502020204030204" pitchFamily="34" charset="0"/>
            </a:endParaRPr>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4758" y="4831416"/>
            <a:ext cx="2552609" cy="1905948"/>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74758" y="1614645"/>
            <a:ext cx="2256014" cy="3044036"/>
          </a:xfrm>
          <a:prstGeom prst="round2DiagRect">
            <a:avLst>
              <a:gd name="adj1" fmla="val 1404"/>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9290131" y="4775542"/>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826919" y="5933574"/>
            <a:ext cx="6458553" cy="923330"/>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Om deze reden hoeven we ons geen zorgen meer te maken over het naleven van de rituele wetten van het Oude Testament, die hun vervulling en einde in Christus hadden.</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1D2E26E6-9D2E-2825-6D37-A5D741D983DA}"/>
              </a:ext>
            </a:extLst>
          </p:cNvPr>
          <p:cNvSpPr txBox="1"/>
          <p:nvPr/>
        </p:nvSpPr>
        <p:spPr>
          <a:xfrm>
            <a:off x="0" y="833876"/>
            <a:ext cx="12192000" cy="861774"/>
          </a:xfrm>
          <a:prstGeom prst="rect">
            <a:avLst/>
          </a:prstGeom>
          <a:noFill/>
        </p:spPr>
        <p:txBody>
          <a:bodyPr wrap="square" rtlCol="0">
            <a:spAutoFit/>
          </a:bodyPr>
          <a:lstStyle/>
          <a:p>
            <a:pPr algn="ctr"/>
            <a:r>
              <a:rPr lang="nl-NL" b="1" dirty="0">
                <a:ln w="9525" cmpd="sng">
                  <a:solidFill>
                    <a:schemeClr val="accent1"/>
                  </a:solidFill>
                  <a:prstDash val="solid"/>
                </a:ln>
                <a:solidFill>
                  <a:schemeClr val="bg1"/>
                </a:solidFill>
                <a:effectLst>
                  <a:glow rad="63500">
                    <a:srgbClr val="002060"/>
                  </a:glow>
                </a:effectLst>
                <a:latin typeface="Comic Sans MS" panose="030F0702030302020204" pitchFamily="66" charset="0"/>
              </a:rPr>
              <a:t>“En het handschrift dat tegen ons getuigde, uit te wissen. Dit handschrift was met zijn bepalingen tegen ons gericht, en Hij heeft dat uit het midden weggenomen door het aan het kruis te nagelen” </a:t>
            </a:r>
            <a:r>
              <a:rPr lang="nl-NL" sz="1400" b="1" dirty="0">
                <a:ln w="9525" cmpd="sng">
                  <a:solidFill>
                    <a:schemeClr val="accent1"/>
                  </a:solidFill>
                  <a:prstDash val="solid"/>
                </a:ln>
                <a:solidFill>
                  <a:schemeClr val="bg1"/>
                </a:solidFill>
                <a:effectLst>
                  <a:glow rad="63500">
                    <a:srgbClr val="002060"/>
                  </a:glow>
                </a:effectLst>
                <a:latin typeface="Comic Sans MS" panose="030F0702030302020204" pitchFamily="66" charset="0"/>
              </a:rPr>
              <a:t>(Kolossenzen 2:14)</a:t>
            </a:r>
            <a:endParaRPr lang="nl-NL" b="1" dirty="0">
              <a:ln w="9525" cmpd="sng">
                <a:solidFill>
                  <a:schemeClr val="accent1"/>
                </a:solidFill>
                <a:prstDash val="solid"/>
              </a:ln>
              <a:solidFill>
                <a:schemeClr val="bg1"/>
              </a:solidFill>
              <a:effectLst>
                <a:glow rad="63500">
                  <a:srgbClr val="002060"/>
                </a:glow>
              </a:effectLst>
              <a:latin typeface="Comic Sans MS" panose="030F0702030302020204" pitchFamily="66" charset="0"/>
            </a:endParaRPr>
          </a:p>
        </p:txBody>
      </p:sp>
      <p:sp>
        <p:nvSpPr>
          <p:cNvPr id="9" name="Tekstvak 8">
            <a:extLst>
              <a:ext uri="{FF2B5EF4-FFF2-40B4-BE49-F238E27FC236}">
                <a16:creationId xmlns:a16="http://schemas.microsoft.com/office/drawing/2014/main" id="{F93ED105-FB25-2EC5-23A9-D27FD5D763FB}"/>
              </a:ext>
            </a:extLst>
          </p:cNvPr>
          <p:cNvSpPr txBox="1"/>
          <p:nvPr/>
        </p:nvSpPr>
        <p:spPr>
          <a:xfrm>
            <a:off x="174758" y="541327"/>
            <a:ext cx="1393842" cy="307168"/>
          </a:xfrm>
          <a:prstGeom prst="roundRect">
            <a:avLst>
              <a:gd name="adj" fmla="val 14029"/>
            </a:avLst>
          </a:prstGeom>
          <a:solidFill>
            <a:srgbClr val="FFFFFF"/>
          </a:solidFill>
          <a:ln w="9525">
            <a:no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38609E"/>
                </a:solidFill>
                <a:effectLst>
                  <a:innerShdw blurRad="63500" dist="50800" dir="13500000">
                    <a:srgbClr val="000000">
                      <a:alpha val="50000"/>
                    </a:srgbClr>
                  </a:innerShdw>
                </a:effectLst>
                <a:latin typeface="Comic Sans MS" panose="030F0702030302020204" pitchFamily="66" charset="0"/>
              </a:rPr>
              <a:t>dinsdag</a:t>
            </a:r>
            <a:r>
              <a:rPr lang="nl-NL" sz="1600" b="1" kern="0" spc="50" dirty="0">
                <a:ln w="0">
                  <a:noFill/>
                </a:ln>
                <a:solidFill>
                  <a:srgbClr val="38609E"/>
                </a:solidFill>
                <a:effectLst>
                  <a:glow rad="38100">
                    <a:srgbClr val="BD3460"/>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srgbClr val="6C3C0C"/>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2">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900" decel="100000" fill="hold"/>
                                        <p:tgtEl>
                                          <p:spTgt spid="5"/>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left)">
                                      <p:cBhvr>
                                        <p:cTn id="41" dur="500"/>
                                        <p:tgtEl>
                                          <p:spTgt spid="22">
                                            <p:graphicEl>
                                              <a:dgm id="{FA2F0043-86EB-4077-8019-74B6E61C50F6}"/>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left)">
                                      <p:cBhvr>
                                        <p:cTn id="46" dur="500"/>
                                        <p:tgtEl>
                                          <p:spTgt spid="22">
                                            <p:graphicEl>
                                              <a:dgm id="{B885D748-65CB-4770-8E25-553E448535E9}"/>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left)">
                                      <p:cBhvr>
                                        <p:cTn id="51" dur="500"/>
                                        <p:tgtEl>
                                          <p:spTgt spid="22">
                                            <p:graphicEl>
                                              <a:dgm id="{166E1F6B-A796-46A3-907A-6DDF004D0C0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3"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upRigh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900" decel="100000" fill="hold"/>
                                        <p:tgtEl>
                                          <p:spTgt spid="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9" presetID="37"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900" decel="100000" fill="hold"/>
                                        <p:tgtEl>
                                          <p:spTgt spid="1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22" grpId="0">
        <p:bldSub>
          <a:bldDgm bld="one"/>
        </p:bldSub>
      </p:bldGraphic>
      <p:bldP spid="7" grpId="0"/>
      <p:bldP spid="6" grpId="0"/>
      <p:bldP spid="2" grpId="0" build="allAtOnce"/>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643339" y="545050"/>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Grp="1" noRot="1" noChangeAspect="1" noMove="1" noResize="1" noEditPoints="1" noAdjustHandles="1" noChangeArrowheads="1" noChangeShapeType="1" noCrop="1"/>
          </p:cNvPicPr>
          <p:nvPr/>
        </p:nvPicPr>
        <p:blipFill>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404938" y="616418"/>
            <a:ext cx="9877425" cy="175432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l-NL" sz="54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latin typeface="Calibri" panose="020F0502020204030204" pitchFamily="34" charset="0"/>
              </a:rPr>
              <a:t>PROBLEMEN DIE HET GELOOF DOEN WANKELEN</a:t>
            </a:r>
            <a:endParaRPr lang="en" sz="54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388</TotalTime>
  <Words>1458</Words>
  <Application>Microsoft Office PowerPoint</Application>
  <PresentationFormat>Panorámica</PresentationFormat>
  <Paragraphs>65</Paragraphs>
  <Slides>12</Slides>
  <Notes>3</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Comic Sans MS</vt:lpstr>
      <vt:lpstr>Constantia</vt:lpstr>
      <vt:lpstr>Calibri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97</cp:revision>
  <dcterms:created xsi:type="dcterms:W3CDTF">2026-01-27T09:08:36Z</dcterms:created>
  <dcterms:modified xsi:type="dcterms:W3CDTF">2026-03-05T07:08:02Z</dcterms:modified>
</cp:coreProperties>
</file>