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D"/>
    <a:srgbClr val="C5F9C7"/>
    <a:srgbClr val="96BFE1"/>
    <a:srgbClr val="ACFFAC"/>
    <a:srgbClr val="003932"/>
    <a:srgbClr val="E87A7A"/>
    <a:srgbClr val="462B00"/>
    <a:srgbClr val="FFFFFF"/>
    <a:srgbClr val="FFFF66"/>
    <a:srgbClr val="789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84" y="14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nl-NL" sz="2400" b="1" dirty="0">
              <a:solidFill>
                <a:srgbClr val="C00000"/>
              </a:solidFill>
              <a:latin typeface="Calibri" panose="020F0502020204030204" pitchFamily="34" charset="0"/>
              <a:ea typeface="Calibri" panose="020F0502020204030204" pitchFamily="34" charset="0"/>
              <a:cs typeface="Calibri" panose="020F0502020204030204" pitchFamily="34" charset="0"/>
            </a:rPr>
            <a:t>Voorbeelden van </a:t>
          </a:r>
          <a:r>
            <a:rPr lang="nl-NL" sz="2400" b="1" dirty="0">
              <a:solidFill>
                <a:schemeClr val="accent5"/>
              </a:solidFill>
              <a:latin typeface="Calibri" panose="020F0502020204030204" pitchFamily="34" charset="0"/>
              <a:ea typeface="Calibri" panose="020F0502020204030204" pitchFamily="34" charset="0"/>
              <a:cs typeface="Calibri" panose="020F0502020204030204" pitchFamily="34" charset="0"/>
            </a:rPr>
            <a:t>hoogmoed</a:t>
          </a:r>
          <a:endParaRPr lang="es-ES" sz="24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Lucifer</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De discipelen van Jezus</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nl-NL" sz="24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Voorbeelden van nederigheid</a:t>
          </a:r>
          <a:endParaRPr lang="es-ES" sz="24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De tollenaar</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Mozes</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Jezus, het perfecte voorbeeld</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nl-NL" sz="2000" b="1" dirty="0">
              <a:solidFill>
                <a:srgbClr val="C00000"/>
              </a:solidFill>
              <a:latin typeface="Calibri" panose="020F0502020204030204" pitchFamily="34" charset="0"/>
              <a:ea typeface="Calibri" panose="020F0502020204030204" pitchFamily="34" charset="0"/>
              <a:cs typeface="Calibri" panose="020F0502020204030204" pitchFamily="34" charset="0"/>
            </a:rPr>
            <a:t>Zullen we anderen niet als minderwaardig beschouwen (Fil. 2:3)</a:t>
          </a:r>
          <a:endParaRPr lang="es-E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nl-NL"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Zullen we geen publieke erkenning zoeken (Lukas 14:7-11)</a:t>
          </a:r>
          <a:endParaRPr lang="es-ES" sz="20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nl-NL"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Laten we anderen ons de erkenning geven (Pr. 27:2)</a:t>
          </a:r>
          <a:endParaRPr lang="es-ES" sz="20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nl-NL"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Zullen we Gods genade ontvangen (Jakobus 4:6)</a:t>
          </a:r>
          <a:endParaRPr lang="es-ES" sz="20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nl-NL" sz="2000" b="1" dirty="0">
              <a:solidFill>
                <a:srgbClr val="002060"/>
              </a:solidFill>
              <a:latin typeface="Calibri" panose="020F0502020204030204" pitchFamily="34" charset="0"/>
              <a:ea typeface="Calibri" panose="020F0502020204030204" pitchFamily="34" charset="0"/>
              <a:cs typeface="Calibri" panose="020F0502020204030204" pitchFamily="34" charset="0"/>
            </a:rPr>
            <a:t>Zullen we die genade aan anderen overbrengen (1 Petrus 4:10)</a:t>
          </a:r>
          <a:endPar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rgbClr val="C00000"/>
              </a:solidFill>
              <a:latin typeface="Calibri" panose="020F0502020204030204" pitchFamily="34" charset="0"/>
              <a:ea typeface="Calibri" panose="020F0502020204030204" pitchFamily="34" charset="0"/>
              <a:cs typeface="Calibri" panose="020F0502020204030204" pitchFamily="34" charset="0"/>
            </a:rPr>
            <a:t>Voorbeelden van </a:t>
          </a:r>
          <a:r>
            <a:rPr lang="nl-NL" sz="2400" b="1" kern="1200" dirty="0">
              <a:solidFill>
                <a:schemeClr val="accent5"/>
              </a:solidFill>
              <a:latin typeface="Calibri" panose="020F0502020204030204" pitchFamily="34" charset="0"/>
              <a:ea typeface="Calibri" panose="020F0502020204030204" pitchFamily="34" charset="0"/>
              <a:cs typeface="Calibri" panose="020F0502020204030204" pitchFamily="34" charset="0"/>
            </a:rPr>
            <a:t>hoogmoed</a:t>
          </a:r>
          <a:endParaRPr lang="es-ES" sz="2400" kern="120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Lucifer</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De discipelen van Jezus</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Voorbeelden van nederigheid</a:t>
          </a:r>
          <a:endParaRPr lang="es-ES" sz="2400"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De tollenaar</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Mozes</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Jezus, het perfecte voorbeeld</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rgbClr val="C00000"/>
              </a:solidFill>
              <a:latin typeface="Calibri" panose="020F0502020204030204" pitchFamily="34" charset="0"/>
              <a:ea typeface="Calibri" panose="020F0502020204030204" pitchFamily="34" charset="0"/>
              <a:cs typeface="Calibri" panose="020F0502020204030204" pitchFamily="34" charset="0"/>
            </a:rPr>
            <a:t>Zullen we anderen niet als minderwaardig beschouwen (Fil. 2:3)</a:t>
          </a:r>
          <a:endParaRPr lang="es-ES" sz="2000" kern="1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Zullen we geen publieke erkenning zoeken (Lukas 14:7-11)</a:t>
          </a:r>
          <a:endParaRPr lang="es-ES" sz="2000"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Laten we anderen ons de erkenning geven (Pr. 27:2)</a:t>
          </a:r>
          <a:endParaRPr lang="es-ES" sz="2000" kern="1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Zullen we Gods genade ontvangen (Jakobus 4:6)</a:t>
          </a:r>
          <a:endParaRPr lang="es-ES" sz="2000"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rgbClr val="002060"/>
              </a:solidFill>
              <a:latin typeface="Calibri" panose="020F0502020204030204" pitchFamily="34" charset="0"/>
              <a:ea typeface="Calibri" panose="020F0502020204030204" pitchFamily="34" charset="0"/>
              <a:cs typeface="Calibri" panose="020F0502020204030204" pitchFamily="34" charset="0"/>
            </a:rPr>
            <a:t>Zullen we die genade aan anderen overbrengen (1 Petrus 4:10)</a:t>
          </a:r>
          <a:endParaRPr lang="es-ES" sz="2000"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15/04/2026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A3C9CD0D-EE1F-4D7D-8F6F-F263EF570B82}" type="datetimeFigureOut">
              <a:rPr lang="es-ES" smtClean="0"/>
              <a:pPr/>
              <a:t>15/04/2026</a:t>
            </a:fld>
            <a:endParaRPr lang="es-ES" dirty="0"/>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DF54AA0-60EC-4413-86CF-0DCE7B62483B}" type="slidenum">
              <a:rPr lang="es-ES" smtClean="0"/>
              <a:pPr/>
              <a:t>‹Nº›</a:t>
            </a:fld>
            <a:endParaRPr lang="es-ES" dirty="0"/>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15/04/2026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33815" y="506814"/>
            <a:ext cx="5082004" cy="4247317"/>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nl-NL" sz="6000" b="1" dirty="0">
                <a:ln w="0"/>
                <a:solidFill>
                  <a:schemeClr val="accent3">
                    <a:lumMod val="75000"/>
                  </a:schemeClr>
                </a:solidFill>
                <a:effectLst>
                  <a:reflection blurRad="50800" stA="53000" endA="300" endPos="49000" dir="5400000" sy="-90000" algn="bl" rotWithShape="0"/>
                </a:effectLst>
                <a:latin typeface="Calibri" panose="020F0502020204030204" pitchFamily="34" charset="0"/>
              </a:rPr>
              <a:t>HOOGMOED VERSUS </a:t>
            </a:r>
            <a:r>
              <a:rPr lang="nl-NL" sz="6000" b="1" spc="-150" dirty="0">
                <a:ln w="0"/>
                <a:solidFill>
                  <a:schemeClr val="accent3">
                    <a:lumMod val="75000"/>
                  </a:schemeClr>
                </a:solidFill>
                <a:effectLst>
                  <a:reflection blurRad="50800" stA="53000" endA="300" endPos="49000" dir="5400000" sy="-90000" algn="bl" rotWithShape="0"/>
                </a:effectLst>
                <a:latin typeface="Calibri" panose="020F0502020204030204" pitchFamily="34" charset="0"/>
              </a:rPr>
              <a:t>NEDERIGHEID</a:t>
            </a:r>
            <a:endParaRPr lang="en" sz="6600" b="1" spc="-150" dirty="0">
              <a:ln w="0"/>
              <a:solidFill>
                <a:schemeClr val="accent3">
                  <a:lumMod val="75000"/>
                </a:schemeClr>
              </a:solidFill>
              <a:effectLst>
                <a:reflection blurRad="50800" stA="53000" endA="300" endPos="49000" dir="5400000" sy="-90000" algn="bl" rotWithShape="0"/>
              </a:effectLst>
              <a:latin typeface="Calibri" panose="020F0502020204030204" pitchFamily="34" charset="0"/>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nl-NL" sz="1600" b="1" dirty="0">
                <a:solidFill>
                  <a:srgbClr val="D2C8BF"/>
                </a:solidFill>
                <a:latin typeface="Calibri" panose="020F0502020204030204" pitchFamily="34" charset="0"/>
              </a:rPr>
              <a:t>Les 3 voor 18 april 2026</a:t>
            </a:r>
            <a:endParaRPr lang="en" sz="1600" b="1" dirty="0">
              <a:solidFill>
                <a:srgbClr val="D2C8BF"/>
              </a:solidFill>
              <a:latin typeface="Calibri" panose="020F0502020204030204" pitchFamily="34" charset="0"/>
            </a:endParaRP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549638" cy="769441"/>
          </a:xfrm>
          <a:prstGeom prst="rect">
            <a:avLst/>
          </a:prstGeom>
          <a:noFill/>
          <a:effectLst>
            <a:outerShdw blurRad="50800" dist="38100" dir="2700000" algn="tl" rotWithShape="0">
              <a:prstClr val="black"/>
            </a:outerShdw>
          </a:effectLst>
        </p:spPr>
        <p:txBody>
          <a:bodyPr wrap="square">
            <a:spAutoFit/>
          </a:bodyPr>
          <a:lstStyle/>
          <a:p>
            <a:pPr algn="ctr"/>
            <a:r>
              <a:rPr lang="nl-NL"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Calibri" panose="020F0502020204030204" pitchFamily="34" charset="0"/>
              </a:rPr>
              <a:t>JEZUS, HET PERFECTE VOORBEELD</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nl-NL" sz="1600" b="1" dirty="0">
                <a:solidFill>
                  <a:srgbClr val="C5F9C7"/>
                </a:solidFill>
                <a:effectLst>
                  <a:outerShdw blurRad="38100" dist="38100" dir="2700000" algn="tl">
                    <a:srgbClr val="000000"/>
                  </a:outerShdw>
                </a:effectLst>
                <a:latin typeface="Comic Sans MS" panose="030F0702030302020204" pitchFamily="66" charset="0"/>
              </a:rPr>
              <a:t>En in gedaante als een mens bevonden, heeft Hij Zichzelf vernederd en is gehoorzaam geworden, tot de dood, ja, tot de kruisdood</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a:t>
            </a:r>
            <a:r>
              <a:rPr lang="nl-NL" sz="1400" b="1" dirty="0">
                <a:solidFill>
                  <a:srgbClr val="C5F9C7"/>
                </a:solidFill>
                <a:effectLst>
                  <a:outerShdw blurRad="38100" dist="38100" dir="2700000" algn="tl">
                    <a:srgbClr val="000000"/>
                  </a:outerShdw>
                </a:effectLst>
                <a:latin typeface="Comic Sans MS" panose="030F0702030302020204" pitchFamily="66" charset="0"/>
              </a:rPr>
              <a:t>Filippenzen 2:8</a:t>
            </a:r>
            <a:r>
              <a:rPr lang="en" sz="1400" b="1" dirty="0">
                <a:solidFill>
                  <a:srgbClr val="C5F9C7"/>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0" y="1338275"/>
            <a:ext cx="8721091" cy="1323439"/>
          </a:xfrm>
          <a:prstGeom prst="rect">
            <a:avLst/>
          </a:prstGeom>
          <a:noFill/>
        </p:spPr>
        <p:txBody>
          <a:bodyPr wrap="square" rtlCol="0">
            <a:spAutoFit/>
          </a:bodyPr>
          <a:lstStyle/>
          <a:p>
            <a:pPr>
              <a:spcBef>
                <a:spcPts val="600"/>
              </a:spcBef>
            </a:pPr>
            <a:r>
              <a:rPr lang="nl-NL" sz="2000" b="1" dirty="0">
                <a:solidFill>
                  <a:srgbClr val="002060"/>
                </a:solidFill>
                <a:latin typeface="Calibri" panose="020F0502020204030204" pitchFamily="34" charset="0"/>
              </a:rPr>
              <a:t>Niemand in deze wereld heeft ooit de grootsheid gehad die Jezus bezat vóór Zijn incarnatie, en zal deze ook nooit hebben. Toch heeft Hij alles afgedaan uit liefde voor ons. Geconfronteerd met zo'n vernedering, doet alles wat we hebben, alles wat we zijn, of alles wat we ooit zouden kunnen worden verbleken.</a:t>
            </a:r>
            <a:endParaRPr lang="en" sz="2000" b="1" dirty="0">
              <a:solidFill>
                <a:srgbClr val="002060"/>
              </a:solidFill>
              <a:latin typeface="Calibri" panose="020F0502020204030204" pitchFamily="34" charset="0"/>
            </a:endParaRP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5280" y="2745820"/>
            <a:ext cx="3351939" cy="1885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6799" y="4889292"/>
            <a:ext cx="3269101" cy="1868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5379" y="566965"/>
            <a:ext cx="3351940" cy="1885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104851"/>
            <a:ext cx="5889284"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"Laat deze geest in u zijn, die ook in Christus Jezus was" (Fil. 2:5).</a:t>
            </a:r>
            <a:endParaRPr lang="en" sz="2000" b="1" dirty="0">
              <a:latin typeface="Calibri" panose="020F0502020204030204" pitchFamily="34" charset="0"/>
            </a:endParaRP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138879" y="2466118"/>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138879" y="4631286"/>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6" name="CuadroTexto 5">
            <a:extLst>
              <a:ext uri="{FF2B5EF4-FFF2-40B4-BE49-F238E27FC236}">
                <a16:creationId xmlns:a16="http://schemas.microsoft.com/office/drawing/2014/main" id="{0F4C8D0F-F3E8-BCDA-EE18-A6560B749613}"/>
              </a:ext>
            </a:extLst>
          </p:cNvPr>
          <p:cNvSpPr txBox="1"/>
          <p:nvPr/>
        </p:nvSpPr>
        <p:spPr>
          <a:xfrm>
            <a:off x="60959" y="2696848"/>
            <a:ext cx="8435339" cy="1323439"/>
          </a:xfrm>
          <a:prstGeom prst="rect">
            <a:avLst/>
          </a:prstGeom>
          <a:noFill/>
        </p:spPr>
        <p:txBody>
          <a:bodyPr wrap="square">
            <a:spAutoFit/>
          </a:bodyPr>
          <a:lstStyle/>
          <a:p>
            <a:pPr lvl="0">
              <a:spcBef>
                <a:spcPts val="600"/>
              </a:spcBef>
              <a:defRPr/>
            </a:pPr>
            <a:r>
              <a:rPr lang="nl-NL" sz="2000" b="1" dirty="0">
                <a:solidFill>
                  <a:srgbClr val="002060"/>
                </a:solidFill>
                <a:latin typeface="Calibri" panose="020F0502020204030204" pitchFamily="34" charset="0"/>
              </a:rPr>
              <a:t>Jezus verloochende de hemel om voor de mensheid te sterven in de hoop dat wij Zijn daad van genade zouden begrijpen en zouden reageren op Zijn uitnodiging voor een relatie met Hem (Fil. 2:5-8). Hij is zonder twijfel het perfecte voorbeeld van nederigheid.</a:t>
            </a:r>
            <a:endParaRPr kumimoji="0" lang="en" sz="2000" b="1" i="0" u="none" strike="noStrike" kern="1200" cap="none" spc="0" normalizeH="0" baseline="0" noProof="0" dirty="0">
              <a:ln>
                <a:noFill/>
              </a:ln>
              <a:solidFill>
                <a:srgbClr val="002060"/>
              </a:solidFill>
              <a:effectLst/>
              <a:uLnTx/>
              <a:uFillTx/>
              <a:latin typeface="Calibri" panose="020F0502020204030204" pitchFamily="34" charset="0"/>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889284" cy="1938992"/>
          </a:xfrm>
          <a:prstGeom prst="rect">
            <a:avLst/>
          </a:prstGeom>
          <a:noFill/>
        </p:spPr>
        <p:txBody>
          <a:bodyPr wrap="square">
            <a:spAutoFit/>
          </a:bodyPr>
          <a:lstStyle/>
          <a:p>
            <a:pPr lvl="0">
              <a:spcBef>
                <a:spcPts val="600"/>
              </a:spcBef>
              <a:defRPr/>
            </a:pPr>
            <a:r>
              <a:rPr lang="nl-NL" sz="2000" b="1" dirty="0">
                <a:solidFill>
                  <a:srgbClr val="002060"/>
                </a:solidFill>
                <a:latin typeface="Calibri" panose="020F0502020204030204" pitchFamily="34" charset="0"/>
              </a:rPr>
              <a:t>Volg Zijn voorbeeld: </a:t>
            </a:r>
            <a:r>
              <a:rPr lang="nl-NL" sz="2000" b="1" dirty="0">
                <a:solidFill>
                  <a:prstClr val="black"/>
                </a:solidFill>
                <a:latin typeface="Calibri" panose="020F0502020204030204" pitchFamily="34" charset="0"/>
              </a:rPr>
              <a:t>"Laat niets gebeuren uit egoïstische ambitie of verwaandheid, maar in nederigheid van geest moet ieder anderen hoger achten dan zichzelf. Laat ieder van u niet alleen op zijn eigen belangen letten, maar ook op die van anderen" (Fil. 2:3-4).</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C4D5EB35-33B5-CF06-6489-DCCC3B8253CB}"/>
              </a:ext>
            </a:extLst>
          </p:cNvPr>
          <p:cNvSpPr txBox="1"/>
          <p:nvPr/>
        </p:nvSpPr>
        <p:spPr>
          <a:xfrm>
            <a:off x="10311161" y="147699"/>
            <a:ext cx="1368543" cy="307168"/>
          </a:xfrm>
          <a:prstGeom prst="roundRect">
            <a:avLst>
              <a:gd name="adj" fmla="val 14029"/>
            </a:avLst>
          </a:prstGeom>
          <a:noFill/>
          <a:ln w="38100">
            <a:solidFill>
              <a:srgbClr val="FFFF0D"/>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C5F9C7"/>
                </a:solidFill>
                <a:latin typeface="Comic Sans MS" panose="030F0702030302020204" pitchFamily="66" charset="0"/>
              </a:rPr>
              <a:t>donderdag</a:t>
            </a:r>
            <a:r>
              <a:rPr lang="nl-NL" sz="1600" b="1" kern="0" spc="50" dirty="0">
                <a:ln w="0">
                  <a:noFill/>
                </a:ln>
                <a:solidFill>
                  <a:srgbClr val="96BFE1"/>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vertical)">
                                      <p:cBhvr>
                                        <p:cTn id="38" dur="500"/>
                                        <p:tgtEl>
                                          <p:spTgt spid="13"/>
                                        </p:tgtEl>
                                      </p:cBhvr>
                                    </p:animEffect>
                                  </p:childTnLst>
                                </p:cTn>
                              </p:par>
                            </p:childTnLst>
                          </p:cTn>
                        </p:par>
                        <p:par>
                          <p:cTn id="39" fill="hold">
                            <p:stCondLst>
                              <p:cond delay="500"/>
                            </p:stCondLst>
                            <p:childTnLst>
                              <p:par>
                                <p:cTn id="40" presetID="17"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ppt_h/2"/>
                                          </p:val>
                                        </p:tav>
                                        <p:tav tm="100000">
                                          <p:val>
                                            <p:strVal val="#ppt_y"/>
                                          </p:val>
                                        </p:tav>
                                      </p:tavLst>
                                    </p:anim>
                                    <p:anim calcmode="lin" valueType="num">
                                      <p:cBhvr>
                                        <p:cTn id="44" dur="500" fill="hold"/>
                                        <p:tgtEl>
                                          <p:spTgt spid="22"/>
                                        </p:tgtEl>
                                        <p:attrNameLst>
                                          <p:attrName>ppt_w</p:attrName>
                                        </p:attrNameLst>
                                      </p:cBhvr>
                                      <p:tavLst>
                                        <p:tav tm="0">
                                          <p:val>
                                            <p:strVal val="#ppt_w"/>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4" presetClass="entr" presetSubtype="5"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vertical)">
                                      <p:cBhvr>
                                        <p:cTn id="49" dur="500"/>
                                        <p:tgtEl>
                                          <p:spTgt spid="9"/>
                                        </p:tgtEl>
                                      </p:cBhvr>
                                    </p:animEffect>
                                  </p:childTnLst>
                                </p:cTn>
                              </p:par>
                            </p:childTnLst>
                          </p:cTn>
                        </p:par>
                        <p:par>
                          <p:cTn id="50" fill="hold">
                            <p:stCondLst>
                              <p:cond delay="1500"/>
                            </p:stCondLst>
                            <p:childTnLst>
                              <p:par>
                                <p:cTn id="51" presetID="17"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ppt_h/2"/>
                                          </p:val>
                                        </p:tav>
                                        <p:tav tm="100000">
                                          <p:val>
                                            <p:strVal val="#ppt_y"/>
                                          </p:val>
                                        </p:tav>
                                      </p:tavLst>
                                    </p:anim>
                                    <p:anim calcmode="lin" valueType="num">
                                      <p:cBhvr>
                                        <p:cTn id="55" dur="500" fill="hold"/>
                                        <p:tgtEl>
                                          <p:spTgt spid="23"/>
                                        </p:tgtEl>
                                        <p:attrNameLst>
                                          <p:attrName>ppt_w</p:attrName>
                                        </p:attrNameLst>
                                      </p:cBhvr>
                                      <p:tavLst>
                                        <p:tav tm="0">
                                          <p:val>
                                            <p:strVal val="#ppt_w"/>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14" presetClass="entr" presetSubtype="5"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vertical)">
                                      <p:cBhvr>
                                        <p:cTn id="60" dur="500"/>
                                        <p:tgtEl>
                                          <p:spTgt spid="11"/>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86292" y="456207"/>
            <a:ext cx="7701348" cy="5755422"/>
          </a:xfrm>
          <a:prstGeom prst="rect">
            <a:avLst/>
          </a:prstGeom>
          <a:noFill/>
        </p:spPr>
        <p:txBody>
          <a:bodyPr wrap="square">
            <a:spAutoFit/>
          </a:bodyPr>
          <a:lstStyle/>
          <a:p>
            <a:pPr marL="542925" indent="-542925">
              <a:spcBef>
                <a:spcPts val="600"/>
              </a:spcBef>
            </a:pPr>
            <a:r>
              <a:rPr lang="nl-NL" sz="1700" b="1" dirty="0">
                <a:latin typeface="Comic Sans MS" panose="030F0702030302020204" pitchFamily="66" charset="0"/>
              </a:rPr>
              <a:t>Een psalm van David.</a:t>
            </a:r>
          </a:p>
          <a:p>
            <a:pPr>
              <a:spcBef>
                <a:spcPts val="600"/>
              </a:spcBef>
            </a:pPr>
            <a:r>
              <a:rPr lang="nl-NL" sz="1700" b="1" dirty="0">
                <a:latin typeface="Comic Sans MS" panose="030F0702030302020204" pitchFamily="66" charset="0"/>
              </a:rPr>
              <a:t>Ik zal U loven met heel mijn hart, in de tegenwoordigheid van de goden zal ik voor U psalmen zingen.</a:t>
            </a:r>
          </a:p>
          <a:p>
            <a:pPr>
              <a:spcBef>
                <a:spcPts val="600"/>
              </a:spcBef>
            </a:pPr>
            <a:r>
              <a:rPr lang="nl-NL" sz="1700" b="1" dirty="0">
                <a:latin typeface="Comic Sans MS" panose="030F0702030302020204" pitchFamily="66" charset="0"/>
              </a:rPr>
              <a:t>Ik zal mij neerbuigen naar Uw heilig paleis en Uw Naam loven, om Uw goedertierenheid en om Uw trouw, want om heel Uw Naam hebt U Uw belofte groot gemaakt.</a:t>
            </a:r>
          </a:p>
          <a:p>
            <a:pPr>
              <a:spcBef>
                <a:spcPts val="600"/>
              </a:spcBef>
            </a:pPr>
            <a:r>
              <a:rPr lang="nl-NL" sz="1700" b="1" dirty="0">
                <a:latin typeface="Comic Sans MS" panose="030F0702030302020204" pitchFamily="66" charset="0"/>
              </a:rPr>
              <a:t>Op de dag dat ik riep, hebt U mij verhoord; U hebt mij versterkt met kracht in mijn ziel.</a:t>
            </a:r>
          </a:p>
          <a:p>
            <a:pPr>
              <a:spcBef>
                <a:spcPts val="600"/>
              </a:spcBef>
            </a:pPr>
            <a:r>
              <a:rPr lang="nl-NL" sz="1700" b="1" dirty="0">
                <a:latin typeface="Comic Sans MS" panose="030F0702030302020204" pitchFamily="66" charset="0"/>
              </a:rPr>
              <a:t>Alle koningen van de aarde zullen U loven, HEERE, wanneer zij de woorden uit Uw mond gehoord hebben.</a:t>
            </a:r>
          </a:p>
          <a:p>
            <a:pPr>
              <a:spcBef>
                <a:spcPts val="600"/>
              </a:spcBef>
            </a:pPr>
            <a:r>
              <a:rPr lang="nl-NL" sz="1700" b="1" dirty="0">
                <a:latin typeface="Comic Sans MS" panose="030F0702030302020204" pitchFamily="66" charset="0"/>
              </a:rPr>
              <a:t>Zij zullen zingen van de wegen van de HEERE, want de heerlijkheid van de HEERE is groot.</a:t>
            </a:r>
          </a:p>
          <a:p>
            <a:pPr>
              <a:spcBef>
                <a:spcPts val="600"/>
              </a:spcBef>
            </a:pPr>
            <a:r>
              <a:rPr lang="nl-NL" sz="1700" b="1" dirty="0">
                <a:latin typeface="Comic Sans MS" panose="030F0702030302020204" pitchFamily="66" charset="0"/>
              </a:rPr>
              <a:t>Want de HEERE is verheven; toch ziet Hij om naar de nederige, maar de hoogmoedige kent Hij van verre.</a:t>
            </a:r>
          </a:p>
          <a:p>
            <a:pPr>
              <a:spcBef>
                <a:spcPts val="600"/>
              </a:spcBef>
            </a:pPr>
            <a:r>
              <a:rPr lang="nl-NL" sz="1700" b="1" dirty="0">
                <a:latin typeface="Comic Sans MS" panose="030F0702030302020204" pitchFamily="66" charset="0"/>
              </a:rPr>
              <a:t>Als ik midden in de benauwdheid verkeer, maakt U mij levend; U strekt Uw hand uit tegen de toorn van mijn vijanden,</a:t>
            </a:r>
          </a:p>
          <a:p>
            <a:pPr marL="542925" indent="-542925">
              <a:spcBef>
                <a:spcPts val="600"/>
              </a:spcBef>
            </a:pPr>
            <a:r>
              <a:rPr lang="nl-NL" sz="1700" b="1" dirty="0">
                <a:latin typeface="Comic Sans MS" panose="030F0702030302020204" pitchFamily="66" charset="0"/>
              </a:rPr>
              <a:t>Uw rechterhand verlost mij.</a:t>
            </a:r>
          </a:p>
          <a:p>
            <a:pPr>
              <a:spcBef>
                <a:spcPts val="600"/>
              </a:spcBef>
            </a:pPr>
            <a:r>
              <a:rPr lang="nl-NL" sz="1700" b="1" dirty="0">
                <a:latin typeface="Comic Sans MS" panose="030F0702030302020204" pitchFamily="66" charset="0"/>
              </a:rPr>
              <a:t>De HEERE zal Zijn werk voor mij voltooien; Uw goedertierenheid, HEERE, is voor eeuwig; laat de werken van Uw handen niet los.</a:t>
            </a:r>
            <a:endParaRPr lang="en" sz="1700" b="1" dirty="0">
              <a:latin typeface="Comic Sans MS" panose="030F0702030302020204" pitchFamily="66"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nl-NL" sz="2400" b="1" dirty="0">
                <a:solidFill>
                  <a:srgbClr val="789ABF"/>
                </a:solidFill>
                <a:latin typeface="Calibri" panose="020F0502020204030204" pitchFamily="34" charset="0"/>
              </a:rPr>
              <a:t>Psalm 138 HSV</a:t>
            </a:r>
            <a:endParaRPr lang="es-ES" sz="2400" b="1" dirty="0">
              <a:solidFill>
                <a:srgbClr val="789ABF"/>
              </a:solidFill>
              <a:latin typeface="Calibri" panose="020F0502020204030204" pitchFamily="34" charset="0"/>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750735" y="815612"/>
            <a:ext cx="8854958" cy="4893647"/>
          </a:xfrm>
          <a:prstGeom prst="rect">
            <a:avLst/>
          </a:prstGeom>
          <a:noFill/>
        </p:spPr>
        <p:txBody>
          <a:bodyPr wrap="square">
            <a:spAutoFit/>
          </a:bodyPr>
          <a:lstStyle/>
          <a:p>
            <a:pPr algn="just">
              <a:spcBef>
                <a:spcPts val="600"/>
              </a:spcBef>
            </a:pPr>
            <a:r>
              <a:rPr lang="en" sz="2600" b="1" dirty="0">
                <a:solidFill>
                  <a:srgbClr val="002060"/>
                </a:solidFill>
                <a:latin typeface="Constantia" panose="02030602050306030303" pitchFamily="18" charset="0"/>
              </a:rPr>
              <a:t>“</a:t>
            </a:r>
            <a:r>
              <a:rPr lang="nl-NL" sz="2600" b="1" dirty="0">
                <a:solidFill>
                  <a:srgbClr val="002060"/>
                </a:solidFill>
                <a:latin typeface="Constantia" panose="02030602050306030303" pitchFamily="18" charset="0"/>
              </a:rPr>
              <a:t>In eigenliefde, zelfverheffing en hoogmoed is grote zwakte; Maar in nederigheid schuilt grote kracht. Onze echte waardigheid bevindt zich niet daarin wanneer we het meest van onszelf denken, maar wanneer God in al onze gedachten is en onze harten vol liefde zijn voor onze Verlosser en van liefde voor onze medemensen. Eenvoud van karakter en nederigheid van hart zullen geluk brengen, terwijl zelfingenomenheid ontevredenheid, wrok en voortdurende teleurstelling zal brengen. Het leren minder over onszelf te denken en meer over het gelukkig maken van anderen, zal goddelijke kracht brengen</a:t>
            </a:r>
            <a:r>
              <a:rPr lang="en" sz="2600" b="1" dirty="0">
                <a:solidFill>
                  <a:srgbClr val="002060"/>
                </a:solidFill>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5392599" y="5975981"/>
            <a:ext cx="5213094"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nl-NL" sz="1600" b="1" dirty="0" err="1">
                <a:latin typeface="Calibri" panose="020F0502020204030204" pitchFamily="34" charset="0"/>
              </a:rPr>
              <a:t>Testimonies</a:t>
            </a:r>
            <a:r>
              <a:rPr lang="nl-NL" sz="1600" b="1" dirty="0">
                <a:latin typeface="Calibri" panose="020F0502020204030204" pitchFamily="34" charset="0"/>
              </a:rPr>
              <a:t> </a:t>
            </a:r>
            <a:r>
              <a:rPr lang="nl-NL" sz="1600" b="1" dirty="0" err="1">
                <a:latin typeface="Calibri" panose="020F0502020204030204" pitchFamily="34" charset="0"/>
              </a:rPr>
              <a:t>to</a:t>
            </a:r>
            <a:r>
              <a:rPr lang="nl-NL" sz="1600" b="1" dirty="0">
                <a:latin typeface="Calibri" panose="020F0502020204030204" pitchFamily="34" charset="0"/>
              </a:rPr>
              <a:t> </a:t>
            </a:r>
            <a:r>
              <a:rPr lang="nl-NL" sz="1600" b="1" dirty="0" err="1">
                <a:latin typeface="Calibri" panose="020F0502020204030204" pitchFamily="34" charset="0"/>
              </a:rPr>
              <a:t>the</a:t>
            </a:r>
            <a:r>
              <a:rPr lang="nl-NL" sz="1600" b="1" dirty="0">
                <a:latin typeface="Calibri" panose="020F0502020204030204" pitchFamily="34" charset="0"/>
              </a:rPr>
              <a:t> </a:t>
            </a:r>
            <a:r>
              <a:rPr lang="nl-NL" sz="1600" b="1" dirty="0" err="1">
                <a:latin typeface="Calibri" panose="020F0502020204030204" pitchFamily="34" charset="0"/>
              </a:rPr>
              <a:t>Church</a:t>
            </a:r>
            <a:r>
              <a:rPr lang="en" sz="1600" b="1" dirty="0">
                <a:latin typeface="Calibri" panose="020F0502020204030204" pitchFamily="34" charset="0"/>
              </a:rPr>
              <a:t>, </a:t>
            </a:r>
            <a:r>
              <a:rPr lang="nl-NL" sz="1600" b="1" dirty="0">
                <a:latin typeface="Calibri" panose="020F0502020204030204" pitchFamily="34" charset="0"/>
              </a:rPr>
              <a:t>deel 3, pag. 476</a:t>
            </a:r>
            <a:r>
              <a:rPr lang="en" sz="1600" b="1" dirty="0">
                <a:latin typeface="Calibri" panose="020F0502020204030204" pitchFamily="34" charset="0"/>
              </a:rPr>
              <a:t>)</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936010"/>
            <a:ext cx="2791289" cy="49859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kumimoji="0" lang="nl-NL"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Want ieder die zichzelf verhoogt, zal vernederd worden en wie zichzelf vernedert, zal verhoogd worden.</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lvl="0" algn="ctr">
              <a:spcBef>
                <a:spcPts val="1200"/>
              </a:spcBef>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lang="es-ES" sz="2000" b="1" dirty="0">
                <a:ln w="12700" cmpd="sng">
                  <a:solidFill>
                    <a:srgbClr val="5E4138"/>
                  </a:solidFill>
                  <a:prstDash val="solid"/>
                </a:ln>
                <a:solidFill>
                  <a:srgbClr val="FFFF99"/>
                </a:solidFill>
                <a:effectLst>
                  <a:outerShdw blurRad="38100" dist="38100" dir="2700000" algn="tl">
                    <a:prstClr val="black"/>
                  </a:outerShdw>
                </a:effectLst>
                <a:latin typeface="Comic Sans MS" panose="030F0702030302020204" pitchFamily="66" charset="0"/>
              </a:rPr>
              <a:t>Lukas 14:11</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HSV</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2173677506"/>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104079" y="29896"/>
            <a:ext cx="7258448"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Wat is waardevol aan mij? Dat is een moeilijke vraag om te beantwoorden.</a:t>
            </a:r>
            <a:endParaRPr lang="en" sz="2000" b="1" dirty="0">
              <a:latin typeface="Calibri" panose="020F0502020204030204" pitchFamily="34" charset="0"/>
            </a:endParaRP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104078" y="2411709"/>
            <a:ext cx="7258451"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Wat als ik niets zeg omdat ik geen zelfvertrouwen heb?</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A7EE68D5-67A0-9991-0C20-9CE8F3A82E9B}"/>
              </a:ext>
            </a:extLst>
          </p:cNvPr>
          <p:cNvSpPr txBox="1"/>
          <p:nvPr/>
        </p:nvSpPr>
        <p:spPr>
          <a:xfrm>
            <a:off x="104078" y="1739311"/>
            <a:ext cx="725845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Als ik niets zeg (nederige positie), erken ik dat alles wat ik ben en heb van God komt.</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BA789C93-394B-E70F-72ED-0D3679FC3233}"/>
              </a:ext>
            </a:extLst>
          </p:cNvPr>
          <p:cNvSpPr txBox="1"/>
          <p:nvPr/>
        </p:nvSpPr>
        <p:spPr>
          <a:xfrm>
            <a:off x="104078" y="1374690"/>
            <a:ext cx="7258450"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Wat als ik veel zeg omdat God mij als Zijn zoon beschouwt?</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21A9A84C-041F-2D78-87C0-1BE6CE203CBC}"/>
              </a:ext>
            </a:extLst>
          </p:cNvPr>
          <p:cNvSpPr txBox="1"/>
          <p:nvPr/>
        </p:nvSpPr>
        <p:spPr>
          <a:xfrm>
            <a:off x="104079" y="702293"/>
            <a:ext cx="7258449"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Als ik veel zeg (een hoogmoedige positie), erken ik dat alles wat ik ben en heb, ik zelf heb bereikt.</a:t>
            </a:r>
            <a:endParaRPr lang="en" sz="2000" b="1" dirty="0">
              <a:latin typeface="Calibri" panose="020F0502020204030204" pitchFamily="34" charset="0"/>
            </a:endParaRP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015663"/>
          </a:xfrm>
          <a:prstGeom prst="rect">
            <a:avLst/>
          </a:prstGeom>
          <a:noFill/>
        </p:spPr>
        <p:txBody>
          <a:bodyPr wrap="square">
            <a:spAutoFit/>
            <a:scene3d>
              <a:camera prst="orthographicFront"/>
              <a:lightRig rig="sunset" dir="t"/>
            </a:scene3d>
            <a:sp3d extrusionH="57150">
              <a:bevelT h="25400" prst="softRound"/>
            </a:sp3d>
          </a:bodyPr>
          <a:lstStyle/>
          <a:p>
            <a:pPr algn="ctr"/>
            <a:r>
              <a:rPr lang="nl-NL" sz="60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VOORBEELDEN VAN </a:t>
            </a:r>
            <a:r>
              <a:rPr lang="nl-NL"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Calibri" panose="020F0502020204030204" pitchFamily="34" charset="0"/>
              </a:rPr>
              <a:t>HOOGMOED</a:t>
            </a:r>
            <a:endParaRPr lang="e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Calibri" panose="020F0502020204030204" pitchFamily="34" charset="0"/>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6773F0DC-2E94-DF43-3DBE-66CD7403C562}"/>
              </a:ext>
            </a:extLst>
          </p:cNvPr>
          <p:cNvSpPr txBox="1"/>
          <p:nvPr/>
        </p:nvSpPr>
        <p:spPr>
          <a:xfrm>
            <a:off x="1642946" y="-114300"/>
            <a:ext cx="7746381" cy="923330"/>
          </a:xfrm>
          <a:prstGeom prst="rect">
            <a:avLst/>
          </a:prstGeom>
          <a:noFill/>
        </p:spPr>
        <p:txBody>
          <a:bodyPr wrap="square">
            <a:spAutoFit/>
          </a:bodyPr>
          <a:lstStyle/>
          <a:p>
            <a:pPr algn="ctr"/>
            <a:r>
              <a:rPr lang="nl-NL"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Calibri" panose="020F0502020204030204" pitchFamily="34" charset="0"/>
              </a:rPr>
              <a:t>LUCIFER</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19052" y="778074"/>
            <a:ext cx="10983486"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solidFill>
                <a:effectLst>
                  <a:outerShdw blurRad="38100" dist="38100" dir="2700000" algn="tl">
                    <a:srgbClr val="000000">
                      <a:alpha val="43137"/>
                    </a:srgbClr>
                  </a:outerShdw>
                </a:effectLst>
                <a:latin typeface="Comic Sans MS" panose="030F0702030302020204" pitchFamily="66" charset="0"/>
              </a:rPr>
              <a:t>Want al wat in de wereld is: de begeerte van het vlees, de begeerte van de ogen en de hoogmoed van het leven, is niet uit de Vader, maar is uit de wereld.</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Johannes 2:16</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0" y="1594724"/>
            <a:ext cx="8522783"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we het over hoogmoed hebben, moeten we spreken over degene bij wie dit gevoel voor het eerst opkwam: Lucifer. Hij besloot niet tevreden te zijn met zijn positie, maar wilde opklimmen naar een hogere positie. Na verloop van tijd verlangde hij zo verheven te worden dat hij begeerde de troon van God zelf te bestijgen (Jesaja 14:12-14).</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niet alle ambitie is hoogmoed. De voldoening die voortkomt uit het succes of de persoonlijke ambitie van een kind, is niet per se ongezonde trots.</a:t>
            </a:r>
            <a:endParaRPr lang="en" sz="2000" b="1" dirty="0">
              <a:latin typeface="Calibri" panose="020F0502020204030204" pitchFamily="34" charset="0"/>
            </a:endParaRP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0" y="3193455"/>
            <a:ext cx="8429624"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We hebben het verlangen "geërfd" om te doen wat ons bevalt, om te bezitten wat we willen, en om posities te verkrijgen die ons in staat stellen roem of rijkdom te verwerven. Dat is wat de wereld ons biedt! (1 Johannes 2:16).</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Het belangrijkste om te onthouden is dat onze bezittingen, vaardigheden en prestaties onze waarde niet bepalen. Hoogmoed bestaat uit het God niet de eer geven voor wat Hij in ons leven doet.</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2" name="Tekstvak 1">
            <a:extLst>
              <a:ext uri="{FF2B5EF4-FFF2-40B4-BE49-F238E27FC236}">
                <a16:creationId xmlns:a16="http://schemas.microsoft.com/office/drawing/2014/main" id="{47FCEA75-3297-131A-E0E3-5494875E8CD4}"/>
              </a:ext>
            </a:extLst>
          </p:cNvPr>
          <p:cNvSpPr txBox="1"/>
          <p:nvPr/>
        </p:nvSpPr>
        <p:spPr>
          <a:xfrm>
            <a:off x="10858500" y="193781"/>
            <a:ext cx="1120333" cy="307168"/>
          </a:xfrm>
          <a:prstGeom prst="roundRect">
            <a:avLst>
              <a:gd name="adj" fmla="val 14029"/>
            </a:avLst>
          </a:prstGeom>
          <a:noFill/>
          <a:ln w="38100">
            <a:solidFill>
              <a:srgbClr val="FFFFFF"/>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66"/>
                </a:solidFill>
                <a:latin typeface="Comic Sans MS" panose="030F0702030302020204" pitchFamily="66" charset="0"/>
              </a:rPr>
              <a:t>zondag</a:t>
            </a:r>
            <a:r>
              <a:rPr lang="nl-NL" sz="1600" b="1" kern="0" spc="50" dirty="0">
                <a:ln w="0">
                  <a:noFill/>
                </a:ln>
                <a:solidFill>
                  <a:srgbClr val="FFFF66"/>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ppt_w/2"/>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par>
                                <p:cTn id="39" presetID="22" presetClass="entr" presetSubtype="8"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ppt_w/2"/>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22000" b="-9000"/>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p:cNvSpPr>
          <p:nvPr/>
        </p:nvSpPr>
        <p:spPr>
          <a:xfrm>
            <a:off x="0" y="0"/>
            <a:ext cx="12192000" cy="13087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3AB0C32B-7765-FA8E-871E-384BEC2FBEA0}"/>
              </a:ext>
            </a:extLst>
          </p:cNvPr>
          <p:cNvSpPr txBox="1"/>
          <p:nvPr/>
        </p:nvSpPr>
        <p:spPr>
          <a:xfrm>
            <a:off x="2176162" y="0"/>
            <a:ext cx="10015837"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DE DISCIPELEN VAN JEZUS</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2103120" y="662387"/>
            <a:ext cx="998265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En hij ging weg en sprak met de </a:t>
            </a:r>
            <a:r>
              <a:rPr lang="nl-NL" b="1" dirty="0" err="1">
                <a:solidFill>
                  <a:schemeClr val="accent5">
                    <a:lumMod val="50000"/>
                  </a:schemeClr>
                </a:solidFill>
                <a:latin typeface="Comic Sans MS" panose="030F0702030302020204" pitchFamily="66" charset="0"/>
              </a:rPr>
              <a:t>overpriesters</a:t>
            </a:r>
            <a:r>
              <a:rPr lang="nl-NL" b="1" dirty="0">
                <a:solidFill>
                  <a:schemeClr val="accent5">
                    <a:lumMod val="50000"/>
                  </a:schemeClr>
                </a:solidFill>
                <a:latin typeface="Comic Sans MS" panose="030F0702030302020204" pitchFamily="66" charset="0"/>
              </a:rPr>
              <a:t> en bevelhebbers van de tempelwacht hoe hij Hem aan hen zou overleveren.</a:t>
            </a:r>
            <a:r>
              <a:rPr lang="en" b="1" dirty="0">
                <a:solidFill>
                  <a:schemeClr val="accent5">
                    <a:lumMod val="50000"/>
                  </a:schemeClr>
                </a:solidFill>
                <a:latin typeface="Comic Sans MS" panose="030F0702030302020204" pitchFamily="66" charset="0"/>
              </a:rPr>
              <a:t>” </a:t>
            </a:r>
            <a:r>
              <a:rPr lang="en" sz="1200" b="1" dirty="0">
                <a:solidFill>
                  <a:schemeClr val="accent5">
                    <a:lumMod val="50000"/>
                  </a:schemeClr>
                </a:solidFill>
                <a:latin typeface="Comic Sans MS" panose="030F0702030302020204" pitchFamily="66" charset="0"/>
              </a:rPr>
              <a:t>(</a:t>
            </a:r>
            <a:r>
              <a:rPr lang="nl-NL" sz="1200" b="1" dirty="0">
                <a:solidFill>
                  <a:schemeClr val="accent5">
                    <a:lumMod val="50000"/>
                  </a:schemeClr>
                </a:solidFill>
                <a:latin typeface="Comic Sans MS" panose="030F0702030302020204" pitchFamily="66" charset="0"/>
              </a:rPr>
              <a:t>Lukas 22:24</a:t>
            </a:r>
            <a:r>
              <a:rPr lang="en" sz="12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495800" y="1332768"/>
            <a:ext cx="7292705" cy="1554272"/>
          </a:xfrm>
          <a:prstGeom prst="rect">
            <a:avLst/>
          </a:prstGeom>
          <a:noFill/>
        </p:spPr>
        <p:txBody>
          <a:bodyPr wrap="square" rtlCol="0">
            <a:spAutoFit/>
          </a:bodyPr>
          <a:lstStyle/>
          <a:p>
            <a:pPr>
              <a:spcBef>
                <a:spcPts val="600"/>
              </a:spcBef>
            </a:pPr>
            <a:r>
              <a:rPr lang="nl-NL" sz="1900" b="1" dirty="0">
                <a:latin typeface="Calibri" panose="020F0502020204030204" pitchFamily="34" charset="0"/>
              </a:rPr>
              <a:t>Ze hadden meer dan drie jaar bij Jezus doorgebracht. Hij had net hun voeten gewassen en hen verteld over Zijn bloed dat voor allen vergoten zou worden. Toch had hun gesprek tijdens het avondeten niets met dit alles te maken: wie van hen was de belangrijkste? (Lukas 22:24).</a:t>
            </a:r>
            <a:endParaRPr lang="en" sz="1900" b="1" dirty="0">
              <a:latin typeface="Calibri" panose="020F0502020204030204" pitchFamily="34" charset="0"/>
            </a:endParaRP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699947" y="2708761"/>
            <a:ext cx="3330394" cy="1873685"/>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6227" y="1477740"/>
            <a:ext cx="4389574" cy="2398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4045211"/>
            <a:ext cx="2014503" cy="270624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495800" y="2734651"/>
            <a:ext cx="4073340"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Hun trots deed hen geloven dat ze de eerste plaats verdienden. Ze slaagden er niet in de ernst van hun gevoelens te begrijpen. Ze duwden God uit hun hart vanwege hun hoogmoed</a:t>
            </a:r>
            <a:r>
              <a:rPr lang="nl-NL" sz="2000" b="1" dirty="0">
                <a:solidFill>
                  <a:srgbClr val="FF0000"/>
                </a:solidFill>
                <a:latin typeface="Calibri" panose="020F0502020204030204" pitchFamily="34" charset="0"/>
              </a:rPr>
              <a:t>.</a:t>
            </a:r>
            <a:endParaRPr lang="en" sz="2000" b="1" dirty="0">
              <a:solidFill>
                <a:srgbClr val="FF0000"/>
              </a:solidFill>
              <a:latin typeface="Calibri" panose="020F0502020204030204" pitchFamily="34" charset="0"/>
            </a:endParaRP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495800" y="4635001"/>
            <a:ext cx="769619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Jezus kwam meteen ter zake: "Ik ben onder u als Degene Die dient" (Lukas 22:27). Met andere woorden: als je groot wilt zijn zoals je Meester, dien dan anderen.</a:t>
            </a:r>
            <a:endParaRPr lang="en" sz="2000" b="1" dirty="0">
              <a:latin typeface="Calibri" panose="020F0502020204030204" pitchFamily="34" charset="0"/>
            </a:endParaRP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07627" y="4021161"/>
            <a:ext cx="2027505" cy="2741836"/>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495800" y="5775481"/>
            <a:ext cx="7696200"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Onze trots of hoogmoed vertelt ons dat we het verdienen om door anderen gediend te worden (wij zijn beter dan zij). We hebben Gods genade nodig om nederige dienaren te worden</a:t>
            </a:r>
            <a:r>
              <a:rPr kumimoji="0" lang="en" sz="2000" b="1" i="0" u="none" strike="noStrike" kern="1200" cap="none" spc="0" normalizeH="0" baseline="0" noProof="0" dirty="0">
                <a:ln>
                  <a:noFill/>
                </a:ln>
                <a:effectLst/>
                <a:uLnTx/>
                <a:uFillTx/>
                <a:latin typeface="Calibri" panose="020F0502020204030204" pitchFamily="34" charset="0"/>
                <a:ea typeface="+mn-ea"/>
                <a:cs typeface="+mn-cs"/>
              </a:rPr>
              <a:t>.</a:t>
            </a:r>
          </a:p>
        </p:txBody>
      </p:sp>
      <p:sp>
        <p:nvSpPr>
          <p:cNvPr id="2" name="Tekstvak 1">
            <a:extLst>
              <a:ext uri="{FF2B5EF4-FFF2-40B4-BE49-F238E27FC236}">
                <a16:creationId xmlns:a16="http://schemas.microsoft.com/office/drawing/2014/main" id="{B6A1127E-F11A-8C2E-7F13-B0A11F478FA4}"/>
              </a:ext>
            </a:extLst>
          </p:cNvPr>
          <p:cNvSpPr txBox="1"/>
          <p:nvPr/>
        </p:nvSpPr>
        <p:spPr>
          <a:xfrm>
            <a:off x="243840" y="231136"/>
            <a:ext cx="1120333" cy="307168"/>
          </a:xfrm>
          <a:prstGeom prst="roundRect">
            <a:avLst>
              <a:gd name="adj" fmla="val 14029"/>
            </a:avLst>
          </a:prstGeom>
          <a:noFill/>
          <a:ln w="38100">
            <a:solidFill>
              <a:srgbClr val="E87A7A"/>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462B00"/>
                </a:solidFill>
                <a:latin typeface="Comic Sans MS" panose="030F0702030302020204" pitchFamily="66" charset="0"/>
              </a:rPr>
              <a:t>maandag</a:t>
            </a:r>
            <a:r>
              <a:rPr lang="nl-NL" sz="1600" b="1" kern="0" spc="50" dirty="0">
                <a:ln w="0">
                  <a:noFill/>
                </a:ln>
                <a:solidFill>
                  <a:srgbClr val="FFFF66"/>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750"/>
                                        <p:tgtEl>
                                          <p:spTgt spid="10"/>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360"/>
                                          </p:val>
                                        </p:tav>
                                        <p:tav tm="100000">
                                          <p:val>
                                            <p:fltVal val="0"/>
                                          </p:val>
                                        </p:tav>
                                      </p:tavLst>
                                    </p:anim>
                                    <p:animEffect transition="in" filter="fade">
                                      <p:cBhvr>
                                        <p:cTn id="44" dur="500"/>
                                        <p:tgtEl>
                                          <p:spTgt spid="4"/>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nodeType="withEffect">
                                  <p:stCondLst>
                                    <p:cond delay="5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495300" y="2875002"/>
            <a:ext cx="11445240" cy="1015663"/>
          </a:xfrm>
          <a:prstGeom prst="rect">
            <a:avLst/>
          </a:prstGeom>
          <a:noFill/>
        </p:spPr>
        <p:txBody>
          <a:bodyPr wrap="square">
            <a:spAutoFit/>
            <a:scene3d>
              <a:camera prst="orthographicFront"/>
              <a:lightRig rig="chilly" dir="t"/>
            </a:scene3d>
            <a:sp3d extrusionH="57150">
              <a:bevelT h="25400" prst="softRound"/>
            </a:sp3d>
          </a:bodyPr>
          <a:lstStyle/>
          <a:p>
            <a:pPr algn="ctr"/>
            <a:r>
              <a:rPr lang="nl-NL" sz="6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VOORBEELDEN VAN NEDERIGHEID</a:t>
            </a:r>
            <a:endParaRPr lang="en" sz="6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9D6C2696-529A-BBF4-0C4B-155810E49687}"/>
              </a:ext>
            </a:extLst>
          </p:cNvPr>
          <p:cNvSpPr txBox="1"/>
          <p:nvPr/>
        </p:nvSpPr>
        <p:spPr>
          <a:xfrm>
            <a:off x="2133600" y="-88488"/>
            <a:ext cx="7905134" cy="830997"/>
          </a:xfrm>
          <a:prstGeom prst="rect">
            <a:avLst/>
          </a:prstGeom>
          <a:noFill/>
        </p:spPr>
        <p:txBody>
          <a:bodyPr wrap="square">
            <a:spAutoFit/>
          </a:bodyPr>
          <a:lstStyle/>
          <a:p>
            <a:pPr algn="ctr"/>
            <a:r>
              <a:rPr lang="nl-NL"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Calibri" panose="020F0502020204030204" pitchFamily="34" charset="0"/>
              </a:rPr>
              <a:t>DE TOLLENAAR</a:t>
            </a:r>
            <a:endPar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nl-NL" b="1" dirty="0">
                <a:solidFill>
                  <a:srgbClr val="00665A"/>
                </a:solidFill>
                <a:latin typeface="Comic Sans MS" panose="030F0702030302020204" pitchFamily="66" charset="0"/>
              </a:rPr>
              <a:t>En de tollenaar bleef op een afstand staan en wilde ook zelfs zijn ogen niet naar de hemel opheffen, maar sloeg op zijn borst en zei: O God, wees mij, de zondaar, genadig</a:t>
            </a:r>
            <a:r>
              <a:rPr lang="en-US" b="1" dirty="0">
                <a:solidFill>
                  <a:srgbClr val="00665A"/>
                </a:solidFill>
                <a:latin typeface="Comic Sans MS" panose="030F0702030302020204" pitchFamily="66" charset="0"/>
              </a:rPr>
              <a:t>!</a:t>
            </a:r>
            <a:r>
              <a:rPr lang="en" b="1" dirty="0">
                <a:solidFill>
                  <a:srgbClr val="00665A"/>
                </a:solidFill>
                <a:latin typeface="Comic Sans MS" panose="030F0702030302020204" pitchFamily="66" charset="0"/>
              </a:rPr>
              <a:t>’ ” </a:t>
            </a:r>
            <a:r>
              <a:rPr lang="en" sz="1400" b="1" dirty="0">
                <a:solidFill>
                  <a:srgbClr val="00665A"/>
                </a:solidFill>
                <a:latin typeface="Comic Sans MS" panose="030F0702030302020204" pitchFamily="66" charset="0"/>
              </a:rPr>
              <a:t>(</a:t>
            </a:r>
            <a:r>
              <a:rPr lang="nl-NL" sz="1400" b="1" dirty="0">
                <a:solidFill>
                  <a:srgbClr val="00665A"/>
                </a:solidFill>
                <a:latin typeface="Comic Sans MS" panose="030F0702030302020204" pitchFamily="66" charset="0"/>
              </a:rPr>
              <a:t>Lukas 18:13</a:t>
            </a:r>
            <a:r>
              <a:rPr lang="en" sz="1400" b="1" dirty="0">
                <a:solidFill>
                  <a:srgbClr val="00665A"/>
                </a:solidFill>
                <a:latin typeface="Comic Sans MS" panose="030F0702030302020204" pitchFamily="66" charset="0"/>
              </a:rPr>
              <a:t>)</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44522" y="1419894"/>
            <a:ext cx="3837180"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Een farizeeër vertelde God over de goede werken die hij deed en de verdiensten die hij had vóór de hemel. Maar Jezus zei dat hij "tot zichzelf bad," en niet tot God (Lukas 18:11-12). Een perfect voorbeeld van hoogmoed.</a:t>
            </a:r>
            <a:endParaRPr lang="en" sz="20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225772565"/>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706499" y="1375156"/>
            <a:ext cx="4564154" cy="2554545"/>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Een tollenaar vroeg God om hulp, want hij was een zondaar (Lucas 18:13).                          Door zich nederig aan God voor te stellen, "ging hij gerechtvaardigd naar zijn huis," want "want iedereen die zichzelf verhoogt zal vernederd worden, en wie zich vernedert zal verhoogd worden" (Lukas 18:14).</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Ware nederigheid begint wanneer we onze zonde erkennen en om Christus' hulp vragen. Dan...</a:t>
            </a:r>
            <a:endParaRPr lang="en" sz="2000" b="1" dirty="0">
              <a:latin typeface="Calibri" panose="020F0502020204030204" pitchFamily="34" charset="0"/>
            </a:endParaRP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2C0E5136-8714-B0CA-785E-AFEBB160A9F5}"/>
              </a:ext>
            </a:extLst>
          </p:cNvPr>
          <p:cNvSpPr txBox="1"/>
          <p:nvPr/>
        </p:nvSpPr>
        <p:spPr>
          <a:xfrm>
            <a:off x="243840" y="179952"/>
            <a:ext cx="1120333" cy="307168"/>
          </a:xfrm>
          <a:prstGeom prst="roundRect">
            <a:avLst>
              <a:gd name="adj" fmla="val 14029"/>
            </a:avLst>
          </a:prstGeom>
          <a:noFill/>
          <a:ln w="38100">
            <a:solidFill>
              <a:srgbClr val="ACFFAC"/>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003932"/>
                </a:solidFill>
                <a:latin typeface="Comic Sans MS" panose="030F0702030302020204" pitchFamily="66" charset="0"/>
              </a:rPr>
              <a:t>dinsdag</a:t>
            </a:r>
            <a:r>
              <a:rPr lang="nl-NL" sz="1600" b="1" kern="0" spc="50" dirty="0">
                <a:ln w="0">
                  <a:noFill/>
                </a:ln>
                <a:solidFill>
                  <a:srgbClr val="FFFF66"/>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upLeft)">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upRight)">
                                      <p:cBhvr>
                                        <p:cTn id="37" dur="500"/>
                                        <p:tgtEl>
                                          <p:spTgt spid="1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7" dur="500"/>
                                        <p:tgtEl>
                                          <p:spTgt spid="7">
                                            <p:graphicEl>
                                              <a:dgm id="{F49C0427-4DA6-4A51-A7F4-081AADF88CEF}"/>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60" dur="500"/>
                                        <p:tgtEl>
                                          <p:spTgt spid="7">
                                            <p:graphicEl>
                                              <a:dgm id="{415CB9B6-AA61-4AF6-8869-E0865DEE36C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5" dur="500"/>
                                        <p:tgtEl>
                                          <p:spTgt spid="7">
                                            <p:graphicEl>
                                              <a:dgm id="{FA655AD6-F8EE-4AE4-B832-BF921CD6E03D}"/>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8" dur="500"/>
                                        <p:tgtEl>
                                          <p:spTgt spid="7">
                                            <p:graphicEl>
                                              <a:dgm id="{7C690686-78D2-4A19-B875-4A1BE3D73413}"/>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73" dur="500"/>
                                        <p:tgtEl>
                                          <p:spTgt spid="7">
                                            <p:graphicEl>
                                              <a:dgm id="{D4C219FE-2BBE-43F0-9680-EBFA6ECFF7DF}"/>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6" dur="500"/>
                                        <p:tgtEl>
                                          <p:spTgt spid="7">
                                            <p:graphicEl>
                                              <a:dgm id="{113D251D-8ED8-4791-A46C-1EB330AC179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81" dur="500"/>
                                        <p:tgtEl>
                                          <p:spTgt spid="7">
                                            <p:graphicEl>
                                              <a:dgm id="{14783451-1D58-4DAD-9C4F-D86D2FB7B64B}"/>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4" dur="500"/>
                                        <p:tgtEl>
                                          <p:spTgt spid="7">
                                            <p:graphicEl>
                                              <a:dgm id="{ACF9E586-E093-4E4C-9803-D91D986B45BC}"/>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9" dur="500"/>
                                        <p:tgtEl>
                                          <p:spTgt spid="7">
                                            <p:graphicEl>
                                              <a:dgm id="{BC8E12EB-D1F1-46B5-AD69-AD90B8D71D55}"/>
                                            </p:graphicEl>
                                          </p:spTgt>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92"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p:cNvSpPr>
          <p:nvPr/>
        </p:nvSpPr>
        <p:spPr>
          <a:xfrm>
            <a:off x="0" y="0"/>
            <a:ext cx="12191999" cy="999646"/>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A4ACD2A9-2E2D-AE6F-539E-618CB29AF620}"/>
              </a:ext>
            </a:extLst>
          </p:cNvPr>
          <p:cNvSpPr txBox="1"/>
          <p:nvPr/>
        </p:nvSpPr>
        <p:spPr>
          <a:xfrm>
            <a:off x="9982200" y="-125645"/>
            <a:ext cx="2209799" cy="769441"/>
          </a:xfrm>
          <a:prstGeom prst="rect">
            <a:avLst/>
          </a:prstGeom>
          <a:noFill/>
        </p:spPr>
        <p:txBody>
          <a:bodyPr wrap="square">
            <a:spAutoFit/>
          </a:bodyPr>
          <a:lstStyle/>
          <a:p>
            <a:pPr algn="ctr"/>
            <a:r>
              <a:rPr lang="nl-NL"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Calibri" panose="020F0502020204030204" pitchFamily="34" charset="0"/>
              </a:rPr>
              <a:t>MOZES</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0" y="10656"/>
            <a:ext cx="10180319" cy="1034129"/>
          </a:xfrm>
          <a:prstGeom prst="rect">
            <a:avLst/>
          </a:prstGeom>
          <a:noFill/>
        </p:spPr>
        <p:txBody>
          <a:bodyPr wrap="square">
            <a:spAutoFit/>
          </a:bodyPr>
          <a:lstStyle/>
          <a:p>
            <a:pPr algn="ctr">
              <a:lnSpc>
                <a:spcPct val="90000"/>
              </a:lnSpc>
            </a:pP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Door het geloof heeft Mozes, toen hij groot geworden was, geweigerd een zoon van de dochter van de farao genoemd te worden. Hij koos ervoor liever met het volk van God slecht behandeld te worden dan voor een ogenblik het genot van de zonde te hebben.</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nl-NL"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Hebreeën 11:24-25</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1081928"/>
            <a:ext cx="4544189" cy="2031325"/>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Mozes werd opgeleid om de volgende farao van Egypte te worden. Hij was een groot strateeg en had een groot intellectueel vermogen (Handelingen 7:22). Op veertigjarige leeftijd besloot hij dit allemaal opzij te zetten en zich bij zijn volk aan te sluiten (Hebreeën 11:24-25).</a:t>
            </a:r>
            <a:endParaRPr lang="en" sz="2000" b="1" dirty="0">
              <a:latin typeface="Calibri" panose="020F0502020204030204" pitchFamily="34" charset="0"/>
            </a:endParaRP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543802"/>
            <a:ext cx="8615389" cy="1754326"/>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Nog eens 40 jaar in gemeenschap met God in de woestijn maakten hem een zeer nederig man (Num. 12:3). Nu kon God hem gebruiken om plagen te sturen; de </a:t>
            </a:r>
            <a:r>
              <a:rPr lang="nl-NL" sz="2000" b="1" dirty="0">
                <a:solidFill>
                  <a:srgbClr val="002060"/>
                </a:solidFill>
                <a:latin typeface="Calibri" panose="020F0502020204030204" pitchFamily="34" charset="0"/>
              </a:rPr>
              <a:t>zee over te steken; de tien geboden te ontvangen; rechtstreeks met God te spreken; de rots te slaan... Hij kon zelfs nederig de straf voor zijn daad van hoogmoed accepteren, </a:t>
            </a:r>
            <a:r>
              <a:rPr lang="nl-NL" sz="2000" b="1" dirty="0">
                <a:latin typeface="Calibri" panose="020F0502020204030204" pitchFamily="34" charset="0"/>
              </a:rPr>
              <a:t>waarbij hij de eer opeiste voor wat hij deed (Num. 20:10-12).</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3228363"/>
            <a:ext cx="4544189"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Hij was de bevrijder! Zijn machtige arm zou zijn broers bevrijden! Een ernstige vergissing. God kon hem niet gebruiken zolang </a:t>
            </a:r>
            <a:r>
              <a:rPr lang="nl-NL" sz="2000" b="1" dirty="0">
                <a:solidFill>
                  <a:srgbClr val="002060"/>
                </a:solidFill>
                <a:latin typeface="Calibri" panose="020F0502020204030204" pitchFamily="34" charset="0"/>
              </a:rPr>
              <a:t>hij zo'n hoogmoed koesterde.</a:t>
            </a:r>
            <a:endParaRPr lang="en" sz="2000" b="1" dirty="0">
              <a:solidFill>
                <a:srgbClr val="002060"/>
              </a:solidFill>
              <a:latin typeface="Calibri" panose="020F0502020204030204" pitchFamily="34" charset="0"/>
            </a:endParaRP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1" y="6136240"/>
            <a:ext cx="8615389" cy="646331"/>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Het voorbeeld van Mozes laat ons zien dat nederigheid niet spontaan in ons ontstaat, maar dat we God elke dag moeten vragen ons ermee te doordrenken.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77A5448F-BC9D-9DF7-14D3-72918EE21EF0}"/>
              </a:ext>
            </a:extLst>
          </p:cNvPr>
          <p:cNvSpPr txBox="1"/>
          <p:nvPr/>
        </p:nvSpPr>
        <p:spPr>
          <a:xfrm>
            <a:off x="10526932" y="617834"/>
            <a:ext cx="1120333" cy="307168"/>
          </a:xfrm>
          <a:prstGeom prst="roundRect">
            <a:avLst>
              <a:gd name="adj" fmla="val 14029"/>
            </a:avLst>
          </a:prstGeom>
          <a:noFill/>
          <a:ln w="38100">
            <a:solidFill>
              <a:srgbClr val="ACFFAC"/>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96BFE1"/>
                </a:solidFill>
                <a:latin typeface="Comic Sans MS" panose="030F0702030302020204" pitchFamily="66" charset="0"/>
              </a:rPr>
              <a:t>woensdag</a:t>
            </a:r>
            <a:r>
              <a:rPr lang="nl-NL" sz="1600" b="1" kern="0" spc="50" dirty="0">
                <a:ln w="0">
                  <a:noFill/>
                </a:ln>
                <a:solidFill>
                  <a:srgbClr val="96BFE1"/>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ppt_w*0.70"/>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par>
                                <p:cTn id="54" presetID="49" presetClass="entr" presetSubtype="0" decel="100000" fill="hold" nodeType="withEffect">
                                  <p:stCondLst>
                                    <p:cond delay="25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style.rotation</p:attrName>
                                        </p:attrNameLst>
                                      </p:cBhvr>
                                      <p:tavLst>
                                        <p:tav tm="0">
                                          <p:val>
                                            <p:fltVal val="360"/>
                                          </p:val>
                                        </p:tav>
                                        <p:tav tm="100000">
                                          <p:val>
                                            <p:fltVal val="0"/>
                                          </p:val>
                                        </p:tav>
                                      </p:tavLst>
                                    </p:anim>
                                    <p:animEffect transition="in" filter="fade">
                                      <p:cBhvr>
                                        <p:cTn id="59" dur="500"/>
                                        <p:tgtEl>
                                          <p:spTgt spid="22"/>
                                        </p:tgtEl>
                                      </p:cBhvr>
                                    </p:animEffect>
                                  </p:childTnLst>
                                </p:cTn>
                              </p:par>
                              <p:par>
                                <p:cTn id="60" presetID="49" presetClass="entr" presetSubtype="0" decel="100000" fill="hold" nodeType="withEffect">
                                  <p:stCondLst>
                                    <p:cond delay="5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 calcmode="lin" valueType="num">
                                      <p:cBhvr>
                                        <p:cTn id="64" dur="500" fill="hold"/>
                                        <p:tgtEl>
                                          <p:spTgt spid="24"/>
                                        </p:tgtEl>
                                        <p:attrNameLst>
                                          <p:attrName>style.rotation</p:attrName>
                                        </p:attrNameLst>
                                      </p:cBhvr>
                                      <p:tavLst>
                                        <p:tav tm="0">
                                          <p:val>
                                            <p:fltVal val="360"/>
                                          </p:val>
                                        </p:tav>
                                        <p:tav tm="100000">
                                          <p:val>
                                            <p:fltVal val="0"/>
                                          </p:val>
                                        </p:tav>
                                      </p:tavLst>
                                    </p:anim>
                                    <p:animEffect transition="in" filter="fade">
                                      <p:cBhvr>
                                        <p:cTn id="65" dur="500"/>
                                        <p:tgtEl>
                                          <p:spTgt spid="24"/>
                                        </p:tgtEl>
                                      </p:cBhvr>
                                    </p:animEffect>
                                  </p:childTnLst>
                                </p:cTn>
                              </p:par>
                              <p:par>
                                <p:cTn id="66" presetID="49" presetClass="entr" presetSubtype="0" decel="100000" fill="hold" nodeType="withEffect">
                                  <p:stCondLst>
                                    <p:cond delay="75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 calcmode="lin" valueType="num">
                                      <p:cBhvr>
                                        <p:cTn id="70" dur="500" fill="hold"/>
                                        <p:tgtEl>
                                          <p:spTgt spid="26"/>
                                        </p:tgtEl>
                                        <p:attrNameLst>
                                          <p:attrName>style.rotation</p:attrName>
                                        </p:attrNameLst>
                                      </p:cBhvr>
                                      <p:tavLst>
                                        <p:tav tm="0">
                                          <p:val>
                                            <p:fltVal val="360"/>
                                          </p:val>
                                        </p:tav>
                                        <p:tav tm="100000">
                                          <p:val>
                                            <p:fltVal val="0"/>
                                          </p:val>
                                        </p:tav>
                                      </p:tavLst>
                                    </p:anim>
                                    <p:animEffect transition="in" filter="fade">
                                      <p:cBhvr>
                                        <p:cTn id="71" dur="500"/>
                                        <p:tgtEl>
                                          <p:spTgt spid="26"/>
                                        </p:tgtEl>
                                      </p:cBhvr>
                                    </p:animEffect>
                                  </p:childTnLst>
                                </p:cTn>
                              </p:par>
                              <p:par>
                                <p:cTn id="72" presetID="49" presetClass="entr" presetSubtype="0" decel="100000" fill="hold" nodeType="withEffect">
                                  <p:stCondLst>
                                    <p:cond delay="100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 calcmode="lin" valueType="num">
                                      <p:cBhvr>
                                        <p:cTn id="76" dur="500" fill="hold"/>
                                        <p:tgtEl>
                                          <p:spTgt spid="28"/>
                                        </p:tgtEl>
                                        <p:attrNameLst>
                                          <p:attrName>style.rotation</p:attrName>
                                        </p:attrNameLst>
                                      </p:cBhvr>
                                      <p:tavLst>
                                        <p:tav tm="0">
                                          <p:val>
                                            <p:fltVal val="360"/>
                                          </p:val>
                                        </p:tav>
                                        <p:tav tm="100000">
                                          <p:val>
                                            <p:fltVal val="0"/>
                                          </p:val>
                                        </p:tav>
                                      </p:tavLst>
                                    </p:anim>
                                    <p:animEffect transition="in" filter="fade">
                                      <p:cBhvr>
                                        <p:cTn id="77" dur="500"/>
                                        <p:tgtEl>
                                          <p:spTgt spid="28"/>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P spid="2" grpId="0" animBg="1"/>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119</TotalTime>
  <Words>1566</Words>
  <Application>Microsoft Office PowerPoint</Application>
  <PresentationFormat>Panorámica</PresentationFormat>
  <Paragraphs>70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Comic Sans MS</vt:lpstr>
      <vt:lpstr>Arial</vt:lpstr>
      <vt:lpstr>Constantia</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112</cp:revision>
  <dcterms:created xsi:type="dcterms:W3CDTF">2026-03-07T07:45:25Z</dcterms:created>
  <dcterms:modified xsi:type="dcterms:W3CDTF">2026-04-15T19:36:56Z</dcterms:modified>
</cp:coreProperties>
</file>