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5CC"/>
    <a:srgbClr val="FFFFFF"/>
    <a:srgbClr val="3C1A57"/>
    <a:srgbClr val="E9EEFF"/>
    <a:srgbClr val="F7BFAA"/>
    <a:srgbClr val="FFFF99"/>
    <a:srgbClr val="915E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35" d="100"/>
          <a:sy n="35" d="100"/>
        </p:scale>
        <p:origin x="114" y="131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 sz="2000">
              <a:effectLst/>
            </a:rPr>
            <a:t>Hoe communiceerde God oorspronkelijk met de mensheid?</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 sz="2000">
              <a:effectLst/>
            </a:rPr>
            <a:t>Hoe hield de mensheid op met God te communiceren?</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 sz="2000">
              <a:effectLst/>
            </a:rPr>
            <a:t>Hoe probeerde God de communicatie te herstellen?</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 sz="2000">
              <a:effectLst/>
            </a:rPr>
            <a:t>Waarom kunnen wij nu niet rechtstreeks met God communiceren?</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 sz="2000">
              <a:effectLst/>
            </a:rPr>
            <a:t>Hoe kunnen wij vandaag met God communiceren?</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a:effectLst>
                <a:outerShdw blurRad="38100" dist="38100" dir="2700000" algn="tl">
                  <a:srgbClr val="000000"/>
                </a:outerShdw>
              </a:effectLst>
            </a:rPr>
            <a:t>Eva</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lnSpc>
              <a:spcPct val="70000"/>
            </a:lnSpc>
            <a:spcAft>
              <a:spcPts val="0"/>
            </a:spcAft>
            <a:buFontTx/>
            <a:buChar char="–"/>
          </a:pPr>
          <a:r>
            <a:rPr lang="en" sz="1800" b="1" spc="-70" baseline="0" dirty="0">
              <a:latin typeface="Calibri" panose="020F0502020204030204" pitchFamily="34" charset="0"/>
              <a:ea typeface="Calibri" panose="020F0502020204030204" pitchFamily="34" charset="0"/>
              <a:cs typeface="Calibri" panose="020F0502020204030204" pitchFamily="34" charset="0"/>
            </a:rPr>
            <a:t>Pijn bij de bevalling</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lnSpc>
              <a:spcPct val="70000"/>
            </a:lnSpc>
            <a:spcAft>
              <a:spcPts val="0"/>
            </a:spcAft>
            <a:buFontTx/>
            <a:buChar char="–"/>
          </a:pPr>
          <a:r>
            <a:rPr lang="en" sz="1800" b="1" spc="-70" baseline="0" dirty="0">
              <a:latin typeface="Calibri" panose="020F0502020204030204" pitchFamily="34" charset="0"/>
              <a:ea typeface="Calibri" panose="020F0502020204030204" pitchFamily="34" charset="0"/>
              <a:cs typeface="Calibri" panose="020F0502020204030204" pitchFamily="34" charset="0"/>
            </a:rPr>
            <a:t>Verlies van gelijkwaardigheid aan Adam</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lnSpc>
              <a:spcPct val="70000"/>
            </a:lnSpc>
            <a:spcAft>
              <a:spcPts val="0"/>
            </a:spcAft>
            <a:buFontTx/>
            <a:buChar char="–"/>
          </a:pPr>
          <a:r>
            <a:rPr lang="en" sz="1600" b="1" dirty="0"/>
            <a:t>Hard werken en het land bewerken en</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lnSpc>
              <a:spcPct val="70000"/>
            </a:lnSpc>
            <a:spcAft>
              <a:spcPts val="0"/>
            </a:spcAft>
            <a:buFontTx/>
            <a:buChar char="–"/>
          </a:pPr>
          <a:r>
            <a:rPr lang="en" sz="1600" b="1" dirty="0"/>
            <a:t>Voedsel verbouwen </a:t>
          </a: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800" b="1">
              <a:effectLst>
                <a:outerShdw blurRad="38100" dist="38100" dir="2700000" algn="tl">
                  <a:srgbClr val="000000"/>
                </a:outerShdw>
              </a:effectLst>
            </a:rPr>
            <a:t>Allen</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lnSpc>
              <a:spcPct val="70000"/>
            </a:lnSpc>
            <a:spcAft>
              <a:spcPts val="0"/>
            </a:spcAft>
            <a:buFontTx/>
            <a:buChar char="–"/>
          </a:pPr>
          <a:r>
            <a:rPr lang="en" sz="1800" b="1" dirty="0"/>
            <a:t>Dood</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lnSpc>
              <a:spcPct val="70000"/>
            </a:lnSpc>
            <a:spcAft>
              <a:spcPts val="0"/>
            </a:spcAft>
            <a:buFontTx/>
            <a:buChar char="–"/>
          </a:pPr>
          <a:r>
            <a:rPr lang="en" sz="1800" b="1" dirty="0"/>
            <a:t>Scheiding van God</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X="-824" custLinFactNeighborY="7327">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a:effectLst/>
            </a:rPr>
            <a:t>Hoe communiceerde God oorspronkelijk met de mensheid?</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a:effectLst/>
            </a:rPr>
            <a:t>Hoe hield de mensheid op met God te communiceren?</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a:effectLst/>
            </a:rPr>
            <a:t>Hoe probeerde God de communicatie te herstellen?</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a:effectLst/>
            </a:rPr>
            <a:t>Waarom kunnen wij nu niet rechtstreeks met God communiceren?</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a:effectLst/>
            </a:rPr>
            <a:t>Hoe kunnen wij vandaag met God communiceren?</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a:effectLst>
                <a:outerShdw blurRad="38100" dist="38100" dir="2700000" algn="tl">
                  <a:srgbClr val="000000"/>
                </a:outerShdw>
              </a:effectLst>
            </a:rPr>
            <a:t>Eva</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70000"/>
            </a:lnSpc>
            <a:spcBef>
              <a:spcPct val="0"/>
            </a:spcBef>
            <a:spcAft>
              <a:spcPts val="0"/>
            </a:spcAft>
            <a:buFontTx/>
            <a:buChar char="–"/>
          </a:pPr>
          <a:r>
            <a:rPr lang="en" sz="1800" b="1" kern="1200" spc="-70" baseline="0" dirty="0">
              <a:latin typeface="Calibri" panose="020F0502020204030204" pitchFamily="34" charset="0"/>
              <a:ea typeface="Calibri" panose="020F0502020204030204" pitchFamily="34" charset="0"/>
              <a:cs typeface="Calibri" panose="020F0502020204030204" pitchFamily="34" charset="0"/>
            </a:rPr>
            <a:t>Pijn bij de bevalling</a:t>
          </a:r>
        </a:p>
        <a:p>
          <a:pPr marL="171450" lvl="1" indent="-171450" algn="l" defTabSz="800100">
            <a:lnSpc>
              <a:spcPct val="70000"/>
            </a:lnSpc>
            <a:spcBef>
              <a:spcPct val="0"/>
            </a:spcBef>
            <a:spcAft>
              <a:spcPts val="0"/>
            </a:spcAft>
            <a:buFontTx/>
            <a:buChar char="–"/>
          </a:pPr>
          <a:r>
            <a:rPr lang="en" sz="1800" b="1" kern="1200" spc="-70" baseline="0" dirty="0">
              <a:latin typeface="Calibri" panose="020F0502020204030204" pitchFamily="34" charset="0"/>
              <a:ea typeface="Calibri" panose="020F0502020204030204" pitchFamily="34" charset="0"/>
              <a:cs typeface="Calibri" panose="020F0502020204030204" pitchFamily="34" charset="0"/>
            </a:rPr>
            <a:t>Verlies van gelijkwaardigheid aan Adam</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35896" y="-996801"/>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70000"/>
            </a:lnSpc>
            <a:spcBef>
              <a:spcPct val="0"/>
            </a:spcBef>
            <a:spcAft>
              <a:spcPts val="0"/>
            </a:spcAft>
            <a:buFontTx/>
            <a:buChar char="–"/>
          </a:pPr>
          <a:r>
            <a:rPr lang="en" sz="1600" b="1" kern="1200" dirty="0"/>
            <a:t>Hard werken en het land bewerken en</a:t>
          </a:r>
        </a:p>
        <a:p>
          <a:pPr marL="171450" lvl="1" indent="-171450" algn="l" defTabSz="711200">
            <a:lnSpc>
              <a:spcPct val="70000"/>
            </a:lnSpc>
            <a:spcBef>
              <a:spcPct val="0"/>
            </a:spcBef>
            <a:spcAft>
              <a:spcPts val="0"/>
            </a:spcAft>
            <a:buFontTx/>
            <a:buChar char="–"/>
          </a:pPr>
          <a:r>
            <a:rPr lang="en" sz="1600" b="1" kern="1200" dirty="0"/>
            <a:t>Voedsel verbouwen </a:t>
          </a:r>
        </a:p>
      </dsp:txBody>
      <dsp:txXfrm rot="-5400000">
        <a:off x="643248" y="719198"/>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a:effectLst>
                <a:outerShdw blurRad="38100" dist="38100" dir="2700000" algn="tl">
                  <a:srgbClr val="000000"/>
                </a:outerShdw>
              </a:effectLst>
            </a:rPr>
            <a:t>Allen</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70000"/>
            </a:lnSpc>
            <a:spcBef>
              <a:spcPct val="0"/>
            </a:spcBef>
            <a:spcAft>
              <a:spcPts val="0"/>
            </a:spcAft>
            <a:buFontTx/>
            <a:buChar char="–"/>
          </a:pPr>
          <a:r>
            <a:rPr lang="en" sz="1800" b="1" kern="1200" dirty="0"/>
            <a:t>Dood</a:t>
          </a:r>
        </a:p>
        <a:p>
          <a:pPr marL="171450" lvl="1" indent="-171450" algn="l" defTabSz="800100">
            <a:lnSpc>
              <a:spcPct val="70000"/>
            </a:lnSpc>
            <a:spcBef>
              <a:spcPct val="0"/>
            </a:spcBef>
            <a:spcAft>
              <a:spcPts val="0"/>
            </a:spcAft>
            <a:buFontTx/>
            <a:buChar char="–"/>
          </a:pPr>
          <a:r>
            <a:rPr lang="en" sz="1800" b="1" kern="1200" dirty="0"/>
            <a:t>Scheiding van God</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lvl1pPr>
              <a:defRPr>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lvl1pPr>
              <a:defRPr>
                <a:latin typeface="Calibri" panose="020F0502020204030204" pitchFamily="34" charset="0"/>
              </a:defRPr>
            </a:lvl1pPr>
          </a:lstStyle>
          <a:p>
            <a:pPr>
              <a:defRPr/>
            </a:pPr>
            <a:endParaRPr lang="es-ES" dirty="0">
              <a:solidFill>
                <a:prstClr val="black">
                  <a:tint val="82000"/>
                </a:prstClr>
              </a:solidFill>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lvl1pPr>
              <a:defRPr>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pPr>
              <a:defRPr/>
            </a:pPr>
            <a:fld id="{7A892662-602A-4A2F-8847-CFEE9BEDE8A2}" type="datetimeFigureOut">
              <a:rPr lang="es-ES" smtClean="0">
                <a:solidFill>
                  <a:prstClr val="black">
                    <a:tint val="82000"/>
                  </a:prstClr>
                </a:solidFill>
              </a:rPr>
              <a:pPr>
                <a:defRPr/>
              </a:pPr>
              <a:t>02/10/2026</a:t>
            </a:fld>
            <a:endParaRPr lang="es-ES" dirty="0">
              <a:solidFill>
                <a:prstClr val="black">
                  <a:tint val="82000"/>
                </a:prstClr>
              </a:solidFill>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pPr>
              <a:defRPr/>
            </a:pPr>
            <a:endParaRPr lang="es-ES" dirty="0">
              <a:solidFill>
                <a:prstClr val="black">
                  <a:tint val="82000"/>
                </a:prstClr>
              </a:solidFill>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pPr>
              <a:defRPr/>
            </a:pPr>
            <a:fld id="{B8FD5489-5289-4D40-ADBB-8E38832F3DB7}" type="slidenum">
              <a:rPr lang="es-ES" smtClean="0">
                <a:solidFill>
                  <a:prstClr val="black">
                    <a:tint val="82000"/>
                  </a:prstClr>
                </a:solidFill>
              </a:rPr>
              <a:pPr>
                <a:defRPr/>
              </a:pPr>
              <a:t>‹Nº›</a:t>
            </a:fld>
            <a:endParaRPr lang="es-ES" dirty="0">
              <a:solidFill>
                <a:prstClr val="black">
                  <a:tint val="82000"/>
                </a:prstClr>
              </a:solidFill>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2585323"/>
          </a:xfrm>
          <a:prstGeom prst="rect">
            <a:avLst/>
          </a:prstGeom>
          <a:noFill/>
        </p:spPr>
        <p:txBody>
          <a:bodyPr wrap="square" rtlCol="0">
            <a:spAutoFit/>
          </a:bodyPr>
          <a:lstStyle/>
          <a:p>
            <a:pPr lvl="0" algn="ctr">
              <a:defRPr/>
            </a:pPr>
            <a:r>
              <a:rPr lang="nl-NL" sz="5400" b="1" spc="600" dirty="0">
                <a:ln>
                  <a:solidFill>
                    <a:srgbClr val="F1893B"/>
                  </a:solidFill>
                </a:ln>
                <a:solidFill>
                  <a:prstClr val="white"/>
                </a:solidFill>
                <a:effectLst>
                  <a:glow rad="114300">
                    <a:srgbClr val="FAD8BE">
                      <a:alpha val="40000"/>
                    </a:srgbClr>
                  </a:glow>
                </a:effectLst>
                <a:latin typeface="Calibri" panose="020F0502020204030204" pitchFamily="34" charset="0"/>
              </a:rPr>
              <a:t>DE SCHEPPER SPREEKT</a:t>
            </a:r>
            <a:endParaRPr kumimoji="0" lang="en" sz="5400" b="1" i="0" u="none" strike="noStrike" kern="1200" cap="none" spc="600" normalizeH="0" baseline="0" noProof="0" dirty="0">
              <a:ln>
                <a:solidFill>
                  <a:srgbClr val="F1893B"/>
                </a:solidFill>
              </a:ln>
              <a:solidFill>
                <a:prstClr val="white"/>
              </a:solidFill>
              <a:effectLst>
                <a:glow rad="114300">
                  <a:srgbClr val="FAD8BE">
                    <a:alpha val="40000"/>
                  </a:srgbClr>
                </a:glow>
              </a:effectLst>
              <a:uLnTx/>
              <a:uFillTx/>
              <a:latin typeface="Calibri" panose="020F0502020204030204" pitchFamily="34" charset="0"/>
              <a:ea typeface="+mn-ea"/>
              <a:cs typeface="+mn-cs"/>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9814554" y="6519446"/>
            <a:ext cx="2377446" cy="338554"/>
          </a:xfrm>
          <a:prstGeom prst="rect">
            <a:avLst/>
          </a:prstGeom>
          <a:noFill/>
        </p:spPr>
        <p:txBody>
          <a:bodyPr wrap="none" rtlCol="0">
            <a:spAutoFit/>
          </a:bodyPr>
          <a:lstStyle/>
          <a:p>
            <a:pPr lvl="0" algn="r">
              <a:defRPr/>
            </a:pPr>
            <a:r>
              <a:rPr lang="nl-NL" sz="1600" b="1" dirty="0">
                <a:solidFill>
                  <a:srgbClr val="CDE6FF"/>
                </a:solidFill>
                <a:effectLst>
                  <a:glow rad="127000">
                    <a:prstClr val="black">
                      <a:alpha val="42000"/>
                    </a:prstClr>
                  </a:glow>
                  <a:outerShdw blurRad="38100" dist="38100" dir="2700000" algn="tl">
                    <a:srgbClr val="000000">
                      <a:alpha val="43137"/>
                    </a:srgbClr>
                  </a:outerShdw>
                </a:effectLst>
                <a:latin typeface="Calibri" panose="020F0502020204030204" pitchFamily="34" charset="0"/>
              </a:rPr>
              <a:t>Les 1 voor 3 oktober 2026</a:t>
            </a:r>
            <a:endPar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008876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en-US" sz="2000" b="1" dirty="0">
                <a:solidFill>
                  <a:srgbClr val="E97132">
                    <a:lumMod val="75000"/>
                  </a:srgbClr>
                </a:solidFill>
                <a:latin typeface="Comic Sans MS" panose="030F0702030302020204" pitchFamily="66" charset="0"/>
              </a:rPr>
              <a:t>Nadat God </a:t>
            </a:r>
            <a:r>
              <a:rPr lang="en-US" sz="2000" b="1" dirty="0" err="1">
                <a:solidFill>
                  <a:srgbClr val="E97132">
                    <a:lumMod val="75000"/>
                  </a:srgbClr>
                </a:solidFill>
                <a:latin typeface="Comic Sans MS" panose="030F0702030302020204" pitchFamily="66" charset="0"/>
              </a:rPr>
              <a:t>voorheen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vele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malen</a:t>
            </a:r>
            <a:r>
              <a:rPr lang="en-US" sz="2000" b="1" dirty="0">
                <a:solidFill>
                  <a:srgbClr val="E97132">
                    <a:lumMod val="75000"/>
                  </a:srgbClr>
                </a:solidFill>
                <a:latin typeface="Comic Sans MS" panose="030F0702030302020204" pitchFamily="66" charset="0"/>
              </a:rPr>
              <a:t> en op </a:t>
            </a:r>
            <a:r>
              <a:rPr lang="en-US" sz="2000" b="1" dirty="0" err="1">
                <a:solidFill>
                  <a:srgbClr val="E97132">
                    <a:lumMod val="75000"/>
                  </a:srgbClr>
                </a:solidFill>
                <a:latin typeface="Comic Sans MS" panose="030F0702030302020204" pitchFamily="66" charset="0"/>
              </a:rPr>
              <a:t>vele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wijzen</a:t>
            </a:r>
            <a:r>
              <a:rPr lang="en-US" sz="2000" b="1" dirty="0">
                <a:solidFill>
                  <a:srgbClr val="E97132">
                    <a:lumMod val="75000"/>
                  </a:srgbClr>
                </a:solidFill>
                <a:latin typeface="Comic Sans MS" panose="030F0702030302020204" pitchFamily="66" charset="0"/>
              </a:rPr>
              <a:t> tot de </a:t>
            </a:r>
            <a:r>
              <a:rPr lang="en-US" sz="2000" b="1" dirty="0" err="1">
                <a:solidFill>
                  <a:srgbClr val="E97132">
                    <a:lumMod val="75000"/>
                  </a:srgbClr>
                </a:solidFill>
                <a:latin typeface="Comic Sans MS" panose="030F0702030302020204" pitchFamily="66" charset="0"/>
              </a:rPr>
              <a:t>vaderen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gesproken</a:t>
            </a:r>
            <a:r>
              <a:rPr lang="en-US" sz="2000" b="1" dirty="0">
                <a:solidFill>
                  <a:srgbClr val="E97132">
                    <a:lumMod val="75000"/>
                  </a:srgbClr>
                </a:solidFill>
                <a:latin typeface="Comic Sans MS" panose="030F0702030302020204" pitchFamily="66" charset="0"/>
              </a:rPr>
              <a:t> had door de </a:t>
            </a:r>
            <a:r>
              <a:rPr lang="en-US" sz="2000" b="1" dirty="0" err="1">
                <a:solidFill>
                  <a:srgbClr val="E97132">
                    <a:lumMod val="75000"/>
                  </a:srgbClr>
                </a:solidFill>
                <a:latin typeface="Comic Sans MS" panose="030F0702030302020204" pitchFamily="66" charset="0"/>
              </a:rPr>
              <a:t>profeten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heeft</a:t>
            </a:r>
            <a:r>
              <a:rPr lang="en-US" sz="2000" b="1" dirty="0">
                <a:solidFill>
                  <a:srgbClr val="E97132">
                    <a:lumMod val="75000"/>
                  </a:srgbClr>
                </a:solidFill>
                <a:latin typeface="Comic Sans MS" panose="030F0702030302020204" pitchFamily="66" charset="0"/>
              </a:rPr>
              <a:t> Hij in </a:t>
            </a:r>
            <a:r>
              <a:rPr lang="en-US" sz="2000" b="1" dirty="0" err="1">
                <a:solidFill>
                  <a:srgbClr val="E97132">
                    <a:lumMod val="75000"/>
                  </a:srgbClr>
                </a:solidFill>
                <a:latin typeface="Comic Sans MS" panose="030F0702030302020204" pitchFamily="66" charset="0"/>
              </a:rPr>
              <a:t>deze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laatste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dagen</a:t>
            </a:r>
            <a:r>
              <a:rPr lang="en-US" sz="2000" b="1" dirty="0">
                <a:solidFill>
                  <a:srgbClr val="E97132">
                    <a:lumMod val="75000"/>
                  </a:srgbClr>
                </a:solidFill>
                <a:latin typeface="Comic Sans MS" panose="030F0702030302020204" pitchFamily="66" charset="0"/>
              </a:rPr>
              <a:t> tot </a:t>
            </a:r>
            <a:r>
              <a:rPr lang="en-US" sz="2000" b="1" dirty="0" err="1">
                <a:solidFill>
                  <a:srgbClr val="E97132">
                    <a:lumMod val="75000"/>
                  </a:srgbClr>
                </a:solidFill>
                <a:latin typeface="Comic Sans MS" panose="030F0702030302020204" pitchFamily="66" charset="0"/>
              </a:rPr>
              <a:t>ons</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gesproken</a:t>
            </a:r>
            <a:r>
              <a:rPr lang="en-US" sz="2000" b="1" dirty="0">
                <a:solidFill>
                  <a:srgbClr val="E97132">
                    <a:lumMod val="75000"/>
                  </a:srgbClr>
                </a:solidFill>
                <a:latin typeface="Comic Sans MS" panose="030F0702030302020204" pitchFamily="66" charset="0"/>
              </a:rPr>
              <a:t> door de Zoon, Die Hij </a:t>
            </a:r>
            <a:r>
              <a:rPr lang="en-US" sz="2000" b="1" dirty="0" err="1">
                <a:solidFill>
                  <a:srgbClr val="E97132">
                    <a:lumMod val="75000"/>
                  </a:srgbClr>
                </a:solidFill>
                <a:latin typeface="Comic Sans MS" panose="030F0702030302020204" pitchFamily="66" charset="0"/>
              </a:rPr>
              <a:t>Erfgenaam</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gemaakt</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heeft</a:t>
            </a:r>
            <a:r>
              <a:rPr lang="en-US" sz="2000" b="1" dirty="0">
                <a:solidFill>
                  <a:srgbClr val="E97132">
                    <a:lumMod val="75000"/>
                  </a:srgbClr>
                </a:solidFill>
                <a:latin typeface="Comic Sans MS" panose="030F0702030302020204" pitchFamily="66" charset="0"/>
              </a:rPr>
              <a:t> van </a:t>
            </a:r>
            <a:r>
              <a:rPr lang="en-US" sz="2000" b="1" dirty="0" err="1">
                <a:solidFill>
                  <a:srgbClr val="E97132">
                    <a:lumMod val="75000"/>
                  </a:srgbClr>
                </a:solidFill>
                <a:latin typeface="Comic Sans MS" panose="030F0702030302020204" pitchFamily="66" charset="0"/>
              </a:rPr>
              <a:t>alles</a:t>
            </a:r>
            <a:r>
              <a:rPr lang="en-US" sz="2000" b="1" dirty="0">
                <a:solidFill>
                  <a:srgbClr val="E97132">
                    <a:lumMod val="75000"/>
                  </a:srgbClr>
                </a:solidFill>
                <a:latin typeface="Comic Sans MS" panose="030F0702030302020204" pitchFamily="66" charset="0"/>
              </a:rPr>
              <a:t>, door Wie Hij </a:t>
            </a:r>
            <a:r>
              <a:rPr lang="en-US" sz="2000" b="1" dirty="0" err="1">
                <a:solidFill>
                  <a:srgbClr val="E97132">
                    <a:lumMod val="75000"/>
                  </a:srgbClr>
                </a:solidFill>
                <a:latin typeface="Comic Sans MS" panose="030F0702030302020204" pitchFamily="66" charset="0"/>
              </a:rPr>
              <a:t>ook</a:t>
            </a:r>
            <a:r>
              <a:rPr lang="en-US" sz="2000" b="1" dirty="0">
                <a:solidFill>
                  <a:srgbClr val="E97132">
                    <a:lumMod val="75000"/>
                  </a:srgbClr>
                </a:solidFill>
                <a:latin typeface="Comic Sans MS" panose="030F0702030302020204" pitchFamily="66" charset="0"/>
              </a:rPr>
              <a:t> de </a:t>
            </a:r>
            <a:r>
              <a:rPr lang="en-US" sz="2000" b="1" dirty="0" err="1">
                <a:solidFill>
                  <a:srgbClr val="E97132">
                    <a:lumMod val="75000"/>
                  </a:srgbClr>
                </a:solidFill>
                <a:latin typeface="Comic Sans MS" panose="030F0702030302020204" pitchFamily="66" charset="0"/>
              </a:rPr>
              <a:t>wereld</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gemaakt</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heeft</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(Hebreeën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824636671"/>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151140" y="247650"/>
            <a:ext cx="624965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Hebt u ooit </a:t>
            </a:r>
            <a:r>
              <a:rPr kumimoji="0" lang="en" sz="2000" b="1"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rechtstreeks </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met God gesproken? Hebt u ooit Zijn woorden kunnen horen? Het antwoord is uiteraard: “Nee.”</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151140" y="1956360"/>
            <a:ext cx="624965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b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endPar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151140" y="1263313"/>
            <a:ext cx="624965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Wij kunnen alleen op indirecte manieren met God spreken (gebed, de Bijbel, de profeten, …)</a:t>
            </a:r>
          </a:p>
        </p:txBody>
      </p:sp>
    </p:spTree>
    <p:extLst>
      <p:ext uri="{BB962C8B-B14F-4D97-AF65-F5344CB8AC3E}">
        <p14:creationId xmlns:p14="http://schemas.microsoft.com/office/powerpoint/2010/main" val="37624923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l="903" r="903"/>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l="1872"/>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0829217"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pitchFamily="34" charset="0"/>
                <a:ea typeface="+mn-ea"/>
                <a:cs typeface="+mn-cs"/>
              </a:rPr>
              <a:t>HOE COMMUNICEERDE GOD OORSPRONKELIJK MET DE MENSHEID?</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180450" y="380348"/>
            <a:ext cx="11182350"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En de HEERE God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gebood</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de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mens</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Van alle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bomen</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van de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hof</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mag u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vrij</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eten</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(Genesis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In het begin schiep God de wereld om door mensen bewoond te worden (Jesaja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De mensheid was nu compleet en klaar om de pas geschapen wereld te bewonen (Genesis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Op dezelfde dag schiep Hij Eva uit een rib van Adam (Genesis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Toen alles gereed was, schiep Hij Adam uit het stof van de aardbodem (Genesis 2:4-7).</a:t>
            </a:r>
          </a:p>
        </p:txBody>
      </p:sp>
      <p:sp>
        <p:nvSpPr>
          <p:cNvPr id="6" name="Tekstvak 5">
            <a:extLst>
              <a:ext uri="{FF2B5EF4-FFF2-40B4-BE49-F238E27FC236}">
                <a16:creationId xmlns:a16="http://schemas.microsoft.com/office/drawing/2014/main" id="{F74BD58D-A98F-69A7-C0F3-5AFE93C8ABB0}"/>
              </a:ext>
            </a:extLst>
          </p:cNvPr>
          <p:cNvSpPr txBox="1"/>
          <p:nvPr/>
        </p:nvSpPr>
        <p:spPr>
          <a:xfrm>
            <a:off x="11105284" y="84076"/>
            <a:ext cx="963382" cy="334496"/>
          </a:xfrm>
          <a:prstGeom prst="roundRect">
            <a:avLst>
              <a:gd name="adj" fmla="val 27572"/>
            </a:avLst>
          </a:prstGeom>
          <a:noFill/>
          <a:ln w="9525">
            <a:solidFill>
              <a:srgbClr val="FFFFFF"/>
            </a:solidFill>
          </a:ln>
          <a:effectLst>
            <a:outerShdw blurRad="50800" dist="38100" dir="2700000" algn="tl" rotWithShape="0">
              <a:prstClr val="black">
                <a:alpha val="40000"/>
              </a:prstClr>
            </a:outerShdw>
            <a:softEdge rad="0"/>
          </a:effectLst>
        </p:spPr>
        <p:txBody>
          <a:bodyPr wrap="square" lIns="108000" tIns="0" rIns="108000" bIns="36000" rtlCol="0">
            <a:spAutoFit/>
          </a:bodyPr>
          <a:lstStyle/>
          <a:p>
            <a:pPr algn="ctr">
              <a:defRPr/>
            </a:pPr>
            <a:r>
              <a:rPr lang="nl-NL" sz="1600" b="1" kern="0" dirty="0">
                <a:solidFill>
                  <a:srgbClr val="FFF5CC"/>
                </a:solidFill>
                <a:latin typeface="Comic Sans MS" panose="030F0702030302020204" pitchFamily="66" charset="0"/>
              </a:rPr>
              <a:t>zondag </a:t>
            </a:r>
          </a:p>
        </p:txBody>
      </p:sp>
    </p:spTree>
    <p:extLst>
      <p:ext uri="{BB962C8B-B14F-4D97-AF65-F5344CB8AC3E}">
        <p14:creationId xmlns:p14="http://schemas.microsoft.com/office/powerpoint/2010/main" val="19472849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style.rotation</p:attrName>
                                        </p:attrNameLst>
                                      </p:cBhvr>
                                      <p:tavLst>
                                        <p:tav tm="0">
                                          <p:val>
                                            <p:fltVal val="90"/>
                                          </p:val>
                                        </p:tav>
                                        <p:tav tm="100000">
                                          <p:val>
                                            <p:fltVal val="0"/>
                                          </p:val>
                                        </p:tav>
                                      </p:tavLst>
                                    </p:anim>
                                    <p:animEffect transition="in" filter="fade">
                                      <p:cBhvr>
                                        <p:cTn id="42" dur="1000"/>
                                        <p:tgtEl>
                                          <p:spTgt spid="9"/>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3"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1+#ppt_w/2"/>
                                          </p:val>
                                        </p:tav>
                                        <p:tav tm="100000">
                                          <p:val>
                                            <p:strVal val="#ppt_x"/>
                                          </p:val>
                                        </p:tav>
                                      </p:tavLst>
                                    </p:anim>
                                    <p:anim calcmode="lin" valueType="num">
                                      <p:cBhvr additive="base">
                                        <p:cTn id="52" dur="500" fill="hold"/>
                                        <p:tgtEl>
                                          <p:spTgt spid="4"/>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1+#ppt_w/2"/>
                                          </p:val>
                                        </p:tav>
                                        <p:tav tm="100000">
                                          <p:val>
                                            <p:strVal val="#ppt_x"/>
                                          </p:val>
                                        </p:tav>
                                      </p:tavLst>
                                    </p:anim>
                                    <p:anim calcmode="lin" valueType="num">
                                      <p:cBhvr additive="base">
                                        <p:cTn id="56" dur="500" fill="hold"/>
                                        <p:tgtEl>
                                          <p:spTgt spid="21"/>
                                        </p:tgtEl>
                                        <p:attrNameLst>
                                          <p:attrName>ppt_y</p:attrName>
                                        </p:attrNameLst>
                                      </p:cBhvr>
                                      <p:tavLst>
                                        <p:tav tm="0">
                                          <p:val>
                                            <p:strVal val="0-#ppt_h/2"/>
                                          </p:val>
                                        </p:tav>
                                        <p:tav tm="100000">
                                          <p:val>
                                            <p:strVal val="#ppt_y"/>
                                          </p:val>
                                        </p:tav>
                                      </p:tavLst>
                                    </p:anim>
                                  </p:childTnLst>
                                </p:cTn>
                              </p:par>
                              <p:par>
                                <p:cTn id="57" presetID="2" presetClass="entr" presetSubtype="12" fill="hold" nodeType="with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additive="base">
                                        <p:cTn id="59" dur="500" fill="hold"/>
                                        <p:tgtEl>
                                          <p:spTgt spid="2"/>
                                        </p:tgtEl>
                                        <p:attrNameLst>
                                          <p:attrName>ppt_x</p:attrName>
                                        </p:attrNameLst>
                                      </p:cBhvr>
                                      <p:tavLst>
                                        <p:tav tm="0">
                                          <p:val>
                                            <p:strVal val="0-#ppt_w/2"/>
                                          </p:val>
                                        </p:tav>
                                        <p:tav tm="100000">
                                          <p:val>
                                            <p:strVal val="#ppt_x"/>
                                          </p:val>
                                        </p:tav>
                                      </p:tavLst>
                                    </p:anim>
                                    <p:anim calcmode="lin" valueType="num">
                                      <p:cBhvr additive="base">
                                        <p:cTn id="60" dur="500" fill="hold"/>
                                        <p:tgtEl>
                                          <p:spTgt spid="2"/>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nodeType="click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p:cTn id="69" dur="1000" fill="hold"/>
                                        <p:tgtEl>
                                          <p:spTgt spid="3"/>
                                        </p:tgtEl>
                                        <p:attrNameLst>
                                          <p:attrName>ppt_w</p:attrName>
                                        </p:attrNameLst>
                                      </p:cBhvr>
                                      <p:tavLst>
                                        <p:tav tm="0">
                                          <p:val>
                                            <p:fltVal val="0"/>
                                          </p:val>
                                        </p:tav>
                                        <p:tav tm="100000">
                                          <p:val>
                                            <p:strVal val="#ppt_w"/>
                                          </p:val>
                                        </p:tav>
                                      </p:tavLst>
                                    </p:anim>
                                    <p:anim calcmode="lin" valueType="num">
                                      <p:cBhvr>
                                        <p:cTn id="70" dur="1000" fill="hold"/>
                                        <p:tgtEl>
                                          <p:spTgt spid="3"/>
                                        </p:tgtEl>
                                        <p:attrNameLst>
                                          <p:attrName>ppt_h</p:attrName>
                                        </p:attrNameLst>
                                      </p:cBhvr>
                                      <p:tavLst>
                                        <p:tav tm="0">
                                          <p:val>
                                            <p:fltVal val="0"/>
                                          </p:val>
                                        </p:tav>
                                        <p:tav tm="100000">
                                          <p:val>
                                            <p:strVal val="#ppt_h"/>
                                          </p:val>
                                        </p:tav>
                                      </p:tavLst>
                                    </p:anim>
                                    <p:anim calcmode="lin" valueType="num">
                                      <p:cBhvr>
                                        <p:cTn id="71" dur="1000" fill="hold"/>
                                        <p:tgtEl>
                                          <p:spTgt spid="3"/>
                                        </p:tgtEl>
                                        <p:attrNameLst>
                                          <p:attrName>style.rotation</p:attrName>
                                        </p:attrNameLst>
                                      </p:cBhvr>
                                      <p:tavLst>
                                        <p:tav tm="0">
                                          <p:val>
                                            <p:fltVal val="90"/>
                                          </p:val>
                                        </p:tav>
                                        <p:tav tm="100000">
                                          <p:val>
                                            <p:fltVal val="0"/>
                                          </p:val>
                                        </p:tav>
                                      </p:tavLst>
                                    </p:anim>
                                    <p:animEffect transition="in" filter="fade">
                                      <p:cBhvr>
                                        <p:cTn id="72" dur="1000"/>
                                        <p:tgtEl>
                                          <p:spTgt spid="3"/>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1000" fill="hold"/>
                                        <p:tgtEl>
                                          <p:spTgt spid="25"/>
                                        </p:tgtEl>
                                        <p:attrNameLst>
                                          <p:attrName>ppt_w</p:attrName>
                                        </p:attrNameLst>
                                      </p:cBhvr>
                                      <p:tavLst>
                                        <p:tav tm="0">
                                          <p:val>
                                            <p:fltVal val="0"/>
                                          </p:val>
                                        </p:tav>
                                        <p:tav tm="100000">
                                          <p:val>
                                            <p:strVal val="#ppt_w"/>
                                          </p:val>
                                        </p:tav>
                                      </p:tavLst>
                                    </p:anim>
                                    <p:anim calcmode="lin" valueType="num">
                                      <p:cBhvr>
                                        <p:cTn id="76" dur="1000" fill="hold"/>
                                        <p:tgtEl>
                                          <p:spTgt spid="25"/>
                                        </p:tgtEl>
                                        <p:attrNameLst>
                                          <p:attrName>ppt_h</p:attrName>
                                        </p:attrNameLst>
                                      </p:cBhvr>
                                      <p:tavLst>
                                        <p:tav tm="0">
                                          <p:val>
                                            <p:fltVal val="0"/>
                                          </p:val>
                                        </p:tav>
                                        <p:tav tm="100000">
                                          <p:val>
                                            <p:strVal val="#ppt_h"/>
                                          </p:val>
                                        </p:tav>
                                      </p:tavLst>
                                    </p:anim>
                                    <p:anim calcmode="lin" valueType="num">
                                      <p:cBhvr>
                                        <p:cTn id="77" dur="1000" fill="hold"/>
                                        <p:tgtEl>
                                          <p:spTgt spid="25"/>
                                        </p:tgtEl>
                                        <p:attrNameLst>
                                          <p:attrName>style.rotation</p:attrName>
                                        </p:attrNameLst>
                                      </p:cBhvr>
                                      <p:tavLst>
                                        <p:tav tm="0">
                                          <p:val>
                                            <p:fltVal val="90"/>
                                          </p:val>
                                        </p:tav>
                                        <p:tav tm="100000">
                                          <p:val>
                                            <p:fltVal val="0"/>
                                          </p:val>
                                        </p:tav>
                                      </p:tavLst>
                                    </p:anim>
                                    <p:animEffect transition="in" filter="fade">
                                      <p:cBhvr>
                                        <p:cTn id="78" dur="1000"/>
                                        <p:tgtEl>
                                          <p:spTgt spid="25"/>
                                        </p:tgtEl>
                                      </p:cBhvr>
                                    </p:animEffect>
                                  </p:childTnLst>
                                </p:cTn>
                              </p:par>
                            </p:childTnLst>
                          </p:cTn>
                        </p:par>
                        <p:par>
                          <p:cTn id="79" fill="hold">
                            <p:stCondLst>
                              <p:cond delay="1000"/>
                            </p:stCondLst>
                            <p:childTnLst>
                              <p:par>
                                <p:cTn id="80" presetID="22" presetClass="entr" presetSubtype="8"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wipe(left)">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Tijdens dit proces was er veel communicatie tussen God en Adam:</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Hij bracht Eva bij hem en verbond hen in het huwelijk (Genesis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66181" y="4588631"/>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Hij liet hem de dieren een naam geven (Genesis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Hij wees hem op zijn grenzen (Genesis 2:16-17).</a:t>
            </a:r>
            <a:br>
              <a:rPr kumimoji="0" lang="es-E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endParaRPr kumimoji="0" lang="es-E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Hij gaf hem instructies over het werk dat hij in Eden moest doen (Genesis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170124" y="-43105"/>
            <a:ext cx="1118235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pitchFamily="34" charset="0"/>
                <a:ea typeface="+mn-ea"/>
                <a:cs typeface="+mn-cs"/>
              </a:rPr>
              <a:t>HOE COMMUNICEERDE GOD OORSPRONKELIJK MET DE MENSHEID?</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77066" y="391550"/>
            <a:ext cx="11182350"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En de HEERE God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gebood</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de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mens</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Van alle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bomen</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van de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hof</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mag u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vrij</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eten</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(Genesis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9738" y="4660673"/>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
        <p:nvSpPr>
          <p:cNvPr id="6" name="Tekstvak 5">
            <a:extLst>
              <a:ext uri="{FF2B5EF4-FFF2-40B4-BE49-F238E27FC236}">
                <a16:creationId xmlns:a16="http://schemas.microsoft.com/office/drawing/2014/main" id="{FE9C55D3-6E9B-F8E9-F772-3CB2AF423C01}"/>
              </a:ext>
            </a:extLst>
          </p:cNvPr>
          <p:cNvSpPr txBox="1"/>
          <p:nvPr/>
        </p:nvSpPr>
        <p:spPr>
          <a:xfrm>
            <a:off x="11105284" y="84076"/>
            <a:ext cx="963382" cy="334496"/>
          </a:xfrm>
          <a:prstGeom prst="roundRect">
            <a:avLst>
              <a:gd name="adj" fmla="val 27572"/>
            </a:avLst>
          </a:prstGeom>
          <a:noFill/>
          <a:ln w="9525">
            <a:solidFill>
              <a:srgbClr val="FFFFFF"/>
            </a:solidFill>
          </a:ln>
          <a:effectLst>
            <a:outerShdw blurRad="50800" dist="38100" dir="2700000" algn="tl" rotWithShape="0">
              <a:prstClr val="black">
                <a:alpha val="40000"/>
              </a:prstClr>
            </a:outerShdw>
            <a:softEdge rad="0"/>
          </a:effectLst>
        </p:spPr>
        <p:txBody>
          <a:bodyPr wrap="square" lIns="108000" tIns="0" rIns="108000" bIns="36000" rtlCol="0">
            <a:spAutoFit/>
          </a:bodyPr>
          <a:lstStyle/>
          <a:p>
            <a:pPr algn="ctr">
              <a:defRPr/>
            </a:pPr>
            <a:r>
              <a:rPr lang="nl-NL" sz="1600" b="1" kern="0" dirty="0">
                <a:solidFill>
                  <a:srgbClr val="FFF5CC"/>
                </a:solidFill>
                <a:latin typeface="Comic Sans MS" panose="030F0702030302020204" pitchFamily="66" charset="0"/>
              </a:rPr>
              <a:t>zondag </a:t>
            </a:r>
          </a:p>
        </p:txBody>
      </p:sp>
    </p:spTree>
    <p:extLst>
      <p:ext uri="{BB962C8B-B14F-4D97-AF65-F5344CB8AC3E}">
        <p14:creationId xmlns:p14="http://schemas.microsoft.com/office/powerpoint/2010/main" val="20065297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88725" y="1067879"/>
            <a:ext cx="427581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God instrueerde Adam en Eva hoe zij zich moesten gedragen en wat zij moesten eten (Genesis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88725" y="5482543"/>
            <a:ext cx="4334685" cy="1015663"/>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Vanaf dat moment sprak Hij elke dag bij het vallen van de avond met hen af </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(Genesis 3:8, HSV).</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88725" y="4085728"/>
            <a:ext cx="433468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Vervolgens schiep Hij de zevende dag, zodat Hij de hele dag van hun gezelschap kon genieten.</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80776" y="2381137"/>
            <a:ext cx="433468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Hij schiep hen als sociale wezens, met het vermogen om te communiceren, niet alleen met elkaar, maar ook met andere wezens (zoals engelen).</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63327"/>
            <a:ext cx="1118235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Calibri" panose="020F0502020204030204" pitchFamily="34" charset="0"/>
                <a:ea typeface="+mn-ea"/>
                <a:cs typeface="+mn-cs"/>
              </a:rPr>
              <a:t>HOE COMMUNICEERDE GOD OORSPRONKELIJK MET DE MENSHEID?</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145080" y="400952"/>
            <a:ext cx="11182350"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En de HEERE God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gebood</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de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mens</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Van alle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bomen</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van de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hof</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mag u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vrij</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eten</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(Genesis 2:16)</a:t>
            </a:r>
          </a:p>
        </p:txBody>
      </p:sp>
      <p:sp>
        <p:nvSpPr>
          <p:cNvPr id="6" name="Tekstvak 5">
            <a:extLst>
              <a:ext uri="{FF2B5EF4-FFF2-40B4-BE49-F238E27FC236}">
                <a16:creationId xmlns:a16="http://schemas.microsoft.com/office/drawing/2014/main" id="{87C843E8-E84B-487C-1BEA-4594E027A0B9}"/>
              </a:ext>
            </a:extLst>
          </p:cNvPr>
          <p:cNvSpPr txBox="1"/>
          <p:nvPr/>
        </p:nvSpPr>
        <p:spPr>
          <a:xfrm>
            <a:off x="11105284" y="84076"/>
            <a:ext cx="963382" cy="334496"/>
          </a:xfrm>
          <a:prstGeom prst="roundRect">
            <a:avLst>
              <a:gd name="adj" fmla="val 27572"/>
            </a:avLst>
          </a:prstGeom>
          <a:noFill/>
          <a:ln w="9525">
            <a:solidFill>
              <a:srgbClr val="FFFFFF"/>
            </a:solidFill>
          </a:ln>
          <a:effectLst>
            <a:outerShdw blurRad="50800" dist="38100" dir="2700000" algn="tl" rotWithShape="0">
              <a:prstClr val="black">
                <a:alpha val="40000"/>
              </a:prstClr>
            </a:outerShdw>
            <a:softEdge rad="0"/>
          </a:effectLst>
        </p:spPr>
        <p:txBody>
          <a:bodyPr wrap="square" lIns="108000" tIns="0" rIns="108000" bIns="36000" rtlCol="0">
            <a:spAutoFit/>
          </a:bodyPr>
          <a:lstStyle/>
          <a:p>
            <a:pPr algn="ctr">
              <a:defRPr/>
            </a:pPr>
            <a:r>
              <a:rPr lang="nl-NL" sz="1600" b="1" kern="0" dirty="0">
                <a:solidFill>
                  <a:srgbClr val="FFF5CC"/>
                </a:solidFill>
                <a:latin typeface="Comic Sans MS" panose="030F0702030302020204" pitchFamily="66" charset="0"/>
              </a:rPr>
              <a:t>zondag </a:t>
            </a:r>
          </a:p>
        </p:txBody>
      </p:sp>
    </p:spTree>
    <p:extLst>
      <p:ext uri="{BB962C8B-B14F-4D97-AF65-F5344CB8AC3E}">
        <p14:creationId xmlns:p14="http://schemas.microsoft.com/office/powerpoint/2010/main" val="32481381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t="4500" b="26606"/>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9617739"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0" cap="none" spc="0" normalizeH="0" baseline="0" noProof="0" dirty="0">
                <a:ln/>
                <a:solidFill>
                  <a:srgbClr val="FFBDBD">
                    <a:lumMod val="50000"/>
                  </a:srgbClr>
                </a:solidFill>
                <a:effectLst/>
                <a:uLnTx/>
                <a:uFillTx/>
                <a:latin typeface="Calibri" panose="020F0502020204030204" pitchFamily="34" charset="0"/>
                <a:ea typeface="+mn-ea"/>
                <a:cs typeface="+mn-cs"/>
              </a:rPr>
              <a:t>HOE HIELD DE MENSHEID OP MET GOD TE COMMUNICEREN?</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1" y="398288"/>
            <a:ext cx="9617739" cy="646331"/>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a:solidFill>
                  <a:srgbClr val="7030A0"/>
                </a:solidFill>
                <a:latin typeface="Comic Sans MS" panose="030F0702030302020204" pitchFamily="66" charset="0"/>
              </a:rPr>
              <a:t>En </a:t>
            </a:r>
            <a:r>
              <a:rPr lang="en-US" b="1" dirty="0" err="1">
                <a:solidFill>
                  <a:srgbClr val="7030A0"/>
                </a:solidFill>
                <a:latin typeface="Comic Sans MS" panose="030F0702030302020204" pitchFamily="66" charset="0"/>
              </a:rPr>
              <a:t>hij</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zei</a:t>
            </a:r>
            <a:r>
              <a:rPr lang="en-US" b="1" dirty="0">
                <a:solidFill>
                  <a:srgbClr val="7030A0"/>
                </a:solidFill>
                <a:latin typeface="Comic Sans MS" panose="030F0702030302020204" pitchFamily="66" charset="0"/>
              </a:rPr>
              <a:t>: Ik </a:t>
            </a:r>
            <a:r>
              <a:rPr lang="en-US" b="1" dirty="0" err="1">
                <a:solidFill>
                  <a:srgbClr val="7030A0"/>
                </a:solidFill>
                <a:latin typeface="Comic Sans MS" panose="030F0702030302020204" pitchFamily="66" charset="0"/>
              </a:rPr>
              <a:t>hoorde</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Uw</a:t>
            </a:r>
            <a:r>
              <a:rPr lang="en-US" b="1" dirty="0">
                <a:solidFill>
                  <a:srgbClr val="7030A0"/>
                </a:solidFill>
                <a:latin typeface="Comic Sans MS" panose="030F0702030302020204" pitchFamily="66" charset="0"/>
              </a:rPr>
              <a:t> stem in de </a:t>
            </a:r>
            <a:r>
              <a:rPr lang="en-US" b="1" dirty="0" err="1">
                <a:solidFill>
                  <a:srgbClr val="7030A0"/>
                </a:solidFill>
                <a:latin typeface="Comic Sans MS" panose="030F0702030302020204" pitchFamily="66" charset="0"/>
              </a:rPr>
              <a:t>hof</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en</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ik</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werd</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bevreesd</a:t>
            </a:r>
            <a:r>
              <a:rPr lang="en-US" b="1" dirty="0">
                <a:solidFill>
                  <a:srgbClr val="7030A0"/>
                </a:solidFill>
                <a:latin typeface="Comic Sans MS" panose="030F0702030302020204" pitchFamily="66" charset="0"/>
              </a:rPr>
              <a:t>, want </a:t>
            </a:r>
            <a:r>
              <a:rPr lang="en-US" b="1" dirty="0" err="1">
                <a:solidFill>
                  <a:srgbClr val="7030A0"/>
                </a:solidFill>
                <a:latin typeface="Comic Sans MS" panose="030F0702030302020204" pitchFamily="66" charset="0"/>
              </a:rPr>
              <a:t>ik</a:t>
            </a:r>
            <a:r>
              <a:rPr lang="en-US" b="1" dirty="0">
                <a:solidFill>
                  <a:srgbClr val="7030A0"/>
                </a:solidFill>
                <a:latin typeface="Comic Sans MS" panose="030F0702030302020204" pitchFamily="66" charset="0"/>
              </a:rPr>
              <a:t> ben </a:t>
            </a:r>
            <a:r>
              <a:rPr lang="en-US" b="1" dirty="0" err="1">
                <a:solidFill>
                  <a:srgbClr val="7030A0"/>
                </a:solidFill>
                <a:latin typeface="Comic Sans MS" panose="030F0702030302020204" pitchFamily="66" charset="0"/>
              </a:rPr>
              <a:t>naakt</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daarom</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verborg</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ik</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mij</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(Genesis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Adam en Eva waren geschapen met het vermogen om vrij te kiezen. Om die vrijheid te kunnen uitoefenen, gaf God hun alles, maar behield Hij één boom voor Zichzelf (Genesis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Daarna schaamden zij zich zo voor hun ongehoorzaamheid dat zij niet langer met God wilden communiceren (Genesis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0" y="5300926"/>
            <a:ext cx="952501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Toen verdween hun kleed van heerlijkheid. Zij beseften hun naaktheid en probeerden hun fout te verbergen (Genesis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460925"/>
            <a:ext cx="952500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Gefascineerd door de wonderlijke verboden vrucht at Eva ervan en gaf zij er ook van aan Adam, die eveneens at (Genesis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595444"/>
            <a:ext cx="952500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Bij die boom vertelde de verleider, vermomd als slang, Adam en Eva drie leugens: “U zult zeker niet sterven”; “u zult als God zijn”; “Maar God weet dat…” (Genesis 3:1-5).</a:t>
            </a:r>
          </a:p>
        </p:txBody>
      </p:sp>
      <p:sp>
        <p:nvSpPr>
          <p:cNvPr id="8" name="Tekstvak 7">
            <a:extLst>
              <a:ext uri="{FF2B5EF4-FFF2-40B4-BE49-F238E27FC236}">
                <a16:creationId xmlns:a16="http://schemas.microsoft.com/office/drawing/2014/main" id="{50DDFAD4-029E-F2F7-5BF4-30D7C3EF161C}"/>
              </a:ext>
            </a:extLst>
          </p:cNvPr>
          <p:cNvSpPr txBox="1"/>
          <p:nvPr/>
        </p:nvSpPr>
        <p:spPr>
          <a:xfrm>
            <a:off x="10908095" y="97539"/>
            <a:ext cx="1056440" cy="300749"/>
          </a:xfrm>
          <a:prstGeom prst="rect">
            <a:avLst/>
          </a:prstGeom>
          <a:solidFill>
            <a:srgbClr val="E9EEFF"/>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3C1A57"/>
                </a:solidFill>
                <a:latin typeface="Comic Sans MS" panose="030F0702030302020204" pitchFamily="66" charset="0"/>
              </a:rPr>
              <a:t>maandag </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outVertical)">
                                      <p:cBhvr>
                                        <p:cTn id="25" dur="500"/>
                                        <p:tgtEl>
                                          <p:spTgt spid="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37"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outVertical)">
                                      <p:cBhvr>
                                        <p:cTn id="34" dur="500"/>
                                        <p:tgtEl>
                                          <p:spTgt spid="4"/>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100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1000"/>
                            </p:stCondLst>
                            <p:childTnLst>
                              <p:par>
                                <p:cTn id="69" presetID="22" presetClass="entr" presetSubtype="8" fill="hold" nodeType="afterEffect">
                                  <p:stCondLst>
                                    <p:cond delay="0"/>
                                  </p:stCondLst>
                                  <p:childTnLst>
                                    <p:set>
                                      <p:cBhvr>
                                        <p:cTn id="70" dur="1" fill="hold">
                                          <p:stCondLst>
                                            <p:cond delay="0"/>
                                          </p:stCondLst>
                                        </p:cTn>
                                        <p:tgtEl>
                                          <p:spTgt spid="3">
                                            <p:txEl>
                                              <p:pRg st="0" end="0"/>
                                            </p:txEl>
                                          </p:spTgt>
                                        </p:tgtEl>
                                        <p:attrNameLst>
                                          <p:attrName>style.visibility</p:attrName>
                                        </p:attrNameLst>
                                      </p:cBhvr>
                                      <p:to>
                                        <p:strVal val="visible"/>
                                      </p:to>
                                    </p:set>
                                    <p:animEffect transition="in" filter="wipe(left)">
                                      <p:cBhvr>
                                        <p:cTn id="7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972456" y="0"/>
            <a:ext cx="11219543"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Calibri" panose="020F0502020204030204" pitchFamily="34" charset="0"/>
                <a:ea typeface="+mn-ea"/>
                <a:cs typeface="+mn-cs"/>
              </a:rPr>
              <a:t>HOE PROBEERDE GOD DE COMMUNICATIE TE HERSTELLEN?</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10031867"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En de HEERE God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riep</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Adam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en</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zei</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tegen</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hem: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Waar</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bent u?</a:t>
            </a: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(Genesis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lvl="0">
              <a:spcBef>
                <a:spcPts val="600"/>
              </a:spcBef>
              <a:defRPr/>
            </a:pPr>
            <a:r>
              <a:rPr lang="nl-NL" sz="2000" b="1" dirty="0">
                <a:solidFill>
                  <a:prstClr val="black"/>
                </a:solidFill>
                <a:latin typeface="Calibri" panose="020F0502020204030204" pitchFamily="34" charset="0"/>
              </a:rPr>
              <a:t>Toen God wist dat Adam en Eva gezondigd hadden, zocht Hij hen op – zoals Hij dat gewoon was – om met hen te spreken. In plaats van Hem vol vreugde tegemoet te treden, zoals voorheen, moest God hen nu roepen voor een ontmoeting (Gen. 3:8-9)</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20883" y="3548013"/>
            <a:ext cx="763698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Eeuwen later keek God een andere zondaar aan om hem tot berouw te brengen: Petrus (Lukas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73961"/>
            <a:ext cx="818707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Ook nu volgen wij mensen vergelijkbare patronen. We klampen ons vast aan de zonde en proberen onszelf te rechtvaardigen. Hoewel de zonde aan ons “kleeft”, wil God ons nog steeds herstellen en roept Hij ons: “Neig uw oor en kom tot Mij, luister, en uw ziel zal leven” (Jesaja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38400" y="4278256"/>
            <a:ext cx="5648692" cy="1631216"/>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In tegenstelling tot Petrus, die zijn zonde erkende, begonnen Adam en Eva zich tegenover God te rechtvaardigen en anderen de schuld te geven van hun overtreding</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(Genesis 3:12-13).</a:t>
            </a:r>
            <a:b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endPar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08416" y="2192737"/>
            <a:ext cx="6290262" cy="1323439"/>
          </a:xfrm>
          <a:prstGeom prst="rect">
            <a:avLst/>
          </a:prstGeom>
          <a:noFill/>
        </p:spPr>
        <p:txBody>
          <a:bodyPr wrap="square">
            <a:spAutoFit/>
          </a:bodyPr>
          <a:lstStyle/>
          <a:p>
            <a:pPr lvl="0">
              <a:spcBef>
                <a:spcPts val="600"/>
              </a:spcBef>
              <a:defRPr/>
            </a:pPr>
            <a:r>
              <a:rPr lang="nl-NL" sz="2000" b="1" dirty="0">
                <a:solidFill>
                  <a:prstClr val="black"/>
                </a:solidFill>
                <a:latin typeface="Calibri" panose="020F0502020204030204" pitchFamily="34" charset="0"/>
              </a:rPr>
              <a:t>Hoewel zij niet met God wilden communiceren, wilde God dat wel met hen. Hij ging het gezelschap van de zondaar niet uit de weg, maar confronteerde hem met zijn zonde en zocht naar zijn bekering </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(Genesis 3:10-11).</a:t>
            </a:r>
          </a:p>
        </p:txBody>
      </p:sp>
      <p:sp>
        <p:nvSpPr>
          <p:cNvPr id="8" name="Tekstvak 7">
            <a:extLst>
              <a:ext uri="{FF2B5EF4-FFF2-40B4-BE49-F238E27FC236}">
                <a16:creationId xmlns:a16="http://schemas.microsoft.com/office/drawing/2014/main" id="{5B6ACBEE-18F9-03AB-71F2-656E572ADCFC}"/>
              </a:ext>
            </a:extLst>
          </p:cNvPr>
          <p:cNvSpPr txBox="1"/>
          <p:nvPr/>
        </p:nvSpPr>
        <p:spPr>
          <a:xfrm>
            <a:off x="145752" y="524048"/>
            <a:ext cx="1056440" cy="300749"/>
          </a:xfrm>
          <a:prstGeom prst="rect">
            <a:avLst/>
          </a:prstGeom>
          <a:solidFill>
            <a:srgbClr val="F7BFAA"/>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chemeClr val="tx1">
                    <a:lumMod val="95000"/>
                    <a:lumOff val="5000"/>
                  </a:schemeClr>
                </a:solidFill>
                <a:latin typeface="Comic Sans MS" panose="030F0702030302020204" pitchFamily="66" charset="0"/>
              </a:rPr>
              <a:t>dinsdag </a:t>
            </a:r>
          </a:p>
        </p:txBody>
      </p:sp>
    </p:spTree>
    <p:extLst>
      <p:ext uri="{BB962C8B-B14F-4D97-AF65-F5344CB8AC3E}">
        <p14:creationId xmlns:p14="http://schemas.microsoft.com/office/powerpoint/2010/main" val="32069867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49" presetClass="entr" presetSubtype="0" decel="10000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528"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par>
                                <p:cTn id="59" presetID="53" presetClass="entr" presetSubtype="528"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anim calcmode="lin" valueType="num">
                                      <p:cBhvr>
                                        <p:cTn id="64" dur="500" fill="hold"/>
                                        <p:tgtEl>
                                          <p:spTgt spid="11"/>
                                        </p:tgtEl>
                                        <p:attrNameLst>
                                          <p:attrName>ppt_x</p:attrName>
                                        </p:attrNameLst>
                                      </p:cBhvr>
                                      <p:tavLst>
                                        <p:tav tm="0">
                                          <p:val>
                                            <p:fltVal val="0.5"/>
                                          </p:val>
                                        </p:tav>
                                        <p:tav tm="100000">
                                          <p:val>
                                            <p:strVal val="#ppt_x"/>
                                          </p:val>
                                        </p:tav>
                                      </p:tavLst>
                                    </p:anim>
                                    <p:anim calcmode="lin" valueType="num">
                                      <p:cBhvr>
                                        <p:cTn id="65" dur="500" fill="hold"/>
                                        <p:tgtEl>
                                          <p:spTgt spid="11"/>
                                        </p:tgtEl>
                                        <p:attrNameLst>
                                          <p:attrName>ppt_y</p:attrName>
                                        </p:attrNameLst>
                                      </p:cBhvr>
                                      <p:tavLst>
                                        <p:tav tm="0">
                                          <p:val>
                                            <p:fltVal val="0.5"/>
                                          </p:val>
                                        </p:tav>
                                        <p:tav tm="100000">
                                          <p:val>
                                            <p:strVal val="#ppt_y"/>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61371" y="4459023"/>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Calibri" panose="020F0502020204030204" pitchFamily="34" charset="0"/>
                <a:ea typeface="+mn-ea"/>
                <a:cs typeface="+mn-cs"/>
              </a:rPr>
              <a:t>WAAROM KUNNEN WIJ NU NIET RECHTSTREEKS MET GOD COMMUNICEREN?</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Hij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verdreef</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de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mens</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en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plaatste</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ten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oosten</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van de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hof</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van Eden de cherubs met een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vlammend</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zwaard</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dat</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heen</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en weer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bewoog</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om de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weg</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naar</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de boom des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levens</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te </a:t>
            </a:r>
            <a:r>
              <a:rPr lang="en-US"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bewaken</a:t>
            </a: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(Genesis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8215" y="1250522"/>
            <a:ext cx="4028760" cy="1938992"/>
          </a:xfrm>
          <a:prstGeom prst="rect">
            <a:avLst/>
          </a:prstGeom>
          <a:noFill/>
        </p:spPr>
        <p:txBody>
          <a:bodyPr wrap="square" rtlCol="0">
            <a:spAutoFit/>
          </a:bodyPr>
          <a:lstStyle/>
          <a:p>
            <a:pPr lvl="0">
              <a:spcBef>
                <a:spcPts val="600"/>
              </a:spcBef>
              <a:defRPr/>
            </a:pPr>
            <a:r>
              <a:rPr lang="nl-NL" sz="2000" b="1" dirty="0">
                <a:solidFill>
                  <a:prstClr val="black"/>
                </a:solidFill>
                <a:latin typeface="Calibri" panose="020F0502020204030204" pitchFamily="34" charset="0"/>
              </a:rPr>
              <a:t>God hield het zondige echtpaar de gevolgen van hun zonde voor, waaronder de onmogelijkheid om na hun verdrijving uit Eden nog rechtstreeks met God te spreken</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(Genesis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Voordat God de gevolgen van de zonde bekendmaakte, wees Hij hun op de oplossing: een Nakomeling van Eva zou de macht van de duivel breken en de mensheid herstellen (Genesis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56173" y="4368497"/>
            <a:ext cx="4992843"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Door de profeten maakte God bekend hoe de verlossing tot stand zou komen: God Zelf werd mens, stierf voor onze zonden, stond op en schenkt ons eeuwig leven (Jesaja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Gevolgen voor:</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2074267701"/>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Zodra de zonde ontstond, klonk ook de belofte van een Verlosser.</a:t>
            </a:r>
          </a:p>
        </p:txBody>
      </p:sp>
      <p:sp>
        <p:nvSpPr>
          <p:cNvPr id="6" name="Tekstvak 5">
            <a:extLst>
              <a:ext uri="{FF2B5EF4-FFF2-40B4-BE49-F238E27FC236}">
                <a16:creationId xmlns:a16="http://schemas.microsoft.com/office/drawing/2014/main" id="{E178A014-4921-D5C9-F5C2-0E6F1D0C56E9}"/>
              </a:ext>
            </a:extLst>
          </p:cNvPr>
          <p:cNvSpPr txBox="1"/>
          <p:nvPr/>
        </p:nvSpPr>
        <p:spPr>
          <a:xfrm>
            <a:off x="10869748" y="3986088"/>
            <a:ext cx="1240970" cy="300749"/>
          </a:xfrm>
          <a:prstGeom prst="rect">
            <a:avLst/>
          </a:prstGeom>
          <a:solidFill>
            <a:srgbClr val="915ED1"/>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FFFF99"/>
                </a:solidFill>
                <a:latin typeface="Comic Sans MS" panose="030F0702030302020204" pitchFamily="66" charset="0"/>
              </a:rPr>
              <a:t>woensdag</a:t>
            </a:r>
            <a:r>
              <a:rPr lang="nl-NL" sz="1600" b="1" kern="0" dirty="0">
                <a:solidFill>
                  <a:srgbClr val="E5EEEF"/>
                </a:solidFill>
                <a:latin typeface="Comic Sans MS" panose="030F0702030302020204" pitchFamily="66" charset="0"/>
              </a:rPr>
              <a:t> </a:t>
            </a:r>
          </a:p>
        </p:txBody>
      </p:sp>
    </p:spTree>
    <p:extLst>
      <p:ext uri="{BB962C8B-B14F-4D97-AF65-F5344CB8AC3E}">
        <p14:creationId xmlns:p14="http://schemas.microsoft.com/office/powerpoint/2010/main" val="925990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8)">
                                      <p:cBhvr>
                                        <p:cTn id="25" dur="750"/>
                                        <p:tgtEl>
                                          <p:spTgt spid="2"/>
                                        </p:tgtEl>
                                      </p:cBhvr>
                                    </p:animEffect>
                                  </p:childTnLst>
                                </p:cTn>
                              </p:par>
                            </p:childTnLst>
                          </p:cTn>
                        </p:par>
                        <p:par>
                          <p:cTn id="26" fill="hold">
                            <p:stCondLst>
                              <p:cond delay="75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5"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7" dur="1000" fill="hold"/>
                                        <p:tgtEl>
                                          <p:spTgt spid="15"/>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1500"/>
                            </p:stCondLst>
                            <p:childTnLst>
                              <p:par>
                                <p:cTn id="47" presetID="17" presetClass="entr" presetSubtype="1" fill="hold" grpId="0" nodeType="afterEffect">
                                  <p:stCondLst>
                                    <p:cond delay="0"/>
                                  </p:stCondLst>
                                  <p:childTnLst>
                                    <p:set>
                                      <p:cBhvr>
                                        <p:cTn id="48"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9"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50"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51"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52"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7" dur="500"/>
                                        <p:tgtEl>
                                          <p:spTgt spid="14">
                                            <p:graphicEl>
                                              <a:dgm id="{EBCB0F9C-9A2A-4CB8-B625-28085C230517}"/>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1" fill="hold" grpId="0" nodeType="clickEffect">
                                  <p:stCondLst>
                                    <p:cond delay="0"/>
                                  </p:stCondLst>
                                  <p:childTnLst>
                                    <p:set>
                                      <p:cBhvr>
                                        <p:cTn id="61"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62"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63"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4"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5"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70" dur="500"/>
                                        <p:tgtEl>
                                          <p:spTgt spid="14">
                                            <p:graphicEl>
                                              <a:dgm id="{B88879ED-2486-40B7-B176-CD90F8AE9BD1}"/>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1" fill="hold" grpId="0" nodeType="clickEffect">
                                  <p:stCondLst>
                                    <p:cond delay="0"/>
                                  </p:stCondLst>
                                  <p:childTnLst>
                                    <p:set>
                                      <p:cBhvr>
                                        <p:cTn id="74"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5"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6"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7"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8"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83" dur="500"/>
                                        <p:tgtEl>
                                          <p:spTgt spid="14">
                                            <p:graphicEl>
                                              <a:dgm id="{10EEF041-E6A6-492D-A7E3-3DB76943A600}"/>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30"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fade">
                                      <p:cBhvr>
                                        <p:cTn id="88" dur="800" decel="100000"/>
                                        <p:tgtEl>
                                          <p:spTgt spid="12"/>
                                        </p:tgtEl>
                                      </p:cBhvr>
                                    </p:animEffect>
                                    <p:anim calcmode="lin" valueType="num">
                                      <p:cBhvr>
                                        <p:cTn id="89" dur="800" decel="100000" fill="hold"/>
                                        <p:tgtEl>
                                          <p:spTgt spid="12"/>
                                        </p:tgtEl>
                                        <p:attrNameLst>
                                          <p:attrName>style.rotation</p:attrName>
                                        </p:attrNameLst>
                                      </p:cBhvr>
                                      <p:tavLst>
                                        <p:tav tm="0">
                                          <p:val>
                                            <p:fltVal val="-90"/>
                                          </p:val>
                                        </p:tav>
                                        <p:tav tm="100000">
                                          <p:val>
                                            <p:fltVal val="0"/>
                                          </p:val>
                                        </p:tav>
                                      </p:tavLst>
                                    </p:anim>
                                    <p:anim calcmode="lin" valueType="num">
                                      <p:cBhvr>
                                        <p:cTn id="90" dur="800" decel="100000" fill="hold"/>
                                        <p:tgtEl>
                                          <p:spTgt spid="12"/>
                                        </p:tgtEl>
                                        <p:attrNameLst>
                                          <p:attrName>ppt_x</p:attrName>
                                        </p:attrNameLst>
                                      </p:cBhvr>
                                      <p:tavLst>
                                        <p:tav tm="0">
                                          <p:val>
                                            <p:strVal val="#ppt_x+0.4"/>
                                          </p:val>
                                        </p:tav>
                                        <p:tav tm="100000">
                                          <p:val>
                                            <p:strVal val="#ppt_x-0.05"/>
                                          </p:val>
                                        </p:tav>
                                      </p:tavLst>
                                    </p:anim>
                                    <p:anim calcmode="lin" valueType="num">
                                      <p:cBhvr>
                                        <p:cTn id="91" dur="800" decel="100000" fill="hold"/>
                                        <p:tgtEl>
                                          <p:spTgt spid="12"/>
                                        </p:tgtEl>
                                        <p:attrNameLst>
                                          <p:attrName>ppt_y</p:attrName>
                                        </p:attrNameLst>
                                      </p:cBhvr>
                                      <p:tavLst>
                                        <p:tav tm="0">
                                          <p:val>
                                            <p:strVal val="#ppt_y-0.4"/>
                                          </p:val>
                                        </p:tav>
                                        <p:tav tm="100000">
                                          <p:val>
                                            <p:strVal val="#ppt_y+0.1"/>
                                          </p:val>
                                        </p:tav>
                                      </p:tavLst>
                                    </p:anim>
                                    <p:anim calcmode="lin" valueType="num">
                                      <p:cBhvr>
                                        <p:cTn id="92"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93"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4" fill="hold">
                            <p:stCondLst>
                              <p:cond delay="1000"/>
                            </p:stCondLst>
                            <p:childTnLst>
                              <p:par>
                                <p:cTn id="95" presetID="22" presetClass="entr" presetSubtype="8"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left)">
                                      <p:cBhvr>
                                        <p:cTn id="97" dur="500"/>
                                        <p:tgtEl>
                                          <p:spTgt spid="9"/>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11"/>
                                        </p:tgtEl>
                                        <p:attrNameLst>
                                          <p:attrName>style.visibility</p:attrName>
                                        </p:attrNameLst>
                                      </p:cBhvr>
                                      <p:to>
                                        <p:strVal val="visible"/>
                                      </p:to>
                                    </p:set>
                                    <p:animEffect transition="in" filter="wipe(left)">
                                      <p:cBhvr>
                                        <p:cTn id="102" dur="500"/>
                                        <p:tgtEl>
                                          <p:spTgt spid="11"/>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7"/>
                                        </p:tgtEl>
                                        <p:attrNameLst>
                                          <p:attrName>style.visibility</p:attrName>
                                        </p:attrNameLst>
                                      </p:cBhvr>
                                      <p:to>
                                        <p:strVal val="visible"/>
                                      </p:to>
                                    </p:set>
                                    <p:animEffect transition="in" filter="wipe(left)">
                                      <p:cBhvr>
                                        <p:cTn id="10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Calibri" panose="020F0502020204030204" pitchFamily="34" charset="0"/>
                <a:ea typeface="+mn-ea"/>
                <a:cs typeface="+mn-cs"/>
              </a:rPr>
              <a:t>HOE KUNNEN WIJ VANDAAG MET GOD COMMUNICEREN?</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308995" y="1041972"/>
            <a:ext cx="7565646" cy="92333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b="1" i="0" u="none" strike="noStrike" kern="1200" cap="none" spc="0" normalizeH="0" baseline="0" noProof="0" dirty="0">
                <a:ln>
                  <a:noFill/>
                </a:ln>
                <a:solidFill>
                  <a:srgbClr val="009999">
                    <a:lumMod val="75000"/>
                  </a:srgbClr>
                </a:solidFill>
                <a:effectLst/>
                <a:uLnTx/>
                <a:uFillTx/>
                <a:latin typeface="Comic Sans MS" panose="030F0702030302020204" pitchFamily="66" charset="0"/>
              </a:rPr>
              <a:t>“</a:t>
            </a:r>
            <a:r>
              <a:rPr lang="en" b="1" noProof="0" dirty="0">
                <a:solidFill>
                  <a:srgbClr val="009999">
                    <a:lumMod val="75000"/>
                  </a:srgbClr>
                </a:solidFill>
                <a:latin typeface="Comic Sans MS" panose="030F0702030302020204" pitchFamily="66" charset="0"/>
              </a:rPr>
              <a:t>En u, mensenkind, Ik heb u aangesteld tot wachter over het huis van Israël. U zult een woord uit Mijn mond horen en u moet hen namens Mij waarschuwen</a:t>
            </a:r>
            <a:r>
              <a:rPr kumimoji="0" lang="en" b="1" i="0" u="none" strike="noStrike" kern="1200" cap="none" spc="0" normalizeH="0" baseline="0" noProof="0" dirty="0">
                <a:ln>
                  <a:noFill/>
                </a:ln>
                <a:solidFill>
                  <a:srgbClr val="009999">
                    <a:lumMod val="75000"/>
                  </a:srgbClr>
                </a:solidFill>
                <a:effectLst/>
                <a:uLnTx/>
                <a:uFillTx/>
                <a:latin typeface="Comic Sans MS" panose="030F0702030302020204" pitchFamily="66" charset="0"/>
              </a:rPr>
              <a:t>.”  </a:t>
            </a:r>
            <a:r>
              <a:rPr kumimoji="0" lang="en" sz="14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(Ezechiël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Om vandaag met ons te communiceren, heeft God twee “naslagwerken” geschreven: de schepping en de Bijbel (Romeinen 1:20; 2 Timotheüs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Daarnaast communiceert God met ons door gebed (Psalm 5:2), engelen (Handelingen 8:26), profeten (Joël 2:28) en vooral door de Heilige Geest (Johannes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984966"/>
            <a:ext cx="743673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Daarin ontdekken we wie we zijn, waar we vandaan komen en waar we naartoe gaan</a:t>
            </a:r>
            <a:r>
              <a:rPr lang="en" sz="2000" b="1" dirty="0">
                <a:solidFill>
                  <a:prstClr val="black"/>
                </a:solidFill>
                <a:latin typeface="Calibri" panose="020F0502020204030204" pitchFamily="34" charset="0"/>
              </a:rPr>
              <a:t> en </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Gods bedoeling met ons leven.</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9920" y="3166235"/>
            <a:ext cx="7436739" cy="1938992"/>
          </a:xfrm>
          <a:prstGeom prst="rect">
            <a:avLst/>
          </a:prstGeom>
          <a:noFill/>
        </p:spPr>
        <p:txBody>
          <a:bodyPr wrap="square">
            <a:spAutoFit/>
          </a:bodyPr>
          <a:lstStyle/>
          <a:p>
            <a:pPr lvl="0">
              <a:spcBef>
                <a:spcPts val="600"/>
              </a:spcBef>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Hoewel de schepping ons over de Schepper vertelt, is zij diep door de zonde aangetast. De Bijbel bevat echter heldere en directe richtlijnen, doorgegeven via de profeten die boodschappen van God ontvingen</a:t>
            </a:r>
            <a:r>
              <a:rPr lang="nl-NL" sz="2000" b="1" dirty="0">
                <a:solidFill>
                  <a:prstClr val="black"/>
                </a:solidFill>
                <a:latin typeface="Calibri" panose="020F0502020204030204" pitchFamily="34" charset="0"/>
              </a:rPr>
              <a:t>In de Bijbel vinden we ook de meest volmaakte openbaring van God in het leven en de bediening van Jezus</a:t>
            </a: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(Hebreeën 1:1-2).</a:t>
            </a:r>
            <a:endParaRPr lang="en" sz="2000" b="1" noProof="0" dirty="0">
              <a:solidFill>
                <a:prstClr val="black"/>
              </a:solidFill>
              <a:latin typeface="Calibri" panose="020F0502020204030204" pitchFamily="34" charset="0"/>
            </a:endParaRPr>
          </a:p>
        </p:txBody>
      </p:sp>
      <p:sp>
        <p:nvSpPr>
          <p:cNvPr id="2" name="Tekstvak 1">
            <a:extLst>
              <a:ext uri="{FF2B5EF4-FFF2-40B4-BE49-F238E27FC236}">
                <a16:creationId xmlns:a16="http://schemas.microsoft.com/office/drawing/2014/main" id="{29AF344F-807F-88EB-C841-2B35C4A0AA3F}"/>
              </a:ext>
            </a:extLst>
          </p:cNvPr>
          <p:cNvSpPr txBox="1"/>
          <p:nvPr/>
        </p:nvSpPr>
        <p:spPr>
          <a:xfrm>
            <a:off x="8773886" y="1927892"/>
            <a:ext cx="1240970" cy="300749"/>
          </a:xfrm>
          <a:prstGeom prst="rect">
            <a:avLst/>
          </a:prstGeom>
          <a:solidFill>
            <a:srgbClr val="15727F"/>
          </a:solidFill>
          <a:ln w="28575">
            <a:noFill/>
          </a:ln>
          <a:effectLst>
            <a:outerShdw blurRad="50800" dist="38100" dir="2700000" algn="tl" rotWithShape="0">
              <a:prstClr val="black">
                <a:alpha val="40000"/>
              </a:prstClr>
            </a:outerShdw>
            <a:softEdge rad="0"/>
          </a:effectLst>
        </p:spPr>
        <p:txBody>
          <a:bodyPr wrap="square" lIns="108000" tIns="18000" rIns="108000" bIns="36000" rtlCol="0">
            <a:spAutoFit/>
          </a:bodyPr>
          <a:lstStyle/>
          <a:p>
            <a:pPr algn="ctr">
              <a:defRPr/>
            </a:pPr>
            <a:r>
              <a:rPr lang="nl-NL" sz="1600" b="1" kern="0" dirty="0">
                <a:solidFill>
                  <a:srgbClr val="E5EEEF"/>
                </a:solidFill>
                <a:latin typeface="Comic Sans MS" panose="030F0702030302020204" pitchFamily="66" charset="0"/>
              </a:rPr>
              <a:t>donderdag </a:t>
            </a:r>
          </a:p>
        </p:txBody>
      </p:sp>
    </p:spTree>
    <p:extLst>
      <p:ext uri="{BB962C8B-B14F-4D97-AF65-F5344CB8AC3E}">
        <p14:creationId xmlns:p14="http://schemas.microsoft.com/office/powerpoint/2010/main" val="427416302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4"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heel(4)">
                                      <p:cBhvr>
                                        <p:cTn id="38" dur="750"/>
                                        <p:tgtEl>
                                          <p:spTgt spid="13"/>
                                        </p:tgtEl>
                                      </p:cBhvr>
                                    </p:animEffect>
                                  </p:childTnLst>
                                </p:cTn>
                              </p:par>
                              <p:par>
                                <p:cTn id="39" presetID="21" presetClass="entr" presetSubtype="4"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heel(4)">
                                      <p:cBhvr>
                                        <p:cTn id="41" dur="750"/>
                                        <p:tgtEl>
                                          <p:spTgt spid="19"/>
                                        </p:tgtEl>
                                      </p:cBhvr>
                                    </p:animEffect>
                                  </p:childTnLst>
                                </p:cTn>
                              </p:par>
                            </p:childTnLst>
                          </p:cTn>
                        </p:par>
                        <p:par>
                          <p:cTn id="42" fill="hold">
                            <p:stCondLst>
                              <p:cond delay="750"/>
                            </p:stCondLst>
                            <p:childTnLst>
                              <p:par>
                                <p:cTn id="43" presetID="22" presetClass="entr" presetSubtype="8"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anim calcmode="lin" valueType="num">
                                      <p:cBhvr>
                                        <p:cTn id="53" dur="500" fill="hold"/>
                                        <p:tgtEl>
                                          <p:spTgt spid="17"/>
                                        </p:tgtEl>
                                        <p:attrNameLst>
                                          <p:attrName>ppt_x</p:attrName>
                                        </p:attrNameLst>
                                      </p:cBhvr>
                                      <p:tavLst>
                                        <p:tav tm="0">
                                          <p:val>
                                            <p:fltVal val="0.5"/>
                                          </p:val>
                                        </p:tav>
                                        <p:tav tm="100000">
                                          <p:val>
                                            <p:strVal val="#ppt_x"/>
                                          </p:val>
                                        </p:tav>
                                      </p:tavLst>
                                    </p:anim>
                                    <p:anim calcmode="lin" valueType="num">
                                      <p:cBhvr>
                                        <p:cTn id="54" dur="500" fill="hold"/>
                                        <p:tgtEl>
                                          <p:spTgt spid="1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anim calcmode="lin" valueType="num">
                                      <p:cBhvr>
                                        <p:cTn id="60" dur="500" fill="hold"/>
                                        <p:tgtEl>
                                          <p:spTgt spid="20"/>
                                        </p:tgtEl>
                                        <p:attrNameLst>
                                          <p:attrName>ppt_x</p:attrName>
                                        </p:attrNameLst>
                                      </p:cBhvr>
                                      <p:tavLst>
                                        <p:tav tm="0">
                                          <p:val>
                                            <p:fltVal val="0.5"/>
                                          </p:val>
                                        </p:tav>
                                        <p:tav tm="100000">
                                          <p:val>
                                            <p:strVal val="#ppt_x"/>
                                          </p:val>
                                        </p:tav>
                                      </p:tavLst>
                                    </p:anim>
                                    <p:anim calcmode="lin" valueType="num">
                                      <p:cBhvr>
                                        <p:cTn id="61" dur="500" fill="hold"/>
                                        <p:tgtEl>
                                          <p:spTgt spid="20"/>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1000" fill="hold"/>
                                        <p:tgtEl>
                                          <p:spTgt spid="18"/>
                                        </p:tgtEl>
                                        <p:attrNameLst>
                                          <p:attrName>ppt_w</p:attrName>
                                        </p:attrNameLst>
                                      </p:cBhvr>
                                      <p:tavLst>
                                        <p:tav tm="0">
                                          <p:val>
                                            <p:fltVal val="0"/>
                                          </p:val>
                                        </p:tav>
                                        <p:tav tm="100000">
                                          <p:val>
                                            <p:strVal val="#ppt_w"/>
                                          </p:val>
                                        </p:tav>
                                      </p:tavLst>
                                    </p:anim>
                                    <p:anim calcmode="lin" valueType="num">
                                      <p:cBhvr>
                                        <p:cTn id="71" dur="1000" fill="hold"/>
                                        <p:tgtEl>
                                          <p:spTgt spid="18"/>
                                        </p:tgtEl>
                                        <p:attrNameLst>
                                          <p:attrName>ppt_h</p:attrName>
                                        </p:attrNameLst>
                                      </p:cBhvr>
                                      <p:tavLst>
                                        <p:tav tm="0">
                                          <p:val>
                                            <p:fltVal val="0"/>
                                          </p:val>
                                        </p:tav>
                                        <p:tav tm="100000">
                                          <p:val>
                                            <p:strVal val="#ppt_h"/>
                                          </p:val>
                                        </p:tav>
                                      </p:tavLst>
                                    </p:anim>
                                    <p:anim calcmode="lin" valueType="num">
                                      <p:cBhvr>
                                        <p:cTn id="72" dur="1000" fill="hold"/>
                                        <p:tgtEl>
                                          <p:spTgt spid="18"/>
                                        </p:tgtEl>
                                        <p:attrNameLst>
                                          <p:attrName>style.rotation</p:attrName>
                                        </p:attrNameLst>
                                      </p:cBhvr>
                                      <p:tavLst>
                                        <p:tav tm="0">
                                          <p:val>
                                            <p:fltVal val="90"/>
                                          </p:val>
                                        </p:tav>
                                        <p:tav tm="100000">
                                          <p:val>
                                            <p:fltVal val="0"/>
                                          </p:val>
                                        </p:tav>
                                      </p:tavLst>
                                    </p:anim>
                                    <p:animEffect transition="in" filter="fade">
                                      <p:cBhvr>
                                        <p:cTn id="73" dur="1000"/>
                                        <p:tgtEl>
                                          <p:spTgt spid="18"/>
                                        </p:tgtEl>
                                      </p:cBhvr>
                                    </p:animEffect>
                                  </p:childTnLst>
                                </p:cTn>
                              </p:par>
                            </p:childTnLst>
                          </p:cTn>
                        </p:par>
                        <p:par>
                          <p:cTn id="74" fill="hold">
                            <p:stCondLst>
                              <p:cond delay="100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500"/>
                                        <p:tgtEl>
                                          <p:spTgt spid="11"/>
                                        </p:tgtEl>
                                      </p:cBhvr>
                                    </p:animEffect>
                                  </p:childTnLst>
                                </p:cTn>
                              </p:par>
                            </p:childTnLst>
                          </p:cTn>
                        </p:par>
                      </p:childTnLst>
                    </p:cTn>
                  </p:par>
                  <p:par>
                    <p:cTn id="78" fill="hold">
                      <p:stCondLst>
                        <p:cond delay="indefinite"/>
                      </p:stCondLst>
                      <p:childTnLst>
                        <p:par>
                          <p:cTn id="79" fill="hold">
                            <p:stCondLst>
                              <p:cond delay="0"/>
                            </p:stCondLst>
                            <p:childTnLst>
                              <p:par>
                                <p:cTn id="80" presetID="14" presetClass="entr" presetSubtype="5"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randombar(vertical)">
                                      <p:cBhvr>
                                        <p:cTn id="82" dur="500"/>
                                        <p:tgtEl>
                                          <p:spTgt spid="21"/>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wipe(left)">
                                      <p:cBhvr>
                                        <p:cTn id="8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559220" y="351234"/>
            <a:ext cx="11312866" cy="6155531"/>
          </a:xfrm>
          <a:prstGeom prst="rect">
            <a:avLst/>
          </a:prstGeom>
          <a:noFill/>
        </p:spPr>
        <p:txBody>
          <a:bodyPr wrap="square">
            <a:spAutoFit/>
          </a:bodyPr>
          <a:lstStyle/>
          <a:p>
            <a:pPr lvl="0" algn="just">
              <a:spcBef>
                <a:spcPts val="600"/>
              </a:spcBef>
              <a:defRPr/>
            </a:pPr>
            <a:r>
              <a:rPr kumimoji="0" lang="nl-NL"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r>
              <a:rPr lang="nl-NL" sz="2400" b="1" noProof="0" dirty="0">
                <a:solidFill>
                  <a:prstClr val="black"/>
                </a:solidFill>
                <a:latin typeface="Constantia" panose="02030602050306030303" pitchFamily="18" charset="0"/>
              </a:rPr>
              <a:t>Er zou samenwerking moeten zijn tussen de mens en God. Maar dit plan werd ernstig verstoord door Adams overtreding. Satan verleidde hem tot zonde, en de Heere kon na zijn zonde niet meer met hem communiceren zoals Hij dat deed toen de mens nog zonder zonde was. </a:t>
            </a:r>
          </a:p>
          <a:p>
            <a:pPr lvl="0" algn="just">
              <a:spcBef>
                <a:spcPts val="600"/>
              </a:spcBef>
              <a:defRPr/>
            </a:pPr>
            <a:r>
              <a:rPr lang="nl-NL" sz="2400" b="1" noProof="0" dirty="0">
                <a:solidFill>
                  <a:prstClr val="black"/>
                </a:solidFill>
                <a:latin typeface="Constantia" panose="02030602050306030303" pitchFamily="18" charset="0"/>
              </a:rPr>
              <a:t>Na de zondeval werd Christus Adams Leermeester. Hij trad namens God op ten opzichte van de mensheid en redde het menselijk geslacht van een onmiddellijke dood. Hij nam het ambt van Middelaar op Zich. </a:t>
            </a:r>
            <a:r>
              <a:rPr lang="nl-NL" sz="2400" b="1" dirty="0">
                <a:solidFill>
                  <a:prstClr val="black"/>
                </a:solidFill>
                <a:latin typeface="Constantia" panose="02030602050306030303" pitchFamily="18" charset="0"/>
              </a:rPr>
              <a:t>Aan Adam en Eva werd een proeftijd gegund waarin zij konden terugkeren naar hun trouw aan God; in dit plan was ook al hun nageslacht begrepen.</a:t>
            </a:r>
            <a:r>
              <a:rPr lang="nl-NL" sz="2400" b="1" noProof="0" dirty="0">
                <a:solidFill>
                  <a:prstClr val="black"/>
                </a:solidFill>
                <a:latin typeface="Constantia" panose="02030602050306030303" pitchFamily="18" charset="0"/>
              </a:rPr>
              <a:t> </a:t>
            </a:r>
          </a:p>
          <a:p>
            <a:pPr lvl="0" algn="just">
              <a:spcBef>
                <a:spcPts val="600"/>
              </a:spcBef>
              <a:defRPr/>
            </a:pPr>
            <a:r>
              <a:rPr lang="nl-NL" sz="2400" b="1" dirty="0">
                <a:solidFill>
                  <a:prstClr val="black"/>
                </a:solidFill>
                <a:latin typeface="Constantia" panose="02030602050306030303" pitchFamily="18" charset="0"/>
              </a:rPr>
              <a:t>Zonder de verzoening door de Zoon van God zou er geen sprake hebben kunnen zijn van het overdragen van zegen of redding van God op de mens. God waakte ijverig over de eer van Zijn wet. De overtreding van die wet had geleid tot een vreselijke scheiding tussen God en de mens. Aan Adam was in zijn onschuld gemeenschap met zijn Schepper geschonken – een directe, vrije en vreugdevolle omgang. Na zijn overtreding zou God slechts via Christus en engelen met de mens communiceren.</a:t>
            </a:r>
            <a:r>
              <a:rPr kumimoji="0" lang="nl-NL"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7740973" y="6457890"/>
            <a:ext cx="4451027" cy="369332"/>
          </a:xfrm>
          <a:prstGeom prst="rect">
            <a:avLst/>
          </a:prstGeom>
          <a:noFill/>
        </p:spPr>
        <p:txBody>
          <a:bodyPr wrap="none" rtlCol="0">
            <a:spAutoFit/>
          </a:bodyPr>
          <a:lstStyle/>
          <a:p>
            <a:pPr lvl="0" algn="r">
              <a:defRPr/>
            </a:pPr>
            <a:r>
              <a:rPr kumimoji="0" lang="nl-NL"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Ellen G. White (</a:t>
            </a:r>
            <a:r>
              <a:rPr lang="nl-NL" b="1" noProof="0" dirty="0">
                <a:solidFill>
                  <a:prstClr val="black"/>
                </a:solidFill>
                <a:latin typeface="Calibri" panose="020F0502020204030204" pitchFamily="34" charset="0"/>
              </a:rPr>
              <a:t>Conflict en Moed, 14 januari</a:t>
            </a:r>
            <a:r>
              <a:rPr kumimoji="0" lang="nl-NL"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t>
            </a:r>
          </a:p>
        </p:txBody>
      </p:sp>
    </p:spTree>
    <p:extLst>
      <p:ext uri="{BB962C8B-B14F-4D97-AF65-F5344CB8AC3E}">
        <p14:creationId xmlns:p14="http://schemas.microsoft.com/office/powerpoint/2010/main" val="25528344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Calibri" panose="020F0502020204030204" pitchFamily="34" charset="0"/>
                <a:ea typeface="+mn-ea"/>
                <a:cs typeface="+mn-cs"/>
              </a:rPr>
              <a:t>BIJLAGE: </a:t>
            </a:r>
            <a:r>
              <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Calibri" panose="020F0502020204030204" pitchFamily="34" charset="0"/>
                <a:ea typeface="+mn-ea"/>
                <a:cs typeface="+mn-cs"/>
              </a:rPr>
              <a:t>BIOGRAFIE VAN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Ellen Gould en Elizabeth Harmon, de jongsten van de acht kinderen van Eunice en Robert Harmon, werden op 26 november 1827 geboren in Gorham, Maine, Verenigde Staten.</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Toen Ellen negen jaar oud was, gooide een klasgenoot een steen naar haar, waardoor zij ernstig gezichtsletsel opliep. De verwonding had blijvende gevolgen, waardoor zij school moest verlaten en haar sociale leven beperkt werd.</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Het gezin aanvaardde de leer van William Miller en Ellen werd in 1842 in de methodistische kerk gedoopt.</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19833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Maar Ellen voelde zich verloren en meende dat zij de verlossing niet waard was, totdat dominee Levi Stockman haar hielp Gods ware liefde te begrijpen.</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42485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Vanaf dat moment kreeg zij Jezus innig lief en diende zij Hem de rest van haar leven.</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Kort daarna verhuisde het gezin naar Portland, een grote stad in Maine, om hun hoedenmakerij uit te breiden.</a:t>
            </a:r>
          </a:p>
        </p:txBody>
      </p:sp>
    </p:spTree>
    <p:extLst>
      <p:ext uri="{BB962C8B-B14F-4D97-AF65-F5344CB8AC3E}">
        <p14:creationId xmlns:p14="http://schemas.microsoft.com/office/powerpoint/2010/main" val="39114003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280</TotalTime>
  <Words>1674</Words>
  <Application>Microsoft Office PowerPoint</Application>
  <PresentationFormat>Panorámica</PresentationFormat>
  <Paragraphs>89</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Calibri</vt:lpstr>
      <vt:lpstr>Comic Sans MS</vt:lpstr>
      <vt:lpstr>Arial</vt:lpstr>
      <vt:lpstr>Constantia</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38</cp:revision>
  <dcterms:created xsi:type="dcterms:W3CDTF">2026-09-07T12:37:12Z</dcterms:created>
  <dcterms:modified xsi:type="dcterms:W3CDTF">2026-10-02T05:16:17Z</dcterms:modified>
</cp:coreProperties>
</file>