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Koormaa, mata jabinaa fi gochaa godhaniif: adabni, akkasumas badiisa geessisaniif kaffaluun ni jiraata (Ba’uu 11:4-5, 2)</a:t>
          </a: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Ajaja Waaqayyootiif abboomamuun: adabni irra darbuu, akkasuma birmadummaa argamsiisa (Ba’uu 11:7-8)</a:t>
          </a: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rtl="0"/>
          <a:r>
            <a:rPr lang="en" sz="1800" b="1" dirty="0"/>
            <a:t>Isa kudhanaffaa irratti, hoolaa mudaa hin qabne tokkoo tokkoo maatiitiif ykn maatii baayyeedhaaf akka qopheessaniif itti himame (Ba’uu 12:3-5).</a:t>
          </a:r>
          <a:endParaRPr lang="es-ES" sz="1800"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r>
            <a:rPr lang="en" sz="1800" b="1" dirty="0"/>
            <a:t>Gaafa guyyaa 14ffaa galgala aarsaa dhiheessu (Ba’uu 12:6)</a:t>
          </a:r>
          <a:endParaRPr lang="es-ES" sz="1800"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r>
            <a:rPr lang="en" sz="1800" b="1" dirty="0"/>
            <a:t>Michichila balbalaa fi mataa balbalaa dhiigicha dibu (Ba’uu 12:7)</a:t>
          </a:r>
          <a:endParaRPr lang="es-ES" sz="1800"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en" sz="1800" b="1" dirty="0"/>
            <a:t>Foonicha ibiddaan waadamee, maxinoo hin bukoofnee fi biqiltuu hadhaahuun nyaatanii haa fixan (Ba’uu 12:8-10)</a:t>
          </a:r>
          <a:endParaRPr lang="es-ES" sz="1800"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r>
            <a:rPr lang="en" sz="1800" b="1" dirty="0"/>
            <a:t>Ariitiidhaan nyaataa uffata isaanii uffatanii deemsaaf haa qophaa’an (Ba’uu 12:11)</a:t>
          </a:r>
          <a:endParaRPr lang="es-ES" sz="1800"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r>
            <a:rPr lang="en" sz="1800" b="1" dirty="0"/>
            <a:t>Erga Gibxii baa’anii booda, guyyoota torbaaf buddeen raacitii hin qabne nyaachuu itti fufan (Ba’uu 12:15)</a:t>
          </a:r>
          <a:endParaRPr lang="es-ES" sz="1800"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2501" y="131627"/>
          <a:ext cx="3497199" cy="158172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Koormaa, mata jabinaa fi gochaa godhaniif: adabni, akkasumas badiisa geessisaniif kaffaluun ni jiraata (Ba’uu 11:4-5, 2)</a:t>
          </a:r>
        </a:p>
      </dsp:txBody>
      <dsp:txXfrm>
        <a:off x="1722501" y="131627"/>
        <a:ext cx="3497199" cy="1581727"/>
      </dsp:txXfrm>
    </dsp:sp>
    <dsp:sp modelId="{2F902D56-F084-473B-8D40-56127DB03315}">
      <dsp:nvSpPr>
        <dsp:cNvPr id="0" name=""/>
        <dsp:cNvSpPr/>
      </dsp:nvSpPr>
      <dsp:spPr>
        <a:xfrm>
          <a:off x="0" y="131627"/>
          <a:ext cx="1565910" cy="1581727"/>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0" y="1974339"/>
          <a:ext cx="3497199" cy="1581727"/>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Ajaja Waaqayyootiif abboomamuun: adabni irra darbuu, akkasuma birmadummaa argamsiisa (Ba’uu 11:7-8)</a:t>
          </a:r>
        </a:p>
      </dsp:txBody>
      <dsp:txXfrm>
        <a:off x="0" y="1974339"/>
        <a:ext cx="3497199" cy="1581727"/>
      </dsp:txXfrm>
    </dsp:sp>
    <dsp:sp modelId="{812ED4EC-9DBE-42DA-B989-86866B0882BC}">
      <dsp:nvSpPr>
        <dsp:cNvPr id="0" name=""/>
        <dsp:cNvSpPr/>
      </dsp:nvSpPr>
      <dsp:spPr>
        <a:xfrm>
          <a:off x="3653790" y="1974339"/>
          <a:ext cx="1565910" cy="158172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1160" y="2051573"/>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71160" y="2051573"/>
        <a:ext cx="2968430" cy="2950334"/>
      </dsp:txXfrm>
    </dsp:sp>
    <dsp:sp modelId="{C9A34EFC-B302-4EE0-95F3-44A0FC5B30AA}">
      <dsp:nvSpPr>
        <dsp:cNvPr id="0" name=""/>
        <dsp:cNvSpPr/>
      </dsp:nvSpPr>
      <dsp:spPr>
        <a:xfrm>
          <a:off x="3059581" y="35511"/>
          <a:ext cx="1167656" cy="783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3867" y="35511"/>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n" sz="1800" b="1" kern="1200" dirty="0"/>
            <a:t>Isa kudhanaffaa irratti, hoolaa mudaa hin qabne tokkoo tokkoo maatiitiif ykn maatii baayyeedhaaf akka qopheessaniif itti himame (Ba’uu 12:3-5).</a:t>
          </a:r>
          <a:endParaRPr lang="es-ES" sz="1800" kern="1200" dirty="0"/>
        </a:p>
      </dsp:txBody>
      <dsp:txXfrm>
        <a:off x="4263867" y="35511"/>
        <a:ext cx="5010361" cy="783614"/>
      </dsp:txXfrm>
    </dsp:sp>
    <dsp:sp modelId="{08C638C1-9C43-4A33-BFD4-0D065128A6B7}">
      <dsp:nvSpPr>
        <dsp:cNvPr id="0" name=""/>
        <dsp:cNvSpPr/>
      </dsp:nvSpPr>
      <dsp:spPr>
        <a:xfrm>
          <a:off x="3059581" y="960177"/>
          <a:ext cx="1167656" cy="78361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3867" y="96017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Gaafa guyyaa 14ffaa galgala aarsaa dhiheessu (Ba’uu 12:6)</a:t>
          </a:r>
          <a:endParaRPr lang="es-ES" sz="1800" kern="1200" dirty="0"/>
        </a:p>
      </dsp:txBody>
      <dsp:txXfrm>
        <a:off x="4263867" y="960177"/>
        <a:ext cx="5010361" cy="783614"/>
      </dsp:txXfrm>
    </dsp:sp>
    <dsp:sp modelId="{08B9DFFB-FE92-4999-943C-AC4CD5ACB6B2}">
      <dsp:nvSpPr>
        <dsp:cNvPr id="0" name=""/>
        <dsp:cNvSpPr/>
      </dsp:nvSpPr>
      <dsp:spPr>
        <a:xfrm>
          <a:off x="3059581" y="1884842"/>
          <a:ext cx="1167656" cy="783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3867" y="188484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Michichila balbalaa fi mataa balbalaa dhiigicha dibu (Ba’uu 12:7)</a:t>
          </a:r>
          <a:endParaRPr lang="es-ES" sz="1800" kern="1200" dirty="0"/>
        </a:p>
      </dsp:txBody>
      <dsp:txXfrm>
        <a:off x="4263867" y="1884842"/>
        <a:ext cx="5010361" cy="783614"/>
      </dsp:txXfrm>
    </dsp:sp>
    <dsp:sp modelId="{B3E92D52-37AF-4EE6-B9BF-D79EE3FB9D60}">
      <dsp:nvSpPr>
        <dsp:cNvPr id="0" name=""/>
        <dsp:cNvSpPr/>
      </dsp:nvSpPr>
      <dsp:spPr>
        <a:xfrm>
          <a:off x="3059581" y="2809507"/>
          <a:ext cx="1167656" cy="783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3867" y="280950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Foonicha ibiddaan waadamee, maxinoo hin bukoofnee fi biqiltuu hadhaahuun nyaatanii haa fixan (Ba’uu 12:8-10)</a:t>
          </a:r>
          <a:endParaRPr lang="es-ES" sz="1800" kern="1200" dirty="0"/>
        </a:p>
      </dsp:txBody>
      <dsp:txXfrm>
        <a:off x="4263867" y="2809507"/>
        <a:ext cx="5010361" cy="783614"/>
      </dsp:txXfrm>
    </dsp:sp>
    <dsp:sp modelId="{E83D44AF-A490-4B2E-91E8-BC18E9D4B227}">
      <dsp:nvSpPr>
        <dsp:cNvPr id="0" name=""/>
        <dsp:cNvSpPr/>
      </dsp:nvSpPr>
      <dsp:spPr>
        <a:xfrm>
          <a:off x="3059581" y="3734172"/>
          <a:ext cx="1167656" cy="783614"/>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3867" y="373417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Ariitiidhaan nyaataa uffata isaanii uffatanii deemsaaf haa qophaa’an (Ba’uu 12:11)</a:t>
          </a:r>
          <a:endParaRPr lang="es-ES" sz="1800" kern="1200" dirty="0"/>
        </a:p>
      </dsp:txBody>
      <dsp:txXfrm>
        <a:off x="4263867" y="3734172"/>
        <a:ext cx="5010361" cy="783614"/>
      </dsp:txXfrm>
    </dsp:sp>
    <dsp:sp modelId="{C3CF8F37-517A-4A65-80C1-0303D535BB07}">
      <dsp:nvSpPr>
        <dsp:cNvPr id="0" name=""/>
        <dsp:cNvSpPr/>
      </dsp:nvSpPr>
      <dsp:spPr>
        <a:xfrm>
          <a:off x="3059581" y="4658838"/>
          <a:ext cx="1167656" cy="78361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3867" y="4658838"/>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Erga Gibxii baa’anii booda, guyyoota torbaaf buddeen raacitii hin qabne nyaachuu itti fufan (Ba’uu 12:15)</a:t>
          </a:r>
          <a:endParaRPr lang="es-ES" sz="1800" kern="1200" dirty="0"/>
        </a:p>
      </dsp:txBody>
      <dsp:txXfrm>
        <a:off x="4263867" y="4658838"/>
        <a:ext cx="5010361" cy="7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693892" y="3009413"/>
        <a:ext cx="1959150" cy="1700390"/>
      </dsp:txXfrm>
    </dsp:sp>
    <dsp:sp modelId="{5BBA65DC-027D-4558-A2CA-0AFBE66E69EF}">
      <dsp:nvSpPr>
        <dsp:cNvPr id="0" name=""/>
        <dsp:cNvSpPr/>
      </dsp:nvSpPr>
      <dsp:spPr>
        <a:xfrm rot="10800000">
          <a:off x="3795047" y="3497955"/>
          <a:ext cx="570179"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3966101" y="3642616"/>
        <a:ext cx="399125" cy="433982"/>
      </dsp:txXfrm>
    </dsp:sp>
    <dsp:sp modelId="{B289A13C-5E22-486F-8BCD-7A6422BF7EBD}">
      <dsp:nvSpPr>
        <dsp:cNvPr id="0" name=""/>
        <dsp:cNvSpPr/>
      </dsp:nvSpPr>
      <dsp:spPr>
        <a:xfrm>
          <a:off x="1382969" y="2788045"/>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696822" y="3101898"/>
        <a:ext cx="1515418" cy="1515418"/>
      </dsp:txXfrm>
    </dsp:sp>
    <dsp:sp modelId="{AE82B83A-DAA2-402E-B0CC-15B375999605}">
      <dsp:nvSpPr>
        <dsp:cNvPr id="0" name=""/>
        <dsp:cNvSpPr/>
      </dsp:nvSpPr>
      <dsp:spPr>
        <a:xfrm rot="18000000">
          <a:off x="2967425" y="2142701"/>
          <a:ext cx="539124"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07859" y="2357396"/>
        <a:ext cx="377387"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01/08/2025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5.wdp"/><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183172"/>
            <a:ext cx="6931364" cy="1107996"/>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en-US" sz="6600" b="1" spc="1000" dirty="0">
                <a:ln/>
                <a:solidFill>
                  <a:srgbClr val="FE0000"/>
                </a:solidFill>
                <a:effectLst>
                  <a:reflection blurRad="6350" stA="55000" endA="300" endPos="35000" dir="5400000" sy="-100000" algn="bl" rotWithShape="0"/>
                </a:effectLst>
              </a:rPr>
              <a:t>IRRA DARBAA</a:t>
            </a:r>
            <a:endParaRPr lang="en" sz="6600" b="1" spc="1000" dirty="0">
              <a:ln/>
              <a:solidFill>
                <a:srgbClr val="FE0000"/>
              </a:solidFill>
              <a:effectLst>
                <a:reflection blurRad="6350" stA="55000" endA="300" endPos="35000" dir="5400000" sy="-100000" algn="bl" rotWithShape="0"/>
              </a:effectLst>
            </a:endParaRP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rtlCol="0">
            <a:spAutoFit/>
          </a:bodyPr>
          <a:lstStyle/>
          <a:p>
            <a:pPr algn="ctr"/>
            <a:r>
              <a:rPr lang="en" sz="1600" b="1" dirty="0">
                <a:solidFill>
                  <a:srgbClr val="C1D6E5"/>
                </a:solidFill>
              </a:rPr>
              <a:t>Lesson 5 for August 2, 2025</a:t>
            </a: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86916"/>
            <a:ext cx="5806251" cy="67710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Yommuu</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ijoolleen</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keessan</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sirni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kun</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isiniif</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hiikkaa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maalii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qaba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Jedhanii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isin</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gaafatanitti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akkana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jedhaa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isaanitti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himaa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kun</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qalma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Faasikaa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WAAQAYYOO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ti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Inni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yeroo</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warra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Gibxi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dha’etti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maneen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Israa’eloota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Gibxi</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keessa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turan</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sanaa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irra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darbee</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maneen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keenya</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nuuf</a:t>
            </a:r>
            <a:r>
              <a:rPr kumimoji="0" lang="en-US" sz="31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1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oolcheeraatii</a:t>
            </a:r>
            <a:r>
              <a:rPr lang="en-US" sz="31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kana </a:t>
            </a:r>
            <a:r>
              <a:rPr lang="en-US" sz="31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irratti</a:t>
            </a:r>
            <a:r>
              <a:rPr lang="en-US" sz="31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1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namoonni</a:t>
            </a:r>
            <a:r>
              <a:rPr lang="en-US" sz="31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gad </a:t>
            </a:r>
            <a:r>
              <a:rPr lang="en-US" sz="31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jedhanii</a:t>
            </a:r>
            <a:r>
              <a:rPr lang="en-US" sz="31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1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waaqeffatan</a:t>
            </a:r>
            <a:r>
              <a:rPr lang="en-US" sz="31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Ba’uu</a:t>
            </a:r>
            <a:r>
              <a:rPr lang="en-US" sz="28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12:26, 27 HAH</a:t>
            </a:r>
            <a:endPar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6455467" y="4048125"/>
            <a:ext cx="5219700" cy="2554545"/>
          </a:xfrm>
          <a:prstGeom prst="rect">
            <a:avLst/>
          </a:prstGeom>
          <a:noFill/>
        </p:spPr>
        <p:txBody>
          <a:bodyPr wrap="square" rtlCol="0">
            <a:spAutoFit/>
          </a:bodyPr>
          <a:lstStyle/>
          <a:p>
            <a:pPr>
              <a:spcBef>
                <a:spcPts val="1800"/>
              </a:spcBef>
            </a:pPr>
            <a:r>
              <a:rPr lang="en" sz="2000" b="1" dirty="0">
                <a:solidFill>
                  <a:srgbClr val="CDECF7"/>
                </a:solidFill>
                <a:effectLst>
                  <a:outerShdw blurRad="38100" dist="63500" dir="2700000" algn="tl">
                    <a:srgbClr val="286AB3"/>
                  </a:outerShdw>
                </a:effectLst>
              </a:rPr>
              <a:t>Akeekkachiisa (Ba’uu 11)</a:t>
            </a:r>
          </a:p>
          <a:p>
            <a:pPr>
              <a:spcBef>
                <a:spcPts val="1800"/>
              </a:spcBef>
            </a:pPr>
            <a:r>
              <a:rPr lang="en" sz="2000" b="1" dirty="0">
                <a:solidFill>
                  <a:srgbClr val="FFF4C5"/>
                </a:solidFill>
                <a:effectLst>
                  <a:outerShdw blurRad="38100" dist="63500" dir="2700000" algn="tl">
                    <a:srgbClr val="6C580E"/>
                  </a:outerShdw>
                </a:effectLst>
              </a:rPr>
              <a:t>Qophii (Ba’uu 12:1-16)</a:t>
            </a:r>
          </a:p>
          <a:p>
            <a:pPr>
              <a:spcBef>
                <a:spcPts val="1800"/>
              </a:spcBef>
            </a:pPr>
            <a:r>
              <a:rPr lang="en" sz="2000" b="1" dirty="0">
                <a:solidFill>
                  <a:srgbClr val="FFD1FF"/>
                </a:solidFill>
                <a:effectLst>
                  <a:outerShdw blurRad="38100" dist="63500" dir="2700000" algn="tl">
                    <a:srgbClr val="751167"/>
                  </a:outerShdw>
                </a:effectLst>
              </a:rPr>
              <a:t>Dhiigaa fi raacitii (Ba’uu 12:17-23)</a:t>
            </a:r>
          </a:p>
          <a:p>
            <a:pPr>
              <a:spcBef>
                <a:spcPts val="1800"/>
              </a:spcBef>
            </a:pPr>
            <a:r>
              <a:rPr lang="en" sz="2000" b="1" dirty="0">
                <a:solidFill>
                  <a:srgbClr val="CDFBD7"/>
                </a:solidFill>
                <a:effectLst>
                  <a:outerShdw blurRad="38100" dist="63500" dir="2700000" algn="tl">
                    <a:srgbClr val="0E792E"/>
                  </a:outerShdw>
                </a:effectLst>
              </a:rPr>
              <a:t>Yaadadhaa barsiisaas (Ba’uu 12:24-28)</a:t>
            </a:r>
          </a:p>
          <a:p>
            <a:pPr>
              <a:spcBef>
                <a:spcPts val="1800"/>
              </a:spcBef>
            </a:pPr>
            <a:r>
              <a:rPr lang="en" sz="2000" b="1" dirty="0">
                <a:solidFill>
                  <a:srgbClr val="F6D1FF"/>
                </a:solidFill>
                <a:effectLst>
                  <a:outerShdw blurRad="38100" dist="63500" dir="2700000" algn="tl">
                    <a:srgbClr val="891CA8"/>
                  </a:outerShdw>
                </a:effectLst>
              </a:rPr>
              <a:t>Dha’icha kudhanaffaa (Ba’uu 12:29-30)</a:t>
            </a: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33959"/>
            <a:ext cx="8381172" cy="1015663"/>
          </a:xfrm>
          <a:prstGeom prst="rect">
            <a:avLst/>
          </a:prstGeom>
          <a:noFill/>
        </p:spPr>
        <p:txBody>
          <a:bodyPr wrap="square" rtlCol="0">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Dha’ichi kudhanaffaan maatii warra Gibxii warra qajeelfama Waaqaa didan hundumaa rukute. Akka tasaa hin dhufne guyyoota baayyee dursee labsameera. </a:t>
            </a: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255933" y="3467766"/>
            <a:ext cx="5034582" cy="3251500"/>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062360" y="6161206"/>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062360" y="5118733"/>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062360" y="4600478"/>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062360" y="5657282"/>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062360"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1780219"/>
            <a:ext cx="8490502" cy="1631216"/>
          </a:xfrm>
          <a:prstGeom prst="rect">
            <a:avLst/>
          </a:prstGeom>
          <a:noFill/>
        </p:spPr>
        <p:txBody>
          <a:bodyPr wrap="square">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Hoolaa qofa ture kan itti gaafatamu ykn qalamu. Isa qofa ture kan ajjeefamu. Dhiiga isaa qofa ture kan Ergamaan ajjeesu akka bira darbu taasisu. Maaliif? Sababni isaa KIRISTOOS QOFATU FAYYISUU danda’a. Kun immoo dhalootaa hamma dhalootaatti yaadatama… hamma Inni deebi’ee dhufutti. </a:t>
            </a: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1060977"/>
            <a:ext cx="8490502" cy="707886"/>
          </a:xfrm>
          <a:prstGeom prst="rect">
            <a:avLst/>
          </a:prstGeom>
          <a:noFill/>
        </p:spPr>
        <p:txBody>
          <a:bodyPr wrap="square">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Dubbichi qormaata amantii ture. Halkan sana namni du’uu barbaadu hin turre. Namni hundinuu carraa mucaa isaa angafaa oolfachuu qaba ture.</a:t>
            </a: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77823"/>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en" sz="5400" b="1" spc="600" dirty="0">
                <a:ln w="22225">
                  <a:noFill/>
                  <a:prstDash val="solid"/>
                </a:ln>
                <a:solidFill>
                  <a:schemeClr val="accent6"/>
                </a:solidFill>
              </a:rPr>
              <a:t>AKEEKKACHIISA</a:t>
            </a: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695660"/>
            <a:ext cx="12192000"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WAAQAYYO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Museedhaan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akkana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jedhe</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“Ani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amma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illee</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dha’icha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tokko</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Fara’oonii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Gibxitti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nan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fida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Ergasii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inni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asii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isin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baasa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yeroo</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asii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isin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baasutti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immoo</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inni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guutummaan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guutuutti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isin</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aria’a</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(Ba’uu 11:1)</a:t>
            </a:r>
          </a:p>
        </p:txBody>
      </p:sp>
      <p:sp>
        <p:nvSpPr>
          <p:cNvPr id="6" name="CuadroTexto 5">
            <a:extLst>
              <a:ext uri="{FF2B5EF4-FFF2-40B4-BE49-F238E27FC236}">
                <a16:creationId xmlns:a16="http://schemas.microsoft.com/office/drawing/2014/main" id="{24019098-EDB3-3BCA-168B-74E1553EA1E7}"/>
              </a:ext>
            </a:extLst>
          </p:cNvPr>
          <p:cNvSpPr txBox="1"/>
          <p:nvPr/>
        </p:nvSpPr>
        <p:spPr>
          <a:xfrm>
            <a:off x="2982910" y="1470370"/>
            <a:ext cx="3594101" cy="1631216"/>
          </a:xfrm>
          <a:prstGeom prst="rect">
            <a:avLst/>
          </a:prstGeom>
          <a:noFill/>
        </p:spPr>
        <p:txBody>
          <a:bodyPr wrap="square" rtlCol="0">
            <a:spAutoFit/>
          </a:bodyPr>
          <a:lstStyle/>
          <a:p>
            <a:pPr>
              <a:spcBef>
                <a:spcPts val="600"/>
              </a:spcBef>
            </a:pPr>
            <a:r>
              <a:rPr lang="en" sz="2000" b="1" dirty="0"/>
              <a:t>Dukkana guyyoota sadii booda, Fara’oon Museetti aaree akka inni lammata gara masaraatti hin deebine dhorkate (Ba’uu 10:28).</a:t>
            </a:r>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3702872475"/>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654300"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982910" y="5764560"/>
            <a:ext cx="9166226" cy="1015663"/>
          </a:xfrm>
          <a:prstGeom prst="rect">
            <a:avLst/>
          </a:prstGeom>
          <a:noFill/>
        </p:spPr>
        <p:txBody>
          <a:bodyPr wrap="square">
            <a:spAutoFit/>
          </a:bodyPr>
          <a:lstStyle/>
          <a:p>
            <a:pPr>
              <a:spcBef>
                <a:spcPts val="600"/>
              </a:spcBef>
            </a:pPr>
            <a:r>
              <a:rPr lang="en" sz="2000" b="1" dirty="0"/>
              <a:t>Amma Musee ture kan fuula Fara’oon duraa aariidhaan deeme. Mata jabina isaa fi bu’aa murtii isaatii kanatti aare. Kabaja Museedhaaf qaban keessaa, warri Gibxi baayyeen isaanii akeekkachiisa isaa kana ni didan (Ba’uu 11:3).</a:t>
            </a:r>
          </a:p>
        </p:txBody>
      </p:sp>
      <p:sp>
        <p:nvSpPr>
          <p:cNvPr id="14" name="CuadroTexto 13">
            <a:extLst>
              <a:ext uri="{FF2B5EF4-FFF2-40B4-BE49-F238E27FC236}">
                <a16:creationId xmlns:a16="http://schemas.microsoft.com/office/drawing/2014/main" id="{6B500381-8EAA-C112-BB4F-6199D88B909D}"/>
              </a:ext>
            </a:extLst>
          </p:cNvPr>
          <p:cNvSpPr txBox="1"/>
          <p:nvPr/>
        </p:nvSpPr>
        <p:spPr>
          <a:xfrm>
            <a:off x="6194427" y="1513292"/>
            <a:ext cx="6029325" cy="400110"/>
          </a:xfrm>
          <a:prstGeom prst="rect">
            <a:avLst/>
          </a:prstGeom>
          <a:noFill/>
        </p:spPr>
        <p:txBody>
          <a:bodyPr wrap="square">
            <a:spAutoFit/>
          </a:bodyPr>
          <a:lstStyle/>
          <a:p>
            <a:pPr>
              <a:spcBef>
                <a:spcPts val="600"/>
              </a:spcBef>
            </a:pPr>
            <a:r>
              <a:rPr lang="en" sz="2000" b="1" dirty="0"/>
              <a:t>Yeroon firdii Waaqayyoo dhihaateera (Ba’uu 12:12):</a:t>
            </a:r>
          </a:p>
        </p:txBody>
      </p:sp>
      <p:sp>
        <p:nvSpPr>
          <p:cNvPr id="8" name="CuadroTexto 7">
            <a:extLst>
              <a:ext uri="{FF2B5EF4-FFF2-40B4-BE49-F238E27FC236}">
                <a16:creationId xmlns:a16="http://schemas.microsoft.com/office/drawing/2014/main" id="{AD40536C-E542-7F37-689D-E66762BD4DE4}"/>
              </a:ext>
            </a:extLst>
          </p:cNvPr>
          <p:cNvSpPr txBox="1"/>
          <p:nvPr/>
        </p:nvSpPr>
        <p:spPr>
          <a:xfrm>
            <a:off x="2982910" y="3155800"/>
            <a:ext cx="3836989" cy="2554545"/>
          </a:xfrm>
          <a:prstGeom prst="rect">
            <a:avLst/>
          </a:prstGeom>
          <a:noFill/>
        </p:spPr>
        <p:txBody>
          <a:bodyPr wrap="square">
            <a:spAutoFit/>
          </a:bodyPr>
          <a:lstStyle/>
          <a:p>
            <a:pPr>
              <a:spcBef>
                <a:spcPts val="600"/>
              </a:spcBef>
            </a:pPr>
            <a:r>
              <a:rPr lang="en" sz="2000" b="1" dirty="0"/>
              <a:t>Garuu Museen ajaja kanaaf hin abboomamne, sababni isaa ilmi angafaa Fara’on balaa jala jira. Ga’ee akka “waaqa” Fara’oon ta’uutti qabuun (Ba’uu 7:1), waan gochuuf jedhu ilaalchisee akeekkachiisa kennuutu irra ture (Amos 3:7).</a:t>
            </a:r>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29184"/>
            <a:ext cx="12192000"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rPr>
              <a:t>QOPHII</a:t>
            </a:r>
          </a:p>
        </p:txBody>
      </p:sp>
      <p:sp>
        <p:nvSpPr>
          <p:cNvPr id="5" name="CuadroTexto 4">
            <a:extLst>
              <a:ext uri="{FF2B5EF4-FFF2-40B4-BE49-F238E27FC236}">
                <a16:creationId xmlns:a16="http://schemas.microsoft.com/office/drawing/2014/main" id="{78E3159F-3C5B-2CD1-9E28-132F1D114A7E}"/>
              </a:ext>
            </a:extLst>
          </p:cNvPr>
          <p:cNvSpPr txBox="1"/>
          <p:nvPr/>
        </p:nvSpPr>
        <p:spPr>
          <a:xfrm>
            <a:off x="1" y="599560"/>
            <a:ext cx="12192000" cy="615553"/>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err="1">
                <a:solidFill>
                  <a:schemeClr val="accent1">
                    <a:lumMod val="75000"/>
                  </a:schemeClr>
                </a:solidFill>
                <a:latin typeface="Comic Sans MS" panose="030F0702030302020204" pitchFamily="66" charset="0"/>
              </a:rPr>
              <a:t>Ji’a</a:t>
            </a:r>
            <a:r>
              <a:rPr lang="en-US" sz="1600" b="1" dirty="0">
                <a:solidFill>
                  <a:schemeClr val="accent1">
                    <a:lumMod val="75000"/>
                  </a:schemeClr>
                </a:solidFill>
                <a:latin typeface="Comic Sans MS" panose="030F0702030302020204" pitchFamily="66" charset="0"/>
              </a:rPr>
              <a:t> kana </a:t>
            </a:r>
            <a:r>
              <a:rPr lang="en-US" sz="1600" b="1" dirty="0" err="1">
                <a:solidFill>
                  <a:schemeClr val="accent1">
                    <a:lumMod val="75000"/>
                  </a:schemeClr>
                </a:solidFill>
                <a:latin typeface="Comic Sans MS" panose="030F0702030302020204" pitchFamily="66" charset="0"/>
              </a:rPr>
              <a:t>keessa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bultii</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kurnaffaatti</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tokkoon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tokkoon</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namaa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xobbaallaa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hoolaa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tokko</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akkuma</a:t>
            </a:r>
            <a:r>
              <a:rPr lang="en-US" sz="1600" b="1" dirty="0">
                <a:solidFill>
                  <a:schemeClr val="accent1">
                    <a:lumMod val="75000"/>
                  </a:schemeClr>
                </a:solidFill>
                <a:latin typeface="Comic Sans MS" panose="030F0702030302020204" pitchFamily="66" charset="0"/>
              </a:rPr>
              <a:t> maneen </a:t>
            </a:r>
            <a:r>
              <a:rPr lang="en-US" sz="1600" b="1" dirty="0" err="1">
                <a:solidFill>
                  <a:schemeClr val="accent1">
                    <a:lumMod val="75000"/>
                  </a:schemeClr>
                </a:solidFill>
                <a:latin typeface="Comic Sans MS" panose="030F0702030302020204" pitchFamily="66" charset="0"/>
              </a:rPr>
              <a:t>abbootii</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isaaniitti</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tokkoo</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tokkoo</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manaatii</a:t>
            </a:r>
            <a:r>
              <a:rPr lang="en-US" sz="1600" b="1" dirty="0">
                <a:solidFill>
                  <a:schemeClr val="accent1">
                    <a:lumMod val="75000"/>
                  </a:schemeClr>
                </a:solidFill>
                <a:latin typeface="Comic Sans MS" panose="030F0702030302020204" pitchFamily="66" charset="0"/>
              </a:rPr>
              <a:t> fi </a:t>
            </a:r>
            <a:r>
              <a:rPr lang="en-US" sz="1600" b="1" dirty="0" err="1">
                <a:solidFill>
                  <a:schemeClr val="accent1">
                    <a:lumMod val="75000"/>
                  </a:schemeClr>
                </a:solidFill>
                <a:latin typeface="Comic Sans MS" panose="030F0702030302020204" pitchFamily="66" charset="0"/>
              </a:rPr>
              <a:t>xobbaallaa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hoolaa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tokko</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akka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fudhatu</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guutummaa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hawaasa</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Israa’elitti</a:t>
            </a:r>
            <a:r>
              <a:rPr lang="en-US" sz="1600" b="1" dirty="0">
                <a:solidFill>
                  <a:schemeClr val="accent1">
                    <a:lumMod val="75000"/>
                  </a:schemeClr>
                </a:solidFill>
                <a:latin typeface="Comic Sans MS" panose="030F0702030302020204" pitchFamily="66" charset="0"/>
              </a:rPr>
              <a:t> </a:t>
            </a:r>
            <a:r>
              <a:rPr lang="en-US" sz="1600" b="1" dirty="0" err="1">
                <a:solidFill>
                  <a:schemeClr val="accent1">
                    <a:lumMod val="75000"/>
                  </a:schemeClr>
                </a:solidFill>
                <a:latin typeface="Comic Sans MS" panose="030F0702030302020204" pitchFamily="66" charset="0"/>
              </a:rPr>
              <a:t>himaa</a:t>
            </a:r>
            <a:r>
              <a:rPr lang="en" sz="1600" b="1" dirty="0">
                <a:solidFill>
                  <a:schemeClr val="accent1">
                    <a:lumMod val="75000"/>
                  </a:schemeClr>
                </a:solidFill>
                <a:latin typeface="Comic Sans MS" panose="030F0702030302020204" pitchFamily="66" charset="0"/>
              </a:rPr>
              <a:t>”</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(Ba’uu 12:3)</a:t>
            </a:r>
          </a:p>
        </p:txBody>
      </p:sp>
      <p:sp>
        <p:nvSpPr>
          <p:cNvPr id="6" name="CuadroTexto 5">
            <a:extLst>
              <a:ext uri="{FF2B5EF4-FFF2-40B4-BE49-F238E27FC236}">
                <a16:creationId xmlns:a16="http://schemas.microsoft.com/office/drawing/2014/main" id="{27F865FD-EE50-821F-E0B8-EC23F143F4EF}"/>
              </a:ext>
            </a:extLst>
          </p:cNvPr>
          <p:cNvSpPr txBox="1"/>
          <p:nvPr/>
        </p:nvSpPr>
        <p:spPr>
          <a:xfrm>
            <a:off x="0" y="1324755"/>
            <a:ext cx="2807770" cy="2554545"/>
          </a:xfrm>
          <a:prstGeom prst="rect">
            <a:avLst/>
          </a:prstGeom>
          <a:noFill/>
        </p:spPr>
        <p:txBody>
          <a:bodyPr wrap="square" rtlCol="0">
            <a:spAutoFit/>
          </a:bodyPr>
          <a:lstStyle/>
          <a:p>
            <a:pPr>
              <a:spcBef>
                <a:spcPts val="600"/>
              </a:spcBef>
            </a:pPr>
            <a:r>
              <a:rPr lang="en" sz="2000" b="1" dirty="0"/>
              <a:t>Ergamaan ajjeesu sun akka “irra darbuuf” (Pesach), waan isaan gochuu qaban Waaqayyo gadi fageenyaan ibseef, kanaanis angafni akka hin duuneef:</a:t>
            </a:r>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2668518976"/>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3879300"/>
            <a:ext cx="2352675" cy="124642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0" y="5211446"/>
            <a:ext cx="2933700" cy="1631216"/>
          </a:xfrm>
          <a:prstGeom prst="rect">
            <a:avLst/>
          </a:prstGeom>
          <a:noFill/>
        </p:spPr>
        <p:txBody>
          <a:bodyPr wrap="square" rtlCol="0">
            <a:spAutoFit/>
          </a:bodyPr>
          <a:lstStyle/>
          <a:p>
            <a:pPr>
              <a:spcBef>
                <a:spcPts val="600"/>
              </a:spcBef>
            </a:pPr>
            <a:r>
              <a:rPr lang="en" sz="2000" b="1" dirty="0"/>
              <a:t>Waaqayyo sabni Isaa ayyaana Isaa hubatanii akka Isa waaqessaniif isaan qopheesse, (Ba’uu 12:27b).</a:t>
            </a:r>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3316564763"/>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DHIIGAA FI RAACITII</a:t>
            </a:r>
          </a:p>
        </p:txBody>
      </p:sp>
      <p:sp>
        <p:nvSpPr>
          <p:cNvPr id="5" name="CuadroTexto 4">
            <a:extLst>
              <a:ext uri="{FF2B5EF4-FFF2-40B4-BE49-F238E27FC236}">
                <a16:creationId xmlns:a16="http://schemas.microsoft.com/office/drawing/2014/main" id="{2A901057-2001-B5C1-8AF8-DE90AF65F5C8}"/>
              </a:ext>
            </a:extLst>
          </p:cNvPr>
          <p:cNvSpPr txBox="1"/>
          <p:nvPr/>
        </p:nvSpPr>
        <p:spPr>
          <a:xfrm>
            <a:off x="1000124" y="626566"/>
            <a:ext cx="10191751"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Museen</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maanguddoota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Israa’el</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hunda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ofitti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waamee</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akkan</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jedheen</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Dhaqaatii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maatii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keessaniif</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xobbaallaa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filadhaatii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Faasikaa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qalaa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(Ba’uu 12:21)</a:t>
            </a: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819704"/>
            <a:ext cx="4769331" cy="2862322"/>
          </a:xfrm>
          <a:prstGeom prst="rect">
            <a:avLst/>
          </a:prstGeom>
          <a:noFill/>
        </p:spPr>
        <p:txBody>
          <a:bodyPr wrap="square" rtlCol="0">
            <a:spAutoFit/>
          </a:bodyPr>
          <a:lstStyle/>
          <a:p>
            <a:pPr>
              <a:spcBef>
                <a:spcPts val="600"/>
              </a:spcBef>
            </a:pPr>
            <a:r>
              <a:rPr lang="en" sz="2000" b="1" dirty="0"/>
              <a:t>Mana isaanii keessaa raacitii baasanii buddeenicha raacitii malee tolchuutu irra ture Ba’iitiin isaanii ariidhaan waan ta’eef, jalqaba raacitii fayyadamuun isaan irra hin turre (Ba’uu 12:17–20). Raacitiin kun mallattoo cubbuuti, buddeenni hin bukoofne immoo jireenya haaraa Kiristoos Yesuusitti jiraatani dha (1 Qor. 5:6–8; 2 Qor. 5:17).</a:t>
            </a:r>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73973"/>
            <a:ext cx="11792703" cy="400110"/>
          </a:xfrm>
          <a:prstGeom prst="rect">
            <a:avLst/>
          </a:prstGeom>
          <a:noFill/>
        </p:spPr>
        <p:txBody>
          <a:bodyPr wrap="square">
            <a:spAutoFit/>
          </a:bodyPr>
          <a:lstStyle/>
          <a:p>
            <a:pPr>
              <a:spcBef>
                <a:spcPts val="600"/>
              </a:spcBef>
            </a:pPr>
            <a:r>
              <a:rPr lang="en" sz="2000" b="1" dirty="0"/>
              <a:t>Guyyaa 14tti, waantota lamatu ga’ee barbaachisaa taphate sirnicha keessatti: dhiigaa fi raacitii. </a:t>
            </a:r>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0" y="4753837"/>
            <a:ext cx="2756170" cy="1938992"/>
          </a:xfrm>
          <a:prstGeom prst="rect">
            <a:avLst/>
          </a:prstGeom>
          <a:noFill/>
        </p:spPr>
        <p:txBody>
          <a:bodyPr wrap="square">
            <a:spAutoFit/>
          </a:bodyPr>
          <a:lstStyle/>
          <a:p>
            <a:pPr>
              <a:spcBef>
                <a:spcPts val="600"/>
              </a:spcBef>
            </a:pPr>
            <a:r>
              <a:rPr lang="en" sz="2000" b="1" dirty="0"/>
              <a:t>Hisoophiin inni dhiigni ittiin dibamu (Ba’uu 12:22) fakkeenya cubbuuttii qullaa’uuti </a:t>
            </a:r>
            <a:br>
              <a:rPr lang="en" sz="2000" b="1" dirty="0"/>
            </a:br>
            <a:r>
              <a:rPr lang="en" sz="2000" b="1" dirty="0"/>
              <a:t>(Faar. 51:7).</a:t>
            </a:r>
          </a:p>
        </p:txBody>
      </p:sp>
      <p:sp>
        <p:nvSpPr>
          <p:cNvPr id="16" name="CuadroTexto 15">
            <a:extLst>
              <a:ext uri="{FF2B5EF4-FFF2-40B4-BE49-F238E27FC236}">
                <a16:creationId xmlns:a16="http://schemas.microsoft.com/office/drawing/2014/main" id="{036A9E72-842C-5300-FFA8-664F65F5E40D}"/>
              </a:ext>
            </a:extLst>
          </p:cNvPr>
          <p:cNvSpPr txBox="1"/>
          <p:nvPr/>
        </p:nvSpPr>
        <p:spPr>
          <a:xfrm>
            <a:off x="220956" y="4611231"/>
            <a:ext cx="3757655" cy="2246769"/>
          </a:xfrm>
          <a:prstGeom prst="rect">
            <a:avLst/>
          </a:prstGeom>
          <a:noFill/>
        </p:spPr>
        <p:txBody>
          <a:bodyPr wrap="square">
            <a:spAutoFit/>
          </a:bodyPr>
          <a:lstStyle/>
          <a:p>
            <a:pPr>
              <a:spcBef>
                <a:spcPts val="600"/>
              </a:spcBef>
            </a:pPr>
            <a:r>
              <a:rPr lang="en" sz="2000" b="1" dirty="0"/>
              <a:t>Dhiigni waanta fayyinaaf barbaachisu dha. Dhiiga Yesuus Isa Inni fannoo irratti dhangalaasetti fakkeeffama, yeroo firdiitti, dhiigicha ilaalee Waaqayyo “nurra darba” (1 Yoh. 1:7 ; 2:1-2).</a:t>
            </a:r>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r>
              <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YAADADHAA BARSIISAAS</a:t>
            </a:r>
          </a:p>
        </p:txBody>
      </p:sp>
      <p:sp>
        <p:nvSpPr>
          <p:cNvPr id="5" name="CuadroTexto 4">
            <a:extLst>
              <a:ext uri="{FF2B5EF4-FFF2-40B4-BE49-F238E27FC236}">
                <a16:creationId xmlns:a16="http://schemas.microsoft.com/office/drawing/2014/main" id="{26CA3F8E-89F7-18DE-24BD-18A4EFBD237A}"/>
              </a:ext>
            </a:extLst>
          </p:cNvPr>
          <p:cNvSpPr txBox="1"/>
          <p:nvPr/>
        </p:nvSpPr>
        <p:spPr>
          <a:xfrm>
            <a:off x="-245097" y="711479"/>
            <a:ext cx="12603637" cy="369332"/>
          </a:xfrm>
          <a:prstGeom prst="rect">
            <a:avLst/>
          </a:prstGeom>
          <a:solidFill>
            <a:srgbClr val="E0DCF5"/>
          </a:solidFill>
          <a:effectLst>
            <a:softEdge rad="31750"/>
          </a:effectLst>
        </p:spPr>
        <p:txBody>
          <a:bodyPr wrap="square">
            <a:spAutoFit/>
          </a:bodyPr>
          <a:lstStyle/>
          <a:p>
            <a:pPr algn="ctr"/>
            <a:r>
              <a:rPr lang="en" b="1" dirty="0">
                <a:solidFill>
                  <a:schemeClr val="accent5">
                    <a:lumMod val="75000"/>
                  </a:schemeClr>
                </a:solidFill>
                <a:latin typeface="Comic Sans MS" panose="030F0702030302020204" pitchFamily="66" charset="0"/>
              </a:rPr>
              <a:t>“I</a:t>
            </a:r>
            <a:r>
              <a:rPr lang="en-US" b="1" dirty="0" err="1">
                <a:solidFill>
                  <a:schemeClr val="accent5">
                    <a:lumMod val="75000"/>
                  </a:schemeClr>
                </a:solidFill>
                <a:latin typeface="Comic Sans MS" panose="030F0702030302020204" pitchFamily="66" charset="0"/>
              </a:rPr>
              <a:t>sinis</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qajeelfama</a:t>
            </a:r>
            <a:r>
              <a:rPr lang="en-US" b="1" dirty="0">
                <a:solidFill>
                  <a:schemeClr val="accent5">
                    <a:lumMod val="75000"/>
                  </a:schemeClr>
                </a:solidFill>
                <a:latin typeface="Comic Sans MS" panose="030F0702030302020204" pitchFamily="66" charset="0"/>
              </a:rPr>
              <a:t> kana </a:t>
            </a:r>
            <a:r>
              <a:rPr lang="en-US" b="1" dirty="0" err="1">
                <a:solidFill>
                  <a:schemeClr val="accent5">
                    <a:lumMod val="75000"/>
                  </a:schemeClr>
                </a:solidFill>
                <a:latin typeface="Comic Sans MS" panose="030F0702030302020204" pitchFamily="66" charset="0"/>
              </a:rPr>
              <a:t>akka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seera</a:t>
            </a:r>
            <a:r>
              <a:rPr lang="en-US" b="1" dirty="0">
                <a:solidFill>
                  <a:schemeClr val="accent5">
                    <a:lumMod val="75000"/>
                  </a:schemeClr>
                </a:solidFill>
                <a:latin typeface="Comic Sans MS" panose="030F0702030302020204" pitchFamily="66" charset="0"/>
              </a:rPr>
              <a:t> bara </a:t>
            </a:r>
            <a:r>
              <a:rPr lang="en-US" b="1" dirty="0" err="1">
                <a:solidFill>
                  <a:schemeClr val="accent5">
                    <a:lumMod val="75000"/>
                  </a:schemeClr>
                </a:solidFill>
                <a:latin typeface="Comic Sans MS" panose="030F0702030302020204" pitchFamily="66" charset="0"/>
              </a:rPr>
              <a:t>baraa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kan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isinii</a:t>
            </a:r>
            <a:r>
              <a:rPr lang="en-US" b="1" dirty="0">
                <a:solidFill>
                  <a:schemeClr val="accent5">
                    <a:lumMod val="75000"/>
                  </a:schemeClr>
                </a:solidFill>
                <a:latin typeface="Comic Sans MS" panose="030F0702030302020204" pitchFamily="66" charset="0"/>
              </a:rPr>
              <a:t> fi </a:t>
            </a:r>
            <a:r>
              <a:rPr lang="en-US" b="1" dirty="0" err="1">
                <a:solidFill>
                  <a:schemeClr val="accent5">
                    <a:lumMod val="75000"/>
                  </a:schemeClr>
                </a:solidFill>
                <a:latin typeface="Comic Sans MS" panose="030F0702030302020204" pitchFamily="66" charset="0"/>
              </a:rPr>
              <a:t>sanyii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keessaniif</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kennameetti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kabajaa</a:t>
            </a:r>
            <a:r>
              <a:rPr lang="en-US" b="1" dirty="0">
                <a:solidFill>
                  <a:schemeClr val="accent5">
                    <a:lumMod val="75000"/>
                  </a:schemeClr>
                </a:solidFill>
                <a:latin typeface="Comic Sans MS" panose="030F0702030302020204" pitchFamily="66" charset="0"/>
              </a:rPr>
              <a:t>.</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(Ba’uu 12:24)</a:t>
            </a: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8" y="1220824"/>
            <a:ext cx="6187081" cy="1200329"/>
          </a:xfrm>
          <a:prstGeom prst="rect">
            <a:avLst/>
          </a:prstGeom>
          <a:noFill/>
        </p:spPr>
        <p:txBody>
          <a:bodyPr wrap="square" rtlCol="0">
            <a:spAutoFit/>
          </a:bodyPr>
          <a:lstStyle/>
          <a:p>
            <a:pPr>
              <a:spcBef>
                <a:spcPts val="600"/>
              </a:spcBef>
            </a:pPr>
            <a:r>
              <a:rPr lang="en" b="1" dirty="0"/>
              <a:t>Utuu isaan biyya Gibxii hin ba’in fuula durayyuu, Waaqayyo akka isaan seenicha waggaa waggaatti ijoollota isaanii barsiisuudhaan bakkatti eeganiif Ibiroota barsiiseera (Ba’uu 12:24-27).</a:t>
            </a:r>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243044" y="1382749"/>
            <a:ext cx="5834657" cy="3554199"/>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6095999" y="5144054"/>
            <a:ext cx="6096000" cy="1631216"/>
          </a:xfrm>
          <a:prstGeom prst="rect">
            <a:avLst/>
          </a:prstGeom>
          <a:noFill/>
        </p:spPr>
        <p:txBody>
          <a:bodyPr wrap="square">
            <a:spAutoFit/>
          </a:bodyPr>
          <a:lstStyle/>
          <a:p>
            <a:pPr>
              <a:spcBef>
                <a:spcPts val="600"/>
              </a:spcBef>
            </a:pPr>
            <a:r>
              <a:rPr lang="en" sz="2000" b="1" dirty="0"/>
              <a:t>Kun barnoota addaa nuuf qaba. Fayyina keenya ijoollota keenyatti dabarsuutu nurra jira. Waan Waaqayyo godhe, seenaadhaan qofa utuu hin taane jireenya keenyaan itti himuu qabna. Isaanii wajjin gadi jennee waaqessuu qabna (Ba’uu 12:27).</a:t>
            </a:r>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066835"/>
            <a:ext cx="5566032" cy="2708435"/>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9" y="3236760"/>
            <a:ext cx="6034681" cy="707886"/>
          </a:xfrm>
          <a:prstGeom prst="rect">
            <a:avLst/>
          </a:prstGeom>
          <a:noFill/>
        </p:spPr>
        <p:txBody>
          <a:bodyPr wrap="square">
            <a:spAutoFit/>
          </a:bodyPr>
          <a:lstStyle/>
          <a:p>
            <a:pPr>
              <a:spcBef>
                <a:spcPts val="600"/>
              </a:spcBef>
            </a:pPr>
            <a:r>
              <a:rPr lang="en" sz="2000" b="1" dirty="0"/>
              <a:t>Seenaan birmadummaa kun gadi fageenyaan nama jalqabaatiif ibsamuu qaba (Kees. 26:5-9).</a:t>
            </a:r>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8" y="2280219"/>
            <a:ext cx="6034681" cy="1015663"/>
          </a:xfrm>
          <a:prstGeom prst="rect">
            <a:avLst/>
          </a:prstGeom>
          <a:noFill/>
        </p:spPr>
        <p:txBody>
          <a:bodyPr wrap="square">
            <a:spAutoFit/>
          </a:bodyPr>
          <a:lstStyle/>
          <a:p>
            <a:pPr>
              <a:spcBef>
                <a:spcPts val="600"/>
              </a:spcBef>
            </a:pPr>
            <a:r>
              <a:rPr lang="en" sz="2000" b="1" dirty="0"/>
              <a:t>Yeroo sanaa ka’ee, Irra darbaan, ayyaaneffannaa maatii ta’e. carraa ittiin maatiin ijoollota isaanii Waaqayyoon barsiisan ture. </a:t>
            </a:r>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3">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r>
              <a:rPr lang="en" sz="4400" b="1" spc="50" dirty="0">
                <a:ln w="0"/>
                <a:solidFill>
                  <a:schemeClr val="accent4">
                    <a:lumMod val="40000"/>
                    <a:lumOff val="60000"/>
                  </a:schemeClr>
                </a:solidFill>
                <a:effectLst>
                  <a:innerShdw blurRad="63500" dist="50800" dir="13500000">
                    <a:srgbClr val="000000">
                      <a:alpha val="50000"/>
                    </a:srgbClr>
                  </a:innerShdw>
                </a:effectLst>
              </a:rPr>
              <a:t>DHA’ICHA KUDHANAFFAA</a:t>
            </a:r>
          </a:p>
        </p:txBody>
      </p:sp>
      <p:sp>
        <p:nvSpPr>
          <p:cNvPr id="5" name="CuadroTexto 4">
            <a:extLst>
              <a:ext uri="{FF2B5EF4-FFF2-40B4-BE49-F238E27FC236}">
                <a16:creationId xmlns:a16="http://schemas.microsoft.com/office/drawing/2014/main" id="{E7943FDC-1CDA-6490-7383-6EC275772F0B}"/>
              </a:ext>
            </a:extLst>
          </p:cNvPr>
          <p:cNvSpPr txBox="1"/>
          <p:nvPr/>
        </p:nvSpPr>
        <p:spPr>
          <a:xfrm>
            <a:off x="800100" y="675798"/>
            <a:ext cx="10591800" cy="923330"/>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Halkan</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walakkaatti</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WAAQAYYO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ilma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Fara’oon</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namicha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teessoo</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irra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taa’u</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hangafaa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jalqabee</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hamma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ilma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namicha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boolla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mana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hidhaa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keessa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jiru</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hangafaatti</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hangafoota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Gibxi</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hunda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dha’e</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hangafoota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horiis</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akkasuma</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dha’e</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(Ba’uu 12:29)</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0" y="1599128"/>
            <a:ext cx="7429500" cy="1631216"/>
          </a:xfrm>
          <a:prstGeom prst="rect">
            <a:avLst/>
          </a:prstGeom>
          <a:noFill/>
        </p:spPr>
        <p:txBody>
          <a:bodyPr wrap="square" rtlCol="0">
            <a:spAutoFit/>
          </a:bodyPr>
          <a:lstStyle/>
          <a:p>
            <a:pPr>
              <a:spcBef>
                <a:spcPts val="600"/>
              </a:spcBef>
            </a:pPr>
            <a:r>
              <a:rPr lang="en" sz="2000" b="1" dirty="0"/>
              <a:t>Ijoollota dhiiraa Ibirootaa tokko utuu hin hambisin akka ajjeesan ajaje (Ba’uu 1:22). Waaqayyo haala irratti hundaa’ee ilmi angafaa qofti akka ajjeefamu ajaje (Ba’uu 12:29). Mana dhiigni hoolaa itti hin dibamne hundumaa keessaa yoo xiqqaate nama tokkotu du’e (Ba’uu 12:30).</a:t>
            </a:r>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5799" y="1704975"/>
            <a:ext cx="4990464"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015799" y="5553670"/>
            <a:ext cx="4990464"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67051" y="4978920"/>
            <a:ext cx="3867146" cy="1754326"/>
          </a:xfrm>
          <a:prstGeom prst="rect">
            <a:avLst/>
          </a:prstGeom>
          <a:noFill/>
        </p:spPr>
        <p:txBody>
          <a:bodyPr wrap="square">
            <a:spAutoFit/>
          </a:bodyPr>
          <a:lstStyle/>
          <a:p>
            <a:pPr>
              <a:spcBef>
                <a:spcPts val="600"/>
              </a:spcBef>
            </a:pPr>
            <a:r>
              <a:rPr lang="en" b="1" dirty="0"/>
              <a:t>Akkuma Fara’ooniin, cubbuun keenya namoota biroo gara malee miidhuu ni danda’a. Garuu immoo akkuma Musee, amanamummaanii fi dhaabbannaan keenya namoota baayyee oolchuu ni danda’a. </a:t>
            </a:r>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4923115"/>
            <a:ext cx="2799713" cy="1819036"/>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0" y="3927560"/>
            <a:ext cx="7015799" cy="1015663"/>
          </a:xfrm>
          <a:prstGeom prst="rect">
            <a:avLst/>
          </a:prstGeom>
          <a:noFill/>
        </p:spPr>
        <p:txBody>
          <a:bodyPr wrap="square">
            <a:spAutoFit/>
          </a:bodyPr>
          <a:lstStyle/>
          <a:p>
            <a:pPr>
              <a:spcBef>
                <a:spcPts val="600"/>
              </a:spcBef>
            </a:pPr>
            <a:r>
              <a:rPr lang="en-US" sz="2000" b="1" dirty="0"/>
              <a:t>W</a:t>
            </a:r>
            <a:r>
              <a:rPr lang="en" sz="2000" b="1" dirty="0"/>
              <a:t>aaqolii warra Gibxi keessaa tokko illee gargaarsaaf harka isaa ol hin fudhanne, Fara’onis balaa dhufe hambisuuf homaa tokko illee gochuu hin dandeenye. </a:t>
            </a:r>
          </a:p>
        </p:txBody>
      </p:sp>
      <p:sp>
        <p:nvSpPr>
          <p:cNvPr id="11" name="CuadroTexto 10">
            <a:extLst>
              <a:ext uri="{FF2B5EF4-FFF2-40B4-BE49-F238E27FC236}">
                <a16:creationId xmlns:a16="http://schemas.microsoft.com/office/drawing/2014/main" id="{E01D5EBF-37BC-BDA2-DD6A-5D9639AF333A}"/>
              </a:ext>
            </a:extLst>
          </p:cNvPr>
          <p:cNvSpPr txBox="1"/>
          <p:nvPr/>
        </p:nvSpPr>
        <p:spPr>
          <a:xfrm>
            <a:off x="3631" y="3071120"/>
            <a:ext cx="7012168" cy="1015663"/>
          </a:xfrm>
          <a:prstGeom prst="rect">
            <a:avLst/>
          </a:prstGeom>
          <a:noFill/>
        </p:spPr>
        <p:txBody>
          <a:bodyPr wrap="square">
            <a:spAutoFit/>
          </a:bodyPr>
          <a:lstStyle/>
          <a:p>
            <a:pPr>
              <a:spcBef>
                <a:spcPts val="600"/>
              </a:spcBef>
            </a:pPr>
            <a:r>
              <a:rPr lang="en" sz="2000" b="1" dirty="0"/>
              <a:t>Firdiin Waaqayyoo humna guutuudhaan waaqolii warra Gibxi irratti bu’e, warra Fara’oon bakka isaan bu’u irratti (Ba’uu 12:12).</a:t>
            </a:r>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208151"/>
            <a:ext cx="10741270" cy="5262979"/>
          </a:xfrm>
          <a:prstGeom prst="rect">
            <a:avLst/>
          </a:prstGeom>
          <a:noFill/>
        </p:spPr>
        <p:txBody>
          <a:bodyPr wrap="square">
            <a:spAutoFit/>
          </a:bodyPr>
          <a:lstStyle/>
          <a:p>
            <a:pPr>
              <a:spcBef>
                <a:spcPts val="600"/>
              </a:spcBef>
            </a:pPr>
            <a:r>
              <a:rPr lang="en" sz="2400" b="1" dirty="0">
                <a:latin typeface="Constantia" panose="02030602050306030303" pitchFamily="18" charset="0"/>
              </a:rPr>
              <a:t>“Ofii isaanii fi ijoollota isaanii warra Gibxi irraa adda baasanii, mana ofii isaanii keessatti akka walitti qabantu irraa eegama ture, sababni isaa nama Israa’el ta’ee kan mana warra Gibxi keessatti argamu hundinuu Ergamaa ajjeesuun ni rukutama. </a:t>
            </a:r>
            <a:r>
              <a:rPr lang="en-US" sz="2400" b="1" dirty="0" err="1">
                <a:latin typeface="Constantia" panose="02030602050306030303" pitchFamily="18" charset="0"/>
              </a:rPr>
              <a:t>Ayyaaneffannaa</a:t>
            </a:r>
            <a:r>
              <a:rPr lang="en-US" sz="2400" b="1" dirty="0">
                <a:latin typeface="Constantia" panose="02030602050306030303" pitchFamily="18" charset="0"/>
              </a:rPr>
              <a:t> </a:t>
            </a:r>
            <a:r>
              <a:rPr lang="en-US" sz="2400" b="1" dirty="0" err="1">
                <a:latin typeface="Constantia" panose="02030602050306030303" pitchFamily="18" charset="0"/>
              </a:rPr>
              <a:t>Irra</a:t>
            </a:r>
            <a:r>
              <a:rPr lang="en-US" sz="2400" b="1" dirty="0">
                <a:latin typeface="Constantia" panose="02030602050306030303" pitchFamily="18" charset="0"/>
              </a:rPr>
              <a:t> </a:t>
            </a:r>
            <a:r>
              <a:rPr lang="en-US" sz="2400" b="1" dirty="0" err="1">
                <a:latin typeface="Constantia" panose="02030602050306030303" pitchFamily="18" charset="0"/>
              </a:rPr>
              <a:t>darbaas</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eeganiif</a:t>
            </a:r>
            <a:r>
              <a:rPr lang="en-US" sz="2400" b="1" dirty="0">
                <a:latin typeface="Constantia" panose="02030602050306030303" pitchFamily="18" charset="0"/>
              </a:rPr>
              <a:t> </a:t>
            </a:r>
            <a:r>
              <a:rPr lang="en-US" sz="2400" b="1" dirty="0" err="1">
                <a:latin typeface="Constantia" panose="02030602050306030303" pitchFamily="18" charset="0"/>
              </a:rPr>
              <a:t>qajeelfaman</a:t>
            </a:r>
            <a:r>
              <a:rPr lang="en-US" sz="2400" b="1" dirty="0">
                <a:latin typeface="Constantia" panose="02030602050306030303" pitchFamily="18" charset="0"/>
              </a:rPr>
              <a:t>, </a:t>
            </a:r>
            <a:r>
              <a:rPr lang="en-US" sz="2400" b="1" dirty="0" err="1">
                <a:latin typeface="Constantia" panose="02030602050306030303" pitchFamily="18" charset="0"/>
              </a:rPr>
              <a:t>yeroo</a:t>
            </a:r>
            <a:r>
              <a:rPr lang="en-US" sz="2400" b="1" dirty="0">
                <a:latin typeface="Constantia" panose="02030602050306030303" pitchFamily="18" charset="0"/>
              </a:rPr>
              <a:t> </a:t>
            </a:r>
            <a:r>
              <a:rPr lang="en-US" sz="2400" b="1" dirty="0" err="1">
                <a:latin typeface="Constantia" panose="02030602050306030303" pitchFamily="18" charset="0"/>
              </a:rPr>
              <a:t>ijoollonni</a:t>
            </a:r>
            <a:r>
              <a:rPr lang="en-US" sz="2400" b="1" dirty="0">
                <a:latin typeface="Constantia" panose="02030602050306030303" pitchFamily="18" charset="0"/>
              </a:rPr>
              <a:t> </a:t>
            </a:r>
            <a:r>
              <a:rPr lang="en-US" sz="2400" b="1" dirty="0" err="1">
                <a:latin typeface="Constantia" panose="02030602050306030303" pitchFamily="18" charset="0"/>
              </a:rPr>
              <a:t>isaanii</a:t>
            </a:r>
            <a:r>
              <a:rPr lang="en-US" sz="2400" b="1" dirty="0">
                <a:latin typeface="Constantia" panose="02030602050306030303" pitchFamily="18" charset="0"/>
              </a:rPr>
              <a:t> </a:t>
            </a:r>
            <a:r>
              <a:rPr lang="en-US" sz="2400" b="1" dirty="0" err="1">
                <a:latin typeface="Constantia" panose="02030602050306030303" pitchFamily="18" charset="0"/>
              </a:rPr>
              <a:t>sirni</a:t>
            </a:r>
            <a:r>
              <a:rPr lang="en-US" sz="2400" b="1" dirty="0">
                <a:latin typeface="Constantia" panose="02030602050306030303" pitchFamily="18" charset="0"/>
              </a:rPr>
              <a:t> </a:t>
            </a:r>
            <a:r>
              <a:rPr lang="en-US" sz="2400" b="1" dirty="0" err="1">
                <a:latin typeface="Constantia" panose="02030602050306030303" pitchFamily="18" charset="0"/>
              </a:rPr>
              <a:t>isin</a:t>
            </a:r>
            <a:r>
              <a:rPr lang="en-US" sz="2400" b="1" dirty="0">
                <a:latin typeface="Constantia" panose="02030602050306030303" pitchFamily="18" charset="0"/>
              </a:rPr>
              <a:t> </a:t>
            </a:r>
            <a:r>
              <a:rPr lang="en-US" sz="2400" b="1" dirty="0" err="1">
                <a:latin typeface="Constantia" panose="02030602050306030303" pitchFamily="18" charset="0"/>
              </a:rPr>
              <a:t>raawwattan</a:t>
            </a:r>
            <a:r>
              <a:rPr lang="en-US" sz="2400" b="1" dirty="0">
                <a:latin typeface="Constantia" panose="02030602050306030303" pitchFamily="18" charset="0"/>
              </a:rPr>
              <a:t> </a:t>
            </a:r>
            <a:r>
              <a:rPr lang="en-US" sz="2400" b="1" dirty="0" err="1">
                <a:latin typeface="Constantia" panose="02030602050306030303" pitchFamily="18" charset="0"/>
              </a:rPr>
              <a:t>kun</a:t>
            </a:r>
            <a:r>
              <a:rPr lang="en-US" sz="2400" b="1" dirty="0">
                <a:latin typeface="Constantia" panose="02030602050306030303" pitchFamily="18" charset="0"/>
              </a:rPr>
              <a:t> </a:t>
            </a:r>
            <a:r>
              <a:rPr lang="en-US" sz="2400" b="1" dirty="0" err="1">
                <a:latin typeface="Constantia" panose="02030602050306030303" pitchFamily="18" charset="0"/>
              </a:rPr>
              <a:t>maali</a:t>
            </a:r>
            <a:r>
              <a:rPr lang="en-US" sz="2400" b="1" dirty="0">
                <a:latin typeface="Constantia" panose="02030602050306030303" pitchFamily="18" charset="0"/>
              </a:rPr>
              <a:t> </a:t>
            </a:r>
            <a:r>
              <a:rPr lang="en-US" sz="2400" b="1" dirty="0" err="1">
                <a:latin typeface="Constantia" panose="02030602050306030303" pitchFamily="18" charset="0"/>
              </a:rPr>
              <a:t>jedhanii</a:t>
            </a:r>
            <a:r>
              <a:rPr lang="en-US" sz="2400" b="1" dirty="0">
                <a:latin typeface="Constantia" panose="02030602050306030303" pitchFamily="18" charset="0"/>
              </a:rPr>
              <a:t> </a:t>
            </a:r>
            <a:r>
              <a:rPr lang="en-US" sz="2400" b="1" dirty="0" err="1">
                <a:latin typeface="Constantia" panose="02030602050306030303" pitchFamily="18" charset="0"/>
              </a:rPr>
              <a:t>gaafatan</a:t>
            </a:r>
            <a:r>
              <a:rPr lang="en-US" sz="2400" b="1" dirty="0">
                <a:latin typeface="Constantia" panose="02030602050306030303" pitchFamily="18" charset="0"/>
              </a:rPr>
              <a:t>, </a:t>
            </a:r>
            <a:r>
              <a:rPr lang="en-US" sz="2400" b="1" dirty="0" err="1">
                <a:latin typeface="Constantia" panose="02030602050306030303" pitchFamily="18" charset="0"/>
              </a:rPr>
              <a:t>biyya</a:t>
            </a:r>
            <a:r>
              <a:rPr lang="en-US" sz="2400" b="1" dirty="0">
                <a:latin typeface="Constantia" panose="02030602050306030303" pitchFamily="18" charset="0"/>
              </a:rPr>
              <a:t> </a:t>
            </a:r>
            <a:r>
              <a:rPr lang="en-US" sz="2400" b="1" dirty="0" err="1">
                <a:latin typeface="Constantia" panose="02030602050306030303" pitchFamily="18" charset="0"/>
              </a:rPr>
              <a:t>Gibxi</a:t>
            </a:r>
            <a:r>
              <a:rPr lang="en-US" sz="2400" b="1" dirty="0">
                <a:latin typeface="Constantia" panose="02030602050306030303" pitchFamily="18" charset="0"/>
              </a:rPr>
              <a:t> </a:t>
            </a:r>
            <a:r>
              <a:rPr lang="en-US" sz="2400" b="1" dirty="0" err="1">
                <a:latin typeface="Constantia" panose="02030602050306030303" pitchFamily="18" charset="0"/>
              </a:rPr>
              <a:t>keessatti</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itti</a:t>
            </a:r>
            <a:r>
              <a:rPr lang="en-US" sz="2400" b="1" dirty="0">
                <a:latin typeface="Constantia" panose="02030602050306030303" pitchFamily="18" charset="0"/>
              </a:rPr>
              <a:t> </a:t>
            </a:r>
            <a:r>
              <a:rPr lang="en-US" sz="2400" b="1" dirty="0" err="1">
                <a:latin typeface="Constantia" panose="02030602050306030303" pitchFamily="18" charset="0"/>
              </a:rPr>
              <a:t>oolfaman</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itti</a:t>
            </a:r>
            <a:r>
              <a:rPr lang="en-US" sz="2400" b="1" dirty="0">
                <a:latin typeface="Constantia" panose="02030602050306030303" pitchFamily="18" charset="0"/>
              </a:rPr>
              <a:t> </a:t>
            </a:r>
            <a:r>
              <a:rPr lang="en-US" sz="2400" b="1" dirty="0" err="1">
                <a:latin typeface="Constantia" panose="02030602050306030303" pitchFamily="18" charset="0"/>
              </a:rPr>
              <a:t>himaniif</a:t>
            </a:r>
            <a:r>
              <a:rPr lang="en-US" sz="2400" b="1" dirty="0">
                <a:latin typeface="Constantia" panose="02030602050306030303" pitchFamily="18" charset="0"/>
              </a:rPr>
              <a:t> </a:t>
            </a:r>
            <a:r>
              <a:rPr lang="en-US" sz="2400" b="1" dirty="0" err="1">
                <a:latin typeface="Constantia" panose="02030602050306030303" pitchFamily="18" charset="0"/>
              </a:rPr>
              <a:t>ture</a:t>
            </a:r>
            <a:r>
              <a:rPr lang="en-US" sz="2400" b="1" dirty="0">
                <a:latin typeface="Constantia" panose="02030602050306030303" pitchFamily="18" charset="0"/>
              </a:rPr>
              <a:t>. </a:t>
            </a:r>
            <a:r>
              <a:rPr lang="en-US" sz="2400" b="1" dirty="0" err="1">
                <a:latin typeface="Constantia" panose="02030602050306030303" pitchFamily="18" charset="0"/>
              </a:rPr>
              <a:t>Halkan</a:t>
            </a:r>
            <a:r>
              <a:rPr lang="en-US" sz="2400" b="1" dirty="0">
                <a:latin typeface="Constantia" panose="02030602050306030303" pitchFamily="18" charset="0"/>
              </a:rPr>
              <a:t> </a:t>
            </a:r>
            <a:r>
              <a:rPr lang="en-US" sz="2400" b="1" dirty="0" err="1">
                <a:latin typeface="Constantia" panose="02030602050306030303" pitchFamily="18" charset="0"/>
              </a:rPr>
              <a:t>ergamaan</a:t>
            </a:r>
            <a:r>
              <a:rPr lang="en-US" sz="2400" b="1" dirty="0">
                <a:latin typeface="Constantia" panose="02030602050306030303" pitchFamily="18" charset="0"/>
              </a:rPr>
              <a:t> </a:t>
            </a:r>
            <a:r>
              <a:rPr lang="en-US" sz="2400" b="1" dirty="0" err="1">
                <a:latin typeface="Constantia" panose="02030602050306030303" pitchFamily="18" charset="0"/>
              </a:rPr>
              <a:t>ajjeesu</a:t>
            </a:r>
            <a:r>
              <a:rPr lang="en-US" sz="2400" b="1" dirty="0">
                <a:latin typeface="Constantia" panose="02030602050306030303" pitchFamily="18" charset="0"/>
              </a:rPr>
              <a:t> </a:t>
            </a:r>
            <a:r>
              <a:rPr lang="en-US" sz="2400" b="1" dirty="0" err="1">
                <a:latin typeface="Constantia" panose="02030602050306030303" pitchFamily="18" charset="0"/>
              </a:rPr>
              <a:t>ilma</a:t>
            </a:r>
            <a:r>
              <a:rPr lang="en-US" sz="2400" b="1" dirty="0">
                <a:latin typeface="Constantia" panose="02030602050306030303" pitchFamily="18" charset="0"/>
              </a:rPr>
              <a:t> </a:t>
            </a:r>
            <a:r>
              <a:rPr lang="en-US" sz="2400" b="1" dirty="0" err="1">
                <a:latin typeface="Constantia" panose="02030602050306030303" pitchFamily="18" charset="0"/>
              </a:rPr>
              <a:t>angaa</a:t>
            </a:r>
            <a:r>
              <a:rPr lang="en-US" sz="2400" b="1" dirty="0">
                <a:latin typeface="Constantia" panose="02030602050306030303" pitchFamily="18" charset="0"/>
              </a:rPr>
              <a:t> fi </a:t>
            </a:r>
            <a:r>
              <a:rPr lang="en-US" sz="2400" b="1" dirty="0" err="1">
                <a:latin typeface="Constantia" panose="02030602050306030303" pitchFamily="18" charset="0"/>
              </a:rPr>
              <a:t>horii</a:t>
            </a:r>
            <a:r>
              <a:rPr lang="en-US" sz="2400" b="1" dirty="0">
                <a:latin typeface="Constantia" panose="02030602050306030303" pitchFamily="18" charset="0"/>
              </a:rPr>
              <a:t> </a:t>
            </a:r>
            <a:r>
              <a:rPr lang="en-US" sz="2400" b="1" dirty="0" err="1">
                <a:latin typeface="Constantia" panose="02030602050306030303" pitchFamily="18" charset="0"/>
              </a:rPr>
              <a:t>angafaa</a:t>
            </a:r>
            <a:r>
              <a:rPr lang="en-US" sz="2400" b="1" dirty="0">
                <a:latin typeface="Constantia" panose="02030602050306030303" pitchFamily="18" charset="0"/>
              </a:rPr>
              <a:t> </a:t>
            </a:r>
            <a:r>
              <a:rPr lang="en-US" sz="2400" b="1" dirty="0" err="1">
                <a:latin typeface="Constantia" panose="02030602050306030303" pitchFamily="18" charset="0"/>
              </a:rPr>
              <a:t>ajjeesetti</a:t>
            </a:r>
            <a:r>
              <a:rPr lang="en-US" sz="2400" b="1" dirty="0">
                <a:latin typeface="Constantia" panose="02030602050306030303" pitchFamily="18" charset="0"/>
              </a:rPr>
              <a:t>, </a:t>
            </a:r>
            <a:r>
              <a:rPr lang="en-US" sz="2400" b="1" dirty="0" err="1">
                <a:latin typeface="Constantia" panose="02030602050306030303" pitchFamily="18" charset="0"/>
              </a:rPr>
              <a:t>Ibiroota</a:t>
            </a:r>
            <a:r>
              <a:rPr lang="en-US" sz="2400" b="1" dirty="0">
                <a:latin typeface="Constantia" panose="02030602050306030303" pitchFamily="18" charset="0"/>
              </a:rPr>
              <a:t> </a:t>
            </a:r>
            <a:r>
              <a:rPr lang="en-US" sz="2400" b="1" dirty="0" err="1">
                <a:latin typeface="Constantia" panose="02030602050306030303" pitchFamily="18" charset="0"/>
              </a:rPr>
              <a:t>michichila</a:t>
            </a:r>
            <a:r>
              <a:rPr lang="en-US" sz="2400" b="1" dirty="0">
                <a:latin typeface="Constantia" panose="02030602050306030303" pitchFamily="18" charset="0"/>
              </a:rPr>
              <a:t> </a:t>
            </a:r>
            <a:r>
              <a:rPr lang="en-US" sz="2400" b="1" dirty="0" err="1">
                <a:latin typeface="Constantia" panose="02030602050306030303" pitchFamily="18" charset="0"/>
              </a:rPr>
              <a:t>balbala</a:t>
            </a:r>
            <a:r>
              <a:rPr lang="en-US" sz="2400" b="1" dirty="0">
                <a:latin typeface="Constantia" panose="02030602050306030303" pitchFamily="18" charset="0"/>
              </a:rPr>
              <a:t> </a:t>
            </a:r>
            <a:r>
              <a:rPr lang="en-US" sz="2400" b="1" dirty="0" err="1">
                <a:latin typeface="Constantia" panose="02030602050306030303" pitchFamily="18" charset="0"/>
              </a:rPr>
              <a:t>isaanii</a:t>
            </a:r>
            <a:r>
              <a:rPr lang="en-US" sz="2400" b="1" dirty="0">
                <a:latin typeface="Constantia" panose="02030602050306030303" pitchFamily="18" charset="0"/>
              </a:rPr>
              <a:t> </a:t>
            </a:r>
            <a:r>
              <a:rPr lang="en-US" sz="2400" b="1" dirty="0" err="1">
                <a:latin typeface="Constantia" panose="02030602050306030303" pitchFamily="18" charset="0"/>
              </a:rPr>
              <a:t>irratti</a:t>
            </a:r>
            <a:r>
              <a:rPr lang="en-US" sz="2400" b="1" dirty="0">
                <a:latin typeface="Constantia" panose="02030602050306030303" pitchFamily="18" charset="0"/>
              </a:rPr>
              <a:t> </a:t>
            </a:r>
            <a:r>
              <a:rPr lang="en-US" sz="2400" b="1" dirty="0" err="1">
                <a:latin typeface="Constantia" panose="02030602050306030303" pitchFamily="18" charset="0"/>
              </a:rPr>
              <a:t>dhiiga</a:t>
            </a:r>
            <a:r>
              <a:rPr lang="en-US" sz="2400" b="1" dirty="0">
                <a:latin typeface="Constantia" panose="02030602050306030303" pitchFamily="18" charset="0"/>
              </a:rPr>
              <a:t> </a:t>
            </a:r>
            <a:r>
              <a:rPr lang="en-US" sz="2400" b="1" dirty="0" err="1">
                <a:latin typeface="Constantia" panose="02030602050306030303" pitchFamily="18" charset="0"/>
              </a:rPr>
              <a:t>diban</a:t>
            </a:r>
            <a:r>
              <a:rPr lang="en-US" sz="2400" b="1" dirty="0">
                <a:latin typeface="Constantia" panose="02030602050306030303" pitchFamily="18" charset="0"/>
              </a:rPr>
              <a:t> </a:t>
            </a:r>
            <a:r>
              <a:rPr lang="en-US" sz="2400" b="1" dirty="0" err="1">
                <a:latin typeface="Constantia" panose="02030602050306030303" pitchFamily="18" charset="0"/>
              </a:rPr>
              <a:t>keessaa</a:t>
            </a:r>
            <a:r>
              <a:rPr lang="en-US" sz="2400" b="1" dirty="0">
                <a:latin typeface="Constantia" panose="02030602050306030303" pitchFamily="18" charset="0"/>
              </a:rPr>
              <a:t> </a:t>
            </a:r>
            <a:r>
              <a:rPr lang="en-US" sz="2400" b="1" dirty="0" err="1">
                <a:latin typeface="Constantia" panose="02030602050306030303" pitchFamily="18" charset="0"/>
              </a:rPr>
              <a:t>namni</a:t>
            </a:r>
            <a:r>
              <a:rPr lang="en-US" sz="2400" b="1" dirty="0">
                <a:latin typeface="Constantia" panose="02030602050306030303" pitchFamily="18" charset="0"/>
              </a:rPr>
              <a:t> </a:t>
            </a:r>
            <a:r>
              <a:rPr lang="en-US" sz="2400" b="1" dirty="0" err="1">
                <a:latin typeface="Constantia" panose="02030602050306030303" pitchFamily="18" charset="0"/>
              </a:rPr>
              <a:t>tokko</a:t>
            </a:r>
            <a:r>
              <a:rPr lang="en-US" sz="2400" b="1" dirty="0">
                <a:latin typeface="Constantia" panose="02030602050306030303" pitchFamily="18" charset="0"/>
              </a:rPr>
              <a:t> </a:t>
            </a:r>
            <a:r>
              <a:rPr lang="en-US" sz="2400" b="1" dirty="0" err="1">
                <a:latin typeface="Constantia" panose="02030602050306030303" pitchFamily="18" charset="0"/>
              </a:rPr>
              <a:t>illee</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duune</a:t>
            </a:r>
            <a:r>
              <a:rPr lang="en-US" sz="2400" b="1" dirty="0">
                <a:latin typeface="Constantia" panose="02030602050306030303" pitchFamily="18" charset="0"/>
              </a:rPr>
              <a:t>. […] </a:t>
            </a:r>
            <a:r>
              <a:rPr lang="en-US" sz="2400" b="1" dirty="0" err="1">
                <a:latin typeface="Constantia" panose="02030602050306030303" pitchFamily="18" charset="0"/>
              </a:rPr>
              <a:t>Halkan</a:t>
            </a:r>
            <a:r>
              <a:rPr lang="en-US" sz="2400" b="1" dirty="0">
                <a:latin typeface="Constantia" panose="02030602050306030303" pitchFamily="18" charset="0"/>
              </a:rPr>
              <a:t> </a:t>
            </a:r>
            <a:r>
              <a:rPr lang="en-US" sz="2400" b="1" dirty="0" err="1">
                <a:latin typeface="Constantia" panose="02030602050306030303" pitchFamily="18" charset="0"/>
              </a:rPr>
              <a:t>ergamaan</a:t>
            </a:r>
            <a:r>
              <a:rPr lang="en-US" sz="2400" b="1" dirty="0">
                <a:latin typeface="Constantia" panose="02030602050306030303" pitchFamily="18" charset="0"/>
              </a:rPr>
              <a:t> </a:t>
            </a:r>
            <a:r>
              <a:rPr lang="en-US" sz="2400" b="1" dirty="0" err="1">
                <a:latin typeface="Constantia" panose="02030602050306030303" pitchFamily="18" charset="0"/>
              </a:rPr>
              <a:t>ajjeesu</a:t>
            </a:r>
            <a:r>
              <a:rPr lang="en-US" sz="2400" b="1" dirty="0">
                <a:latin typeface="Constantia" panose="02030602050306030303" pitchFamily="18" charset="0"/>
              </a:rPr>
              <a:t> </a:t>
            </a:r>
            <a:r>
              <a:rPr lang="en-US" sz="2400" b="1" dirty="0" err="1">
                <a:latin typeface="Constantia" panose="02030602050306030303" pitchFamily="18" charset="0"/>
              </a:rPr>
              <a:t>angafa</a:t>
            </a:r>
            <a:r>
              <a:rPr lang="en-US" sz="2400" b="1" dirty="0">
                <a:latin typeface="Constantia" panose="02030602050306030303" pitchFamily="18" charset="0"/>
              </a:rPr>
              <a:t> </a:t>
            </a:r>
            <a:r>
              <a:rPr lang="en-US" sz="2400" b="1" dirty="0" err="1">
                <a:latin typeface="Constantia" panose="02030602050306030303" pitchFamily="18" charset="0"/>
              </a:rPr>
              <a:t>warra</a:t>
            </a:r>
            <a:r>
              <a:rPr lang="en-US" sz="2400" b="1" dirty="0">
                <a:latin typeface="Constantia" panose="02030602050306030303" pitchFamily="18" charset="0"/>
              </a:rPr>
              <a:t> </a:t>
            </a:r>
            <a:r>
              <a:rPr lang="en-US" sz="2400" b="1" dirty="0" err="1">
                <a:latin typeface="Constantia" panose="02030602050306030303" pitchFamily="18" charset="0"/>
              </a:rPr>
              <a:t>Gibxiin</a:t>
            </a:r>
            <a:r>
              <a:rPr lang="en-US" sz="2400" b="1" dirty="0">
                <a:latin typeface="Constantia" panose="02030602050306030303" pitchFamily="18" charset="0"/>
              </a:rPr>
              <a:t> </a:t>
            </a:r>
            <a:r>
              <a:rPr lang="en-US" sz="2400" b="1" dirty="0" err="1">
                <a:latin typeface="Constantia" panose="02030602050306030303" pitchFamily="18" charset="0"/>
              </a:rPr>
              <a:t>ajjeesutti</a:t>
            </a:r>
            <a:r>
              <a:rPr lang="en-US" sz="2400" b="1" dirty="0">
                <a:latin typeface="Constantia" panose="02030602050306030303" pitchFamily="18" charset="0"/>
              </a:rPr>
              <a:t>, </a:t>
            </a:r>
            <a:r>
              <a:rPr lang="en-US" sz="2400" b="1" dirty="0" err="1">
                <a:latin typeface="Constantia" panose="02030602050306030303" pitchFamily="18" charset="0"/>
              </a:rPr>
              <a:t>namoonni</a:t>
            </a:r>
            <a:r>
              <a:rPr lang="en-US" sz="2400" b="1" dirty="0">
                <a:latin typeface="Constantia" panose="02030602050306030303" pitchFamily="18" charset="0"/>
              </a:rPr>
              <a:t> </a:t>
            </a:r>
            <a:r>
              <a:rPr lang="en-US" sz="2400" b="1" dirty="0" err="1">
                <a:latin typeface="Constantia" panose="02030602050306030303" pitchFamily="18" charset="0"/>
              </a:rPr>
              <a:t>Gibxi</a:t>
            </a:r>
            <a:r>
              <a:rPr lang="en-US" sz="2400" b="1" dirty="0">
                <a:latin typeface="Constantia" panose="02030602050306030303" pitchFamily="18" charset="0"/>
              </a:rPr>
              <a:t> </a:t>
            </a:r>
            <a:r>
              <a:rPr lang="en-US" sz="2400" b="1" dirty="0" err="1">
                <a:latin typeface="Constantia" panose="02030602050306030303" pitchFamily="18" charset="0"/>
              </a:rPr>
              <a:t>muraasni</a:t>
            </a:r>
            <a:r>
              <a:rPr lang="en-US" sz="2400" b="1" dirty="0">
                <a:latin typeface="Constantia" panose="02030602050306030303" pitchFamily="18" charset="0"/>
              </a:rPr>
              <a:t> </a:t>
            </a:r>
            <a:r>
              <a:rPr lang="en-US" sz="2400" b="1" dirty="0" err="1">
                <a:latin typeface="Constantia" panose="02030602050306030303" pitchFamily="18" charset="0"/>
              </a:rPr>
              <a:t>isaanii</a:t>
            </a:r>
            <a:r>
              <a:rPr lang="en-US" sz="2400" b="1" dirty="0">
                <a:latin typeface="Constantia" panose="02030602050306030303" pitchFamily="18" charset="0"/>
              </a:rPr>
              <a:t> </a:t>
            </a:r>
            <a:r>
              <a:rPr lang="en-US" sz="2400" b="1" dirty="0" err="1">
                <a:latin typeface="Constantia" panose="02030602050306030303" pitchFamily="18" charset="0"/>
              </a:rPr>
              <a:t>maatii</a:t>
            </a:r>
            <a:r>
              <a:rPr lang="en-US" sz="2400" b="1" dirty="0">
                <a:latin typeface="Constantia" panose="02030602050306030303" pitchFamily="18" charset="0"/>
              </a:rPr>
              <a:t> </a:t>
            </a:r>
            <a:r>
              <a:rPr lang="en-US" sz="2400" b="1" dirty="0" err="1">
                <a:latin typeface="Constantia" panose="02030602050306030303" pitchFamily="18" charset="0"/>
              </a:rPr>
              <a:t>isaanii</a:t>
            </a:r>
            <a:r>
              <a:rPr lang="en-US" sz="2400" b="1" dirty="0">
                <a:latin typeface="Constantia" panose="02030602050306030303" pitchFamily="18" charset="0"/>
              </a:rPr>
              <a:t> </a:t>
            </a:r>
            <a:r>
              <a:rPr lang="en-US" sz="2400" b="1" dirty="0" err="1">
                <a:latin typeface="Constantia" panose="02030602050306030303" pitchFamily="18" charset="0"/>
              </a:rPr>
              <a:t>qabatanii</a:t>
            </a:r>
            <a:r>
              <a:rPr lang="en-US" sz="2400" b="1" dirty="0">
                <a:latin typeface="Constantia" panose="02030602050306030303" pitchFamily="18" charset="0"/>
              </a:rPr>
              <a:t> mana </a:t>
            </a:r>
            <a:r>
              <a:rPr lang="en-US" sz="2400" b="1" dirty="0" err="1">
                <a:latin typeface="Constantia" panose="02030602050306030303" pitchFamily="18" charset="0"/>
              </a:rPr>
              <a:t>warra</a:t>
            </a:r>
            <a:r>
              <a:rPr lang="en-US" sz="2400" b="1" dirty="0">
                <a:latin typeface="Constantia" panose="02030602050306030303" pitchFamily="18" charset="0"/>
              </a:rPr>
              <a:t> </a:t>
            </a:r>
            <a:r>
              <a:rPr lang="en-US" sz="2400" b="1" dirty="0" err="1">
                <a:latin typeface="Constantia" panose="02030602050306030303" pitchFamily="18" charset="0"/>
              </a:rPr>
              <a:t>Israa’elitti</a:t>
            </a:r>
            <a:r>
              <a:rPr lang="en-US" sz="2400" b="1" dirty="0">
                <a:latin typeface="Constantia" panose="02030602050306030303" pitchFamily="18" charset="0"/>
              </a:rPr>
              <a:t> </a:t>
            </a:r>
            <a:r>
              <a:rPr lang="en-US" sz="2400" b="1" dirty="0" err="1">
                <a:latin typeface="Constantia" panose="02030602050306030303" pitchFamily="18" charset="0"/>
              </a:rPr>
              <a:t>baqachuuf</a:t>
            </a:r>
            <a:r>
              <a:rPr lang="en-US" sz="2400" b="1" dirty="0">
                <a:latin typeface="Constantia" panose="02030602050306030303" pitchFamily="18" charset="0"/>
              </a:rPr>
              <a:t> </a:t>
            </a:r>
            <a:r>
              <a:rPr lang="en-US" sz="2400" b="1" dirty="0" err="1">
                <a:latin typeface="Constantia" panose="02030602050306030303" pitchFamily="18" charset="0"/>
              </a:rPr>
              <a:t>kadhatanii</a:t>
            </a:r>
            <a:r>
              <a:rPr lang="en-US" sz="2400" b="1" dirty="0">
                <a:latin typeface="Constantia" panose="02030602050306030303" pitchFamily="18" charset="0"/>
              </a:rPr>
              <a:t> </a:t>
            </a:r>
            <a:r>
              <a:rPr lang="en-US" sz="2400" b="1" dirty="0" err="1">
                <a:latin typeface="Constantia" panose="02030602050306030303" pitchFamily="18" charset="0"/>
              </a:rPr>
              <a:t>turan</a:t>
            </a:r>
            <a:r>
              <a:rPr lang="en-US" sz="2400" b="1" dirty="0">
                <a:latin typeface="Constantia" panose="02030602050306030303" pitchFamily="18" charset="0"/>
              </a:rPr>
              <a:t>. </a:t>
            </a:r>
            <a:r>
              <a:rPr lang="en-US" sz="2400" b="1" dirty="0" err="1">
                <a:latin typeface="Constantia" panose="02030602050306030303" pitchFamily="18" charset="0"/>
              </a:rPr>
              <a:t>Waaqoliin</a:t>
            </a:r>
            <a:r>
              <a:rPr lang="en-US" sz="2400" b="1" dirty="0">
                <a:latin typeface="Constantia" panose="02030602050306030303" pitchFamily="18" charset="0"/>
              </a:rPr>
              <a:t> </a:t>
            </a:r>
            <a:r>
              <a:rPr lang="en-US" sz="2400" b="1" dirty="0" err="1">
                <a:latin typeface="Constantia" panose="02030602050306030303" pitchFamily="18" charset="0"/>
              </a:rPr>
              <a:t>tolfamoon</a:t>
            </a:r>
            <a:r>
              <a:rPr lang="en-US" sz="2400" b="1" dirty="0">
                <a:latin typeface="Constantia" panose="02030602050306030303" pitchFamily="18" charset="0"/>
              </a:rPr>
              <a:t> </a:t>
            </a:r>
            <a:r>
              <a:rPr lang="en-US" sz="2400" b="1" dirty="0" err="1">
                <a:latin typeface="Constantia" panose="02030602050306030303" pitchFamily="18" charset="0"/>
              </a:rPr>
              <a:t>isaan</a:t>
            </a:r>
            <a:r>
              <a:rPr lang="en-US" sz="2400" b="1" dirty="0">
                <a:latin typeface="Constantia" panose="02030602050306030303" pitchFamily="18" charset="0"/>
              </a:rPr>
              <a:t> </a:t>
            </a:r>
            <a:r>
              <a:rPr lang="en-US" sz="2400" b="1" dirty="0" err="1">
                <a:latin typeface="Constantia" panose="02030602050306030303" pitchFamily="18" charset="0"/>
              </a:rPr>
              <a:t>utuu</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beekin</a:t>
            </a:r>
            <a:r>
              <a:rPr lang="en-US" sz="2400" b="1" dirty="0">
                <a:latin typeface="Constantia" panose="02030602050306030303" pitchFamily="18" charset="0"/>
              </a:rPr>
              <a:t> </a:t>
            </a:r>
            <a:r>
              <a:rPr lang="en-US" sz="2400" b="1" dirty="0" err="1">
                <a:latin typeface="Constantia" panose="02030602050306030303" pitchFamily="18" charset="0"/>
              </a:rPr>
              <a:t>waaqessaa</a:t>
            </a:r>
            <a:r>
              <a:rPr lang="en-US" sz="2400" b="1" dirty="0">
                <a:latin typeface="Constantia" panose="02030602050306030303" pitchFamily="18" charset="0"/>
              </a:rPr>
              <a:t> </a:t>
            </a:r>
            <a:r>
              <a:rPr lang="en-US" sz="2400" b="1" dirty="0" err="1">
                <a:latin typeface="Constantia" panose="02030602050306030303" pitchFamily="18" charset="0"/>
              </a:rPr>
              <a:t>turan</a:t>
            </a:r>
            <a:r>
              <a:rPr lang="en-US" sz="2400" b="1" dirty="0">
                <a:latin typeface="Constantia" panose="02030602050306030303" pitchFamily="18" charset="0"/>
              </a:rPr>
              <a:t>, </a:t>
            </a:r>
            <a:r>
              <a:rPr lang="en-US" sz="2400" b="1" dirty="0" err="1">
                <a:latin typeface="Constantia" panose="02030602050306030303" pitchFamily="18" charset="0"/>
              </a:rPr>
              <a:t>oolchuufis</a:t>
            </a:r>
            <a:r>
              <a:rPr lang="en-US" sz="2400" b="1" dirty="0">
                <a:latin typeface="Constantia" panose="02030602050306030303" pitchFamily="18" charset="0"/>
              </a:rPr>
              <a:t> </a:t>
            </a:r>
            <a:r>
              <a:rPr lang="en-US" sz="2400" b="1" dirty="0" err="1">
                <a:latin typeface="Constantia" panose="02030602050306030303" pitchFamily="18" charset="0"/>
              </a:rPr>
              <a:t>balleessuufis</a:t>
            </a:r>
            <a:r>
              <a:rPr lang="en-US" sz="2400" b="1" dirty="0">
                <a:latin typeface="Constantia" panose="02030602050306030303" pitchFamily="18" charset="0"/>
              </a:rPr>
              <a:t> human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qabne</a:t>
            </a:r>
            <a:r>
              <a:rPr lang="en-US" sz="2400" b="1" dirty="0">
                <a:latin typeface="Constantia" panose="02030602050306030303" pitchFamily="18" charset="0"/>
              </a:rPr>
              <a:t> </a:t>
            </a:r>
            <a:r>
              <a:rPr lang="en-US" sz="2400" b="1" dirty="0" err="1">
                <a:latin typeface="Constantia" panose="02030602050306030303" pitchFamily="18" charset="0"/>
              </a:rPr>
              <a:t>ta’uu</a:t>
            </a:r>
            <a:r>
              <a:rPr lang="en-US" sz="2400" b="1" dirty="0">
                <a:latin typeface="Constantia" panose="02030602050306030303" pitchFamily="18" charset="0"/>
              </a:rPr>
              <a:t> </a:t>
            </a:r>
            <a:r>
              <a:rPr lang="en-US" sz="2400" b="1" dirty="0" err="1">
                <a:latin typeface="Constantia" panose="02030602050306030303" pitchFamily="18" charset="0"/>
              </a:rPr>
              <a:t>isaanii</a:t>
            </a:r>
            <a:r>
              <a:rPr lang="en-US" sz="2400" b="1" dirty="0">
                <a:latin typeface="Constantia" panose="02030602050306030303" pitchFamily="18" charset="0"/>
              </a:rPr>
              <a:t> </a:t>
            </a:r>
            <a:r>
              <a:rPr lang="en-US" sz="2400" b="1" dirty="0" err="1">
                <a:latin typeface="Constantia" panose="02030602050306030303" pitchFamily="18" charset="0"/>
              </a:rPr>
              <a:t>baran</a:t>
            </a:r>
            <a:r>
              <a:rPr lang="en-US" sz="2400" b="1" dirty="0">
                <a:latin typeface="Constantia" panose="02030602050306030303" pitchFamily="18" charset="0"/>
              </a:rPr>
              <a:t>. </a:t>
            </a:r>
            <a:r>
              <a:rPr lang="en-US" sz="2400" b="1" dirty="0" err="1">
                <a:latin typeface="Constantia" panose="02030602050306030303" pitchFamily="18" charset="0"/>
              </a:rPr>
              <a:t>Gibxoota</a:t>
            </a:r>
            <a:r>
              <a:rPr lang="en-US" sz="2400" b="1" dirty="0">
                <a:latin typeface="Constantia" panose="02030602050306030303" pitchFamily="18" charset="0"/>
              </a:rPr>
              <a:t> </a:t>
            </a:r>
            <a:r>
              <a:rPr lang="en-US" sz="2400" b="1" dirty="0" err="1">
                <a:latin typeface="Constantia" panose="02030602050306030303" pitchFamily="18" charset="0"/>
              </a:rPr>
              <a:t>warra</a:t>
            </a:r>
            <a:r>
              <a:rPr lang="en-US" sz="2400" b="1" dirty="0">
                <a:latin typeface="Constantia" panose="02030602050306030303" pitchFamily="18" charset="0"/>
              </a:rPr>
              <a:t> </a:t>
            </a:r>
            <a:r>
              <a:rPr lang="en-US" sz="2400" b="1" dirty="0" err="1">
                <a:latin typeface="Constantia" panose="02030602050306030303" pitchFamily="18" charset="0"/>
              </a:rPr>
              <a:t>amanan</a:t>
            </a:r>
            <a:r>
              <a:rPr lang="en-US" sz="2400" b="1" dirty="0">
                <a:latin typeface="Constantia" panose="02030602050306030303" pitchFamily="18" charset="0"/>
              </a:rPr>
              <a:t> kana </a:t>
            </a:r>
            <a:r>
              <a:rPr lang="en-US" sz="2400" b="1" dirty="0" err="1">
                <a:latin typeface="Constantia" panose="02030602050306030303" pitchFamily="18" charset="0"/>
              </a:rPr>
              <a:t>Israa’eloonni</a:t>
            </a:r>
            <a:r>
              <a:rPr lang="en-US" sz="2400" b="1" dirty="0">
                <a:latin typeface="Constantia" panose="02030602050306030303" pitchFamily="18" charset="0"/>
              </a:rPr>
              <a:t> mana </a:t>
            </a:r>
            <a:r>
              <a:rPr lang="en-US" sz="2400" b="1" dirty="0" err="1">
                <a:latin typeface="Constantia" panose="02030602050306030303" pitchFamily="18" charset="0"/>
              </a:rPr>
              <a:t>isaaniitti</a:t>
            </a:r>
            <a:r>
              <a:rPr lang="en-US" sz="2400" b="1" dirty="0">
                <a:latin typeface="Constantia" panose="02030602050306030303" pitchFamily="18" charset="0"/>
              </a:rPr>
              <a:t> </a:t>
            </a:r>
            <a:r>
              <a:rPr lang="en-US" sz="2400" b="1" dirty="0" err="1">
                <a:latin typeface="Constantia" panose="02030602050306030303" pitchFamily="18" charset="0"/>
              </a:rPr>
              <a:t>simatan</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7098239-F60A-6581-35EE-6759B62CD10E}"/>
              </a:ext>
            </a:extLst>
          </p:cNvPr>
          <p:cNvSpPr txBox="1"/>
          <p:nvPr/>
        </p:nvSpPr>
        <p:spPr>
          <a:xfrm>
            <a:off x="8030417" y="6480572"/>
            <a:ext cx="3712490" cy="338554"/>
          </a:xfrm>
          <a:prstGeom prst="rect">
            <a:avLst/>
          </a:prstGeom>
          <a:noFill/>
        </p:spPr>
        <p:txBody>
          <a:bodyPr wrap="none" rtlCol="0">
            <a:spAutoFit/>
          </a:bodyPr>
          <a:lstStyle/>
          <a:p>
            <a:pPr algn="r"/>
            <a:r>
              <a:rPr lang="en" sz="1600" b="1" dirty="0">
                <a:solidFill>
                  <a:srgbClr val="D0CFBD"/>
                </a:solidFill>
                <a:effectLst>
                  <a:outerShdw blurRad="38100" dist="38100" dir="2700000" algn="tl">
                    <a:srgbClr val="000000">
                      <a:alpha val="43137"/>
                    </a:srgbClr>
                  </a:outerShdw>
                </a:effectLst>
              </a:rPr>
              <a:t>EGW ( Spiritual Gifts, vol. 3, p. 223)</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703</TotalTime>
  <Words>1127</Words>
  <Application>Microsoft Office PowerPoint</Application>
  <PresentationFormat>Panorámica</PresentationFormat>
  <Paragraphs>55</Paragraphs>
  <Slides>9</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Aptos Display</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114</cp:revision>
  <dcterms:created xsi:type="dcterms:W3CDTF">2025-07-05T15:06:32Z</dcterms:created>
  <dcterms:modified xsi:type="dcterms:W3CDTF">2025-08-01T14:20:44Z</dcterms:modified>
</cp:coreProperties>
</file>