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33" d="100"/>
          <a:sy n="33" d="100"/>
        </p:scale>
        <p:origin x="78" y="12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3">
                  <a:lumMod val="75000"/>
                </a:schemeClr>
              </a:solidFill>
            </a:rPr>
            <a:t>SABA QULLAA’AA</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Waaqayyoof of kennanii amala Isaa mul’isu.</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5">
                  <a:lumMod val="75000"/>
                </a:schemeClr>
              </a:solidFill>
            </a:rPr>
            <a:t>LUBOOTA MOOTUMMAA</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Saba biraa Waaqayyoo wajjin walitti fiduudhaan seera Isaa barsiisu.</a:t>
          </a:r>
          <a:endParaRPr lang="es-ES" sz="20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4">
                  <a:lumMod val="50000"/>
                </a:schemeClr>
              </a:solidFill>
            </a:rPr>
            <a:t>QABEENYA ADDAA WAAQA BIRAA</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Waaqayyo Israa’eliin karaa ittiin beekumsa Ofii Isaatii biyya lafaatti ibsu isaan godha.</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en" sz="2000" b="1" dirty="0">
              <a:effectLst>
                <a:outerShdw blurRad="38100" dist="38100" dir="2700000" algn="tl">
                  <a:srgbClr val="000000">
                    <a:alpha val="43137"/>
                  </a:srgbClr>
                </a:outerShdw>
              </a:effectLst>
            </a:rPr>
            <a:t>“</a:t>
          </a:r>
          <a:r>
            <a:rPr lang="en-US" sz="2000" b="1" dirty="0" err="1">
              <a:effectLst>
                <a:outerShdw blurRad="38100" dist="38100" dir="2700000" algn="tl">
                  <a:srgbClr val="000000">
                    <a:alpha val="43137"/>
                  </a:srgbClr>
                </a:outerShdw>
              </a:effectLst>
            </a:rPr>
            <a:t>jaalalli</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raawwatamuu</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seeraati</a:t>
          </a:r>
          <a:r>
            <a:rPr lang="en" sz="2000" b="1" dirty="0">
              <a:effectLst>
                <a:outerShdw blurRad="38100" dist="38100" dir="2700000" algn="tl">
                  <a:srgbClr val="000000">
                    <a:alpha val="43137"/>
                  </a:srgbClr>
                </a:outerShdw>
              </a:effectLst>
            </a:rPr>
            <a:t>” (Rom. 13:10)</a:t>
          </a: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en" sz="2000" b="1" dirty="0">
              <a:effectLst>
                <a:outerShdw blurRad="38100" dist="38100" dir="2700000" algn="tl">
                  <a:srgbClr val="000000">
                    <a:alpha val="43137"/>
                  </a:srgbClr>
                </a:outerShdw>
              </a:effectLst>
            </a:rPr>
            <a:t>Waaqayyoon jaallachuu (Kees. 6:5; Bau. 20:3-11)</a:t>
          </a: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en" sz="1900" b="1" dirty="0">
              <a:effectLst>
                <a:outerShdw blurRad="38100" dist="38100" dir="2700000" algn="tl">
                  <a:srgbClr val="000000">
                    <a:alpha val="43137"/>
                  </a:srgbClr>
                </a:outerShdw>
              </a:effectLst>
            </a:rPr>
            <a:t>Nama jaallachuu (Lew. 19:18; Bau. 20:12-17)</a:t>
          </a: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Ofii keenya kabaji, yoos hawwiin ofittummaa amala keenya akka balleessinetti. </a:t>
          </a: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en" sz="2000" b="1" dirty="0">
              <a:effectLst>
                <a:outerShdw blurRad="38100" dist="38100" dir="2700000" algn="tl">
                  <a:srgbClr val="000000">
                    <a:alpha val="43137"/>
                  </a:srgbClr>
                </a:outerShdw>
              </a:effectLst>
            </a:rPr>
            <a:t>Guyyaa boqonnaa Isaatii, Sanbata, kabajuudhaan waaqessi.</a:t>
          </a: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en" sz="2000" b="1" dirty="0">
              <a:effectLst>
                <a:outerShdw blurRad="38100" dist="38100" dir="2700000" algn="tl">
                  <a:srgbClr val="000000">
                    <a:alpha val="43137"/>
                  </a:srgbClr>
                </a:outerShdw>
              </a:effectLst>
            </a:rPr>
            <a:t>Jireenya keenya keessatti bakka duraa kennuufiidhaan, Waaqayyoon kabajuu fi ulfeessuu.</a:t>
          </a: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en" sz="2000" b="1" dirty="0">
              <a:effectLst>
                <a:outerShdw blurRad="38100" dist="38100" dir="2700000" algn="tl">
                  <a:srgbClr val="000000">
                    <a:alpha val="43137"/>
                  </a:srgbClr>
                </a:outerShdw>
              </a:effectLst>
            </a:rPr>
            <a:t> Waaqayyoon waaqa biraadhaan utuu bakka hin buusin kabaji.</a:t>
          </a: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en" sz="2000" b="1" dirty="0">
              <a:effectLst>
                <a:outerShdw blurRad="38100" dist="38100" dir="2700000" algn="tl">
                  <a:srgbClr val="000000">
                    <a:alpha val="43137"/>
                  </a:srgbClr>
                </a:outerShdw>
              </a:effectLst>
            </a:rPr>
            <a:t>Maqaa, beekamtii fi amala Waaqaatiif kabaja kenni.</a:t>
          </a: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Maatii kabaji</a:t>
          </a: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Jireenya kabaji</a:t>
          </a: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Gaa’ela kabaji</a:t>
          </a: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Qabeenya namaa kabaji</a:t>
          </a: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en-US" sz="2000" b="1" dirty="0">
              <a:effectLst>
                <a:outerShdw blurRad="38100" dist="38100" dir="2700000" algn="tl">
                  <a:srgbClr val="000000">
                    <a:alpha val="43137"/>
                  </a:srgbClr>
                </a:outerShdw>
              </a:effectLst>
            </a:rPr>
            <a:t>B</a:t>
          </a:r>
          <a:r>
            <a:rPr lang="en" sz="2000" b="1" dirty="0">
              <a:effectLst>
                <a:outerShdw blurRad="38100" dist="38100" dir="2700000" algn="tl">
                  <a:srgbClr val="000000">
                    <a:alpha val="43137"/>
                  </a:srgbClr>
                </a:outerShdw>
              </a:effectLst>
            </a:rPr>
            <a:t>eekamtii nama biraa kabaji</a:t>
          </a: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7444"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en" sz="2000" b="1" dirty="0">
              <a:solidFill>
                <a:srgbClr val="76612B"/>
              </a:solidFill>
            </a:rPr>
            <a:t>Hamaa irraa nu eega                            (Faar. 119:104)</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en" sz="2000" b="1" dirty="0">
              <a:solidFill>
                <a:srgbClr val="56782A"/>
              </a:solidFill>
            </a:rPr>
            <a:t>Ogummaa nuuf kenna               (Kees. 4:6)</a:t>
          </a:r>
          <a:endParaRPr lang="es-ES" sz="2000" dirty="0">
            <a:solidFill>
              <a:srgbClr val="56782A"/>
            </a:solidFill>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en" sz="2000" b="1" dirty="0">
              <a:solidFill>
                <a:srgbClr val="2B7337"/>
              </a:solidFill>
            </a:rPr>
            <a:t>Birmadummaa nuuf kenna                  (Yaaq. 2:12)</a:t>
          </a:r>
          <a:endParaRPr lang="es-ES" sz="20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en" sz="2000" b="1" dirty="0">
              <a:solidFill>
                <a:srgbClr val="3FA59E"/>
              </a:solidFill>
            </a:rPr>
            <a:t>Nagaa nuuf kenna                             (Faar. 119:165)</a:t>
          </a:r>
          <a:endParaRPr lang="es-ES" sz="20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en" sz="2000" b="1" dirty="0">
              <a:solidFill>
                <a:srgbClr val="4466A9"/>
              </a:solidFill>
            </a:rPr>
            <a:t>Badhaadhummaa nuuf kenna (Iyya. 1:8)</a:t>
          </a:r>
          <a:endParaRPr lang="es-ES" sz="2000" dirty="0">
            <a:solidFill>
              <a:srgbClr val="4466A9"/>
            </a:solidFill>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en" sz="2000" b="1" dirty="0">
              <a:solidFill>
                <a:srgbClr val="623A91"/>
              </a:solidFill>
            </a:rPr>
            <a:t>Cubbuu keenya nutti agarsiisa (Rom. 7:7)</a:t>
          </a:r>
          <a:endParaRPr lang="es-ES" sz="20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en" sz="2000" b="1" dirty="0">
              <a:solidFill>
                <a:srgbClr val="853974"/>
              </a:solidFill>
            </a:rPr>
            <a:t>Kiristoositti nu qajeelcha (Gal. 3:24)</a:t>
          </a:r>
          <a:endParaRPr lang="es-ES" sz="20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3">
                  <a:lumMod val="75000"/>
                </a:schemeClr>
              </a:solidFill>
            </a:rPr>
            <a:t>SABA QULLAA’AA</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Waaqayyoof of kennanii amala Isaa mul’isu.</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5">
                  <a:lumMod val="75000"/>
                </a:schemeClr>
              </a:solidFill>
            </a:rPr>
            <a:t>LUBOOTA MOOTUMMAA</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Saba biraa Waaqayyoo wajjin walitti fiduudhaan seera Isaa barsiisu.</a:t>
          </a:r>
          <a:endParaRPr lang="es-ES" sz="2000" kern="1200" dirty="0">
            <a:effectLst>
              <a:outerShdw blurRad="38100" dist="38100" dir="2700000" algn="tl">
                <a:srgbClr val="000000">
                  <a:alpha val="43137"/>
                </a:srgbClr>
              </a:outerShdw>
            </a:effectLst>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4">
                  <a:lumMod val="50000"/>
                </a:schemeClr>
              </a:solidFill>
            </a:rPr>
            <a:t>QABEENYA ADDAA WAAQA BIRAA</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Waaqayyo Israa’eliin karaa ittiin beekumsa Ofii Isaatii biyya lafaatti ibsu isaan godha.</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31626" y="738012"/>
          <a:ext cx="271580" cy="3231558"/>
        </a:xfrm>
        <a:custGeom>
          <a:avLst/>
          <a:gdLst/>
          <a:ahLst/>
          <a:cxnLst/>
          <a:rect l="0" t="0" r="0" b="0"/>
          <a:pathLst>
            <a:path>
              <a:moveTo>
                <a:pt x="0" y="0"/>
              </a:moveTo>
              <a:lnTo>
                <a:pt x="0" y="3231558"/>
              </a:lnTo>
              <a:lnTo>
                <a:pt x="271580"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31626" y="738012"/>
          <a:ext cx="271580" cy="2591084"/>
        </a:xfrm>
        <a:custGeom>
          <a:avLst/>
          <a:gdLst/>
          <a:ahLst/>
          <a:cxnLst/>
          <a:rect l="0" t="0" r="0" b="0"/>
          <a:pathLst>
            <a:path>
              <a:moveTo>
                <a:pt x="0" y="0"/>
              </a:moveTo>
              <a:lnTo>
                <a:pt x="0" y="2591084"/>
              </a:lnTo>
              <a:lnTo>
                <a:pt x="271580"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31626" y="738012"/>
          <a:ext cx="271580" cy="2026887"/>
        </a:xfrm>
        <a:custGeom>
          <a:avLst/>
          <a:gdLst/>
          <a:ahLst/>
          <a:cxnLst/>
          <a:rect l="0" t="0" r="0" b="0"/>
          <a:pathLst>
            <a:path>
              <a:moveTo>
                <a:pt x="0" y="0"/>
              </a:moveTo>
              <a:lnTo>
                <a:pt x="0" y="2026887"/>
              </a:lnTo>
              <a:lnTo>
                <a:pt x="271580"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31626" y="738012"/>
          <a:ext cx="271580" cy="1462690"/>
        </a:xfrm>
        <a:custGeom>
          <a:avLst/>
          <a:gdLst/>
          <a:ahLst/>
          <a:cxnLst/>
          <a:rect l="0" t="0" r="0" b="0"/>
          <a:pathLst>
            <a:path>
              <a:moveTo>
                <a:pt x="0" y="0"/>
              </a:moveTo>
              <a:lnTo>
                <a:pt x="0" y="1462690"/>
              </a:lnTo>
              <a:lnTo>
                <a:pt x="271580"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31626" y="738012"/>
          <a:ext cx="271580" cy="898493"/>
        </a:xfrm>
        <a:custGeom>
          <a:avLst/>
          <a:gdLst/>
          <a:ahLst/>
          <a:cxnLst/>
          <a:rect l="0" t="0" r="0" b="0"/>
          <a:pathLst>
            <a:path>
              <a:moveTo>
                <a:pt x="0" y="0"/>
              </a:moveTo>
              <a:lnTo>
                <a:pt x="0" y="898493"/>
              </a:lnTo>
              <a:lnTo>
                <a:pt x="271580"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31626" y="738012"/>
          <a:ext cx="271580" cy="334297"/>
        </a:xfrm>
        <a:custGeom>
          <a:avLst/>
          <a:gdLst/>
          <a:ahLst/>
          <a:cxnLst/>
          <a:rect l="0" t="0" r="0" b="0"/>
          <a:pathLst>
            <a:path>
              <a:moveTo>
                <a:pt x="0" y="0"/>
              </a:moveTo>
              <a:lnTo>
                <a:pt x="0" y="334297"/>
              </a:lnTo>
              <a:lnTo>
                <a:pt x="271580"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494153" y="317839"/>
          <a:ext cx="2654958" cy="104397"/>
        </a:xfrm>
        <a:custGeom>
          <a:avLst/>
          <a:gdLst/>
          <a:ahLst/>
          <a:cxnLst/>
          <a:rect l="0" t="0" r="0" b="0"/>
          <a:pathLst>
            <a:path>
              <a:moveTo>
                <a:pt x="0" y="0"/>
              </a:moveTo>
              <a:lnTo>
                <a:pt x="0" y="52198"/>
              </a:lnTo>
              <a:lnTo>
                <a:pt x="2654958" y="52198"/>
              </a:lnTo>
              <a:lnTo>
                <a:pt x="2654958"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401404" y="738012"/>
          <a:ext cx="234208" cy="3282493"/>
        </a:xfrm>
        <a:custGeom>
          <a:avLst/>
          <a:gdLst/>
          <a:ahLst/>
          <a:cxnLst/>
          <a:rect l="0" t="0" r="0" b="0"/>
          <a:pathLst>
            <a:path>
              <a:moveTo>
                <a:pt x="0" y="0"/>
              </a:moveTo>
              <a:lnTo>
                <a:pt x="0" y="3282493"/>
              </a:lnTo>
              <a:lnTo>
                <a:pt x="234208"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401404" y="738012"/>
          <a:ext cx="234208" cy="2434159"/>
        </a:xfrm>
        <a:custGeom>
          <a:avLst/>
          <a:gdLst/>
          <a:ahLst/>
          <a:cxnLst/>
          <a:rect l="0" t="0" r="0" b="0"/>
          <a:pathLst>
            <a:path>
              <a:moveTo>
                <a:pt x="0" y="0"/>
              </a:moveTo>
              <a:lnTo>
                <a:pt x="0" y="2434159"/>
              </a:lnTo>
              <a:lnTo>
                <a:pt x="234208"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401404" y="738012"/>
          <a:ext cx="234208" cy="1585826"/>
        </a:xfrm>
        <a:custGeom>
          <a:avLst/>
          <a:gdLst/>
          <a:ahLst/>
          <a:cxnLst/>
          <a:rect l="0" t="0" r="0" b="0"/>
          <a:pathLst>
            <a:path>
              <a:moveTo>
                <a:pt x="0" y="0"/>
              </a:moveTo>
              <a:lnTo>
                <a:pt x="0" y="1585826"/>
              </a:lnTo>
              <a:lnTo>
                <a:pt x="234208"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401404" y="738012"/>
          <a:ext cx="234208" cy="606928"/>
        </a:xfrm>
        <a:custGeom>
          <a:avLst/>
          <a:gdLst/>
          <a:ahLst/>
          <a:cxnLst/>
          <a:rect l="0" t="0" r="0" b="0"/>
          <a:pathLst>
            <a:path>
              <a:moveTo>
                <a:pt x="0" y="0"/>
              </a:moveTo>
              <a:lnTo>
                <a:pt x="0" y="606928"/>
              </a:lnTo>
              <a:lnTo>
                <a:pt x="234208"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07020" y="317839"/>
          <a:ext cx="2487133" cy="104397"/>
        </a:xfrm>
        <a:custGeom>
          <a:avLst/>
          <a:gdLst/>
          <a:ahLst/>
          <a:cxnLst/>
          <a:rect l="0" t="0" r="0" b="0"/>
          <a:pathLst>
            <a:path>
              <a:moveTo>
                <a:pt x="2487133" y="0"/>
              </a:moveTo>
              <a:lnTo>
                <a:pt x="2487133"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895753"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a:t>
          </a:r>
          <a:r>
            <a:rPr lang="en-US" sz="2000" b="1" kern="1200" dirty="0" err="1">
              <a:effectLst>
                <a:outerShdw blurRad="38100" dist="38100" dir="2700000" algn="tl">
                  <a:srgbClr val="000000">
                    <a:alpha val="43137"/>
                  </a:srgbClr>
                </a:outerShdw>
              </a:effectLst>
            </a:rPr>
            <a:t>jaalalli</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raawwatamuu</a:t>
          </a:r>
          <a:r>
            <a:rPr lang="en-US" sz="2000" b="1" kern="1200" dirty="0">
              <a:effectLst>
                <a:outerShdw blurRad="38100" dist="38100" dir="2700000" algn="tl">
                  <a:srgbClr val="000000">
                    <a:alpha val="43137"/>
                  </a:srgbClr>
                </a:outerShdw>
              </a:effectLst>
            </a:rPr>
            <a:t> </a:t>
          </a:r>
          <a:r>
            <a:rPr lang="en-US" sz="2000" b="1" kern="1200" dirty="0" err="1">
              <a:effectLst>
                <a:outerShdw blurRad="38100" dist="38100" dir="2700000" algn="tl">
                  <a:srgbClr val="000000">
                    <a:alpha val="43137"/>
                  </a:srgbClr>
                </a:outerShdw>
              </a:effectLst>
            </a:rPr>
            <a:t>seeraati</a:t>
          </a:r>
          <a:r>
            <a:rPr lang="en" sz="2000" b="1" kern="1200" dirty="0">
              <a:effectLst>
                <a:outerShdw blurRad="38100" dist="38100" dir="2700000" algn="tl">
                  <a:srgbClr val="000000">
                    <a:alpha val="43137"/>
                  </a:srgbClr>
                </a:outerShdw>
              </a:effectLst>
            </a:rPr>
            <a:t>” (Rom. 13:10)</a:t>
          </a:r>
        </a:p>
      </dsp:txBody>
      <dsp:txXfrm>
        <a:off x="895753" y="2062"/>
        <a:ext cx="7196800" cy="315776"/>
      </dsp:txXfrm>
    </dsp:sp>
    <dsp:sp modelId="{91CC5459-8EEF-41EA-AF20-D848C0D6FEAD}">
      <dsp:nvSpPr>
        <dsp:cNvPr id="0" name=""/>
        <dsp:cNvSpPr/>
      </dsp:nvSpPr>
      <dsp:spPr>
        <a:xfrm>
          <a:off x="0" y="422236"/>
          <a:ext cx="4014040"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Waaqayyoon jaallachuu (Kees. 6:5; Bau. 20:3-11)</a:t>
          </a:r>
        </a:p>
      </dsp:txBody>
      <dsp:txXfrm>
        <a:off x="0" y="422236"/>
        <a:ext cx="4014040" cy="315776"/>
      </dsp:txXfrm>
    </dsp:sp>
    <dsp:sp modelId="{10C7FA8C-45AC-4F60-B838-992E3E7F424F}">
      <dsp:nvSpPr>
        <dsp:cNvPr id="0" name=""/>
        <dsp:cNvSpPr/>
      </dsp:nvSpPr>
      <dsp:spPr>
        <a:xfrm>
          <a:off x="635612"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Jireenya keenya keessatti bakka duraa kennuufiidhaan, Waaqayyoon kabajuu fi ulfeessuu.</a:t>
          </a:r>
        </a:p>
      </dsp:txBody>
      <dsp:txXfrm>
        <a:off x="635612" y="842409"/>
        <a:ext cx="3976208" cy="1005063"/>
      </dsp:txXfrm>
    </dsp:sp>
    <dsp:sp modelId="{5D6CA769-3983-4A7E-8C9B-2918405B7715}">
      <dsp:nvSpPr>
        <dsp:cNvPr id="0" name=""/>
        <dsp:cNvSpPr/>
      </dsp:nvSpPr>
      <dsp:spPr>
        <a:xfrm>
          <a:off x="635612"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 Waaqayyoon waaqa biraadhaan utuu bakka hin buusin kabaji.</a:t>
          </a:r>
        </a:p>
      </dsp:txBody>
      <dsp:txXfrm>
        <a:off x="635612" y="1951870"/>
        <a:ext cx="3976208" cy="743936"/>
      </dsp:txXfrm>
    </dsp:sp>
    <dsp:sp modelId="{C20EFE85-0AA0-41C5-98B5-841936C487C2}">
      <dsp:nvSpPr>
        <dsp:cNvPr id="0" name=""/>
        <dsp:cNvSpPr/>
      </dsp:nvSpPr>
      <dsp:spPr>
        <a:xfrm>
          <a:off x="635612"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Maqaa, beekamtii fi amala Waaqaatiif kabaja kenni.</a:t>
          </a:r>
        </a:p>
      </dsp:txBody>
      <dsp:txXfrm>
        <a:off x="635612" y="2800204"/>
        <a:ext cx="3976208" cy="743936"/>
      </dsp:txXfrm>
    </dsp:sp>
    <dsp:sp modelId="{2D09C7DE-F35F-4F9B-878E-987E2909F691}">
      <dsp:nvSpPr>
        <dsp:cNvPr id="0" name=""/>
        <dsp:cNvSpPr/>
      </dsp:nvSpPr>
      <dsp:spPr>
        <a:xfrm>
          <a:off x="635612"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Guyyaa boqonnaa Isaatii, Sanbata, kabajuudhaan waaqessi.</a:t>
          </a:r>
        </a:p>
      </dsp:txBody>
      <dsp:txXfrm>
        <a:off x="635612" y="3648537"/>
        <a:ext cx="3976208" cy="743936"/>
      </dsp:txXfrm>
    </dsp:sp>
    <dsp:sp modelId="{80C787CF-6ED0-4DA8-8321-4B66D291DAD3}">
      <dsp:nvSpPr>
        <dsp:cNvPr id="0" name=""/>
        <dsp:cNvSpPr/>
      </dsp:nvSpPr>
      <dsp:spPr>
        <a:xfrm>
          <a:off x="4752255"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 sz="1900" b="1" kern="1200" dirty="0">
              <a:effectLst>
                <a:outerShdw blurRad="38100" dist="38100" dir="2700000" algn="tl">
                  <a:srgbClr val="000000">
                    <a:alpha val="43137"/>
                  </a:srgbClr>
                </a:outerShdw>
              </a:effectLst>
            </a:rPr>
            <a:t>Nama jaallachuu (Lew. 19:18; Bau. 20:12-17)</a:t>
          </a:r>
        </a:p>
      </dsp:txBody>
      <dsp:txXfrm>
        <a:off x="4752255" y="422236"/>
        <a:ext cx="4793712" cy="315776"/>
      </dsp:txXfrm>
    </dsp:sp>
    <dsp:sp modelId="{D76F753B-4A80-4132-A137-6BD41DFEBF05}">
      <dsp:nvSpPr>
        <dsp:cNvPr id="0" name=""/>
        <dsp:cNvSpPr/>
      </dsp:nvSpPr>
      <dsp:spPr>
        <a:xfrm>
          <a:off x="5503207"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Maatii kabaji</a:t>
          </a:r>
        </a:p>
      </dsp:txBody>
      <dsp:txXfrm>
        <a:off x="5503207" y="842409"/>
        <a:ext cx="6244465" cy="459799"/>
      </dsp:txXfrm>
    </dsp:sp>
    <dsp:sp modelId="{1931318A-37E3-4189-918D-B0803777C1F1}">
      <dsp:nvSpPr>
        <dsp:cNvPr id="0" name=""/>
        <dsp:cNvSpPr/>
      </dsp:nvSpPr>
      <dsp:spPr>
        <a:xfrm>
          <a:off x="5503207"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Jireenya kabaji</a:t>
          </a:r>
        </a:p>
      </dsp:txBody>
      <dsp:txXfrm>
        <a:off x="5503207" y="1406606"/>
        <a:ext cx="6244465" cy="459799"/>
      </dsp:txXfrm>
    </dsp:sp>
    <dsp:sp modelId="{DB394086-E051-4A5A-8AB8-F5B678A33421}">
      <dsp:nvSpPr>
        <dsp:cNvPr id="0" name=""/>
        <dsp:cNvSpPr/>
      </dsp:nvSpPr>
      <dsp:spPr>
        <a:xfrm>
          <a:off x="5503207"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Gaa’ela kabaji</a:t>
          </a:r>
        </a:p>
      </dsp:txBody>
      <dsp:txXfrm>
        <a:off x="5503207" y="1970803"/>
        <a:ext cx="6244465" cy="459799"/>
      </dsp:txXfrm>
    </dsp:sp>
    <dsp:sp modelId="{4BA21399-A7DD-48CE-892B-137D2903460A}">
      <dsp:nvSpPr>
        <dsp:cNvPr id="0" name=""/>
        <dsp:cNvSpPr/>
      </dsp:nvSpPr>
      <dsp:spPr>
        <a:xfrm>
          <a:off x="5503207"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Qabeenya namaa kabaji</a:t>
          </a:r>
        </a:p>
      </dsp:txBody>
      <dsp:txXfrm>
        <a:off x="5503207" y="2535000"/>
        <a:ext cx="6244465" cy="459799"/>
      </dsp:txXfrm>
    </dsp:sp>
    <dsp:sp modelId="{A46A958C-2BEB-4761-8612-6EDDADDECAC0}">
      <dsp:nvSpPr>
        <dsp:cNvPr id="0" name=""/>
        <dsp:cNvSpPr/>
      </dsp:nvSpPr>
      <dsp:spPr>
        <a:xfrm>
          <a:off x="5503207"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rPr>
            <a:t>B</a:t>
          </a:r>
          <a:r>
            <a:rPr lang="en" sz="2000" b="1" kern="1200" dirty="0">
              <a:effectLst>
                <a:outerShdw blurRad="38100" dist="38100" dir="2700000" algn="tl">
                  <a:srgbClr val="000000">
                    <a:alpha val="43137"/>
                  </a:srgbClr>
                </a:outerShdw>
              </a:effectLst>
            </a:rPr>
            <a:t>eekamtii nama biraa kabaji</a:t>
          </a:r>
        </a:p>
      </dsp:txBody>
      <dsp:txXfrm>
        <a:off x="5503207" y="3099197"/>
        <a:ext cx="6244465" cy="459799"/>
      </dsp:txXfrm>
    </dsp:sp>
    <dsp:sp modelId="{1551E7EB-5BC8-4B79-AA4E-ABD9F7B00FC2}">
      <dsp:nvSpPr>
        <dsp:cNvPr id="0" name=""/>
        <dsp:cNvSpPr/>
      </dsp:nvSpPr>
      <dsp:spPr>
        <a:xfrm>
          <a:off x="5503207"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Ofii keenya kabaji, yoos hawwiin ofittummaa amala keenya akka balleessinetti. </a:t>
          </a:r>
        </a:p>
      </dsp:txBody>
      <dsp:txXfrm>
        <a:off x="5503207"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2023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472463" y="85747"/>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76612B"/>
              </a:solidFill>
            </a:rPr>
            <a:t>Hamaa irraa nu eega                            (Faar. 119:104)</a:t>
          </a:r>
          <a:endParaRPr lang="es-ES" sz="2000" kern="1200" dirty="0">
            <a:solidFill>
              <a:srgbClr val="76612B"/>
            </a:solidFill>
          </a:endParaRPr>
        </a:p>
      </dsp:txBody>
      <dsp:txXfrm>
        <a:off x="1472463" y="85747"/>
        <a:ext cx="2189238" cy="793294"/>
      </dsp:txXfrm>
    </dsp:sp>
    <dsp:sp modelId="{01773855-98DE-46D6-BBE7-191E056DDB72}">
      <dsp:nvSpPr>
        <dsp:cNvPr id="0" name=""/>
        <dsp:cNvSpPr/>
      </dsp:nvSpPr>
      <dsp:spPr>
        <a:xfrm>
          <a:off x="229971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752979"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56782A"/>
              </a:solidFill>
            </a:rPr>
            <a:t>Ogummaa nuuf kenna               (Kees. 4:6)</a:t>
          </a:r>
          <a:endParaRPr lang="es-ES" sz="2000" kern="1200" dirty="0">
            <a:solidFill>
              <a:srgbClr val="56782A"/>
            </a:solidFill>
          </a:endParaRPr>
        </a:p>
      </dsp:txBody>
      <dsp:txXfrm>
        <a:off x="3752979" y="753630"/>
        <a:ext cx="1401513" cy="872624"/>
      </dsp:txXfrm>
    </dsp:sp>
    <dsp:sp modelId="{B3794581-CAFB-4374-ADF0-749EF7D6687B}">
      <dsp:nvSpPr>
        <dsp:cNvPr id="0" name=""/>
        <dsp:cNvSpPr/>
      </dsp:nvSpPr>
      <dsp:spPr>
        <a:xfrm>
          <a:off x="239297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60218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2B7337"/>
              </a:solidFill>
            </a:rPr>
            <a:t>Birmadummaa nuuf kenna                  (Yaaq. 2:12)</a:t>
          </a:r>
          <a:endParaRPr lang="es-ES" sz="2000" kern="1200" dirty="0">
            <a:solidFill>
              <a:srgbClr val="2B7337"/>
            </a:solidFill>
          </a:endParaRPr>
        </a:p>
      </dsp:txBody>
      <dsp:txXfrm>
        <a:off x="3602182" y="1864242"/>
        <a:ext cx="1945678" cy="932121"/>
      </dsp:txXfrm>
    </dsp:sp>
    <dsp:sp modelId="{2948A12B-36CA-4BE9-ADA1-58358E0571AA}">
      <dsp:nvSpPr>
        <dsp:cNvPr id="0" name=""/>
        <dsp:cNvSpPr/>
      </dsp:nvSpPr>
      <dsp:spPr>
        <a:xfrm>
          <a:off x="213045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178418" y="2987221"/>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3FA59E"/>
              </a:solidFill>
            </a:rPr>
            <a:t>Nagaa nuuf kenna                             (Faar. 119:165)</a:t>
          </a:r>
          <a:endParaRPr lang="es-ES" sz="2000" kern="1200" dirty="0">
            <a:solidFill>
              <a:srgbClr val="3FA59E"/>
            </a:solidFill>
          </a:endParaRPr>
        </a:p>
      </dsp:txBody>
      <dsp:txXfrm>
        <a:off x="3178418" y="2987221"/>
        <a:ext cx="1754014" cy="852791"/>
      </dsp:txXfrm>
    </dsp:sp>
    <dsp:sp modelId="{F31445A7-B1B2-4106-A467-85A5BD7D7E72}">
      <dsp:nvSpPr>
        <dsp:cNvPr id="0" name=""/>
        <dsp:cNvSpPr/>
      </dsp:nvSpPr>
      <dsp:spPr>
        <a:xfrm>
          <a:off x="171000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357003" y="3113682"/>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4466A9"/>
              </a:solidFill>
            </a:rPr>
            <a:t>Badhaadhummaa nuuf kenna (Iyya. 1:8)</a:t>
          </a:r>
          <a:endParaRPr lang="es-ES" sz="2000" kern="1200" dirty="0">
            <a:solidFill>
              <a:srgbClr val="4466A9"/>
            </a:solidFill>
          </a:endParaRPr>
        </a:p>
      </dsp:txBody>
      <dsp:txXfrm>
        <a:off x="357003" y="3113682"/>
        <a:ext cx="1482370" cy="852791"/>
      </dsp:txXfrm>
    </dsp:sp>
    <dsp:sp modelId="{841133F3-4289-4088-A1C7-11FD40326061}">
      <dsp:nvSpPr>
        <dsp:cNvPr id="0" name=""/>
        <dsp:cNvSpPr/>
      </dsp:nvSpPr>
      <dsp:spPr>
        <a:xfrm>
          <a:off x="144748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128135"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623A91"/>
              </a:solidFill>
            </a:rPr>
            <a:t>Cubbuu keenya nutti agarsiisa (Rom. 7:7)</a:t>
          </a:r>
          <a:endParaRPr lang="es-ES" sz="2000" kern="1200" dirty="0">
            <a:solidFill>
              <a:srgbClr val="623A91"/>
            </a:solidFill>
          </a:endParaRPr>
        </a:p>
      </dsp:txBody>
      <dsp:txXfrm>
        <a:off x="-128135" y="1864242"/>
        <a:ext cx="1374561" cy="932121"/>
      </dsp:txXfrm>
    </dsp:sp>
    <dsp:sp modelId="{0A48C909-9AF7-4595-8DB7-E64E0BE454BF}">
      <dsp:nvSpPr>
        <dsp:cNvPr id="0" name=""/>
        <dsp:cNvSpPr/>
      </dsp:nvSpPr>
      <dsp:spPr>
        <a:xfrm>
          <a:off x="154074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106281"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853974"/>
              </a:solidFill>
            </a:rPr>
            <a:t>Kiristoositti nu qajeelcha (Gal. 3:24)</a:t>
          </a:r>
          <a:endParaRPr lang="es-ES" sz="2000" kern="1200" dirty="0">
            <a:solidFill>
              <a:srgbClr val="853974"/>
            </a:solidFill>
          </a:endParaRPr>
        </a:p>
      </dsp:txBody>
      <dsp:txXfrm>
        <a:off x="-106281"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a:ln/>
                <a:solidFill>
                  <a:schemeClr val="accent3"/>
                </a:solidFill>
                <a:effectLst/>
              </a:rPr>
              <a:t>KAKUU SIINAA IRRATTI</a:t>
            </a:r>
            <a:endParaRPr lang="en" sz="7200" b="1" dirty="0">
              <a:ln/>
              <a:solidFill>
                <a:schemeClr val="accent3"/>
              </a:solidFill>
              <a:effectLst/>
            </a:endParaRPr>
          </a:p>
        </p:txBody>
      </p:sp>
      <p:sp>
        <p:nvSpPr>
          <p:cNvPr id="4" name="CuadroTexto 3">
            <a:extLst>
              <a:ext uri="{FF2B5EF4-FFF2-40B4-BE49-F238E27FC236}">
                <a16:creationId xmlns:a16="http://schemas.microsoft.com/office/drawing/2014/main" id="{CB5E8853-6DB9-0A8E-88DC-87C810D7907D}"/>
              </a:ext>
            </a:extLst>
          </p:cNvPr>
          <p:cNvSpPr txBox="1"/>
          <p:nvPr/>
        </p:nvSpPr>
        <p:spPr>
          <a:xfrm>
            <a:off x="5200403" y="6486179"/>
            <a:ext cx="2991332" cy="338554"/>
          </a:xfrm>
          <a:prstGeom prst="rect">
            <a:avLst/>
          </a:prstGeom>
          <a:noFill/>
        </p:spPr>
        <p:txBody>
          <a:bodyPr wrap="none" rtlCol="0">
            <a:spAutoFit/>
          </a:bodyPr>
          <a:lstStyle/>
          <a:p>
            <a:pPr algn="ctr"/>
            <a:r>
              <a:rPr lang="en-US" sz="1600" b="1" dirty="0" err="1">
                <a:solidFill>
                  <a:schemeClr val="accent3">
                    <a:lumMod val="75000"/>
                  </a:schemeClr>
                </a:solidFill>
              </a:rPr>
              <a:t>Barnoota</a:t>
            </a:r>
            <a:r>
              <a:rPr lang="en-US" sz="1600" b="1" dirty="0">
                <a:solidFill>
                  <a:schemeClr val="accent3">
                    <a:lumMod val="75000"/>
                  </a:schemeClr>
                </a:solidFill>
              </a:rPr>
              <a:t> 8ffaa </a:t>
            </a:r>
            <a:r>
              <a:rPr lang="en-US" sz="1600" b="1" dirty="0" err="1">
                <a:solidFill>
                  <a:schemeClr val="accent3">
                    <a:lumMod val="75000"/>
                  </a:schemeClr>
                </a:solidFill>
              </a:rPr>
              <a:t>Hagayya</a:t>
            </a:r>
            <a:r>
              <a:rPr lang="en" sz="1600" b="1" dirty="0">
                <a:solidFill>
                  <a:schemeClr val="accent3">
                    <a:lumMod val="75000"/>
                  </a:schemeClr>
                </a:solidFill>
              </a:rPr>
              <a:t> 23, 2025</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SEERICHA AKKA KAKUUTTI</a:t>
            </a: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Comic Sans MS" panose="030F0702030302020204" pitchFamily="66" charset="0"/>
              </a:rPr>
              <a:t>“Akka isa gootanuuf kan isin abboome kakuu Isaa isinitti hime; abboommii kurnan; gabatoota dhagaa lamaanittis isaan caafe.” </a:t>
            </a:r>
            <a:r>
              <a:rPr lang="en" sz="1400" b="1" dirty="0">
                <a:solidFill>
                  <a:srgbClr val="FF0000"/>
                </a:solidFill>
                <a:latin typeface="Comic Sans MS" panose="030F0702030302020204" pitchFamily="66" charset="0"/>
              </a:rPr>
              <a:t>(Keessa d. 4:13)</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spcBef>
                <a:spcPts val="600"/>
              </a:spcBef>
            </a:pPr>
            <a:r>
              <a:rPr lang="en" sz="2000" b="1" dirty="0"/>
              <a:t>Afaan Ibirootaatiin, si’a sadan Abboommiin Kurnan caqafaman, </a:t>
            </a:r>
            <a:r>
              <a:rPr lang="en" sz="2000" b="1" i="1" dirty="0"/>
              <a:t>“dubbii kurnan”</a:t>
            </a:r>
            <a:r>
              <a:rPr lang="en" sz="2000" b="1" dirty="0"/>
              <a:t> jedhamanii waamaman (Bauu 34:28; Kees. 4:13; Kees. 10:4).</a:t>
            </a: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8770701" cy="707886"/>
          </a:xfrm>
          <a:prstGeom prst="rect">
            <a:avLst/>
          </a:prstGeom>
          <a:noFill/>
        </p:spPr>
        <p:txBody>
          <a:bodyPr wrap="square">
            <a:spAutoFit/>
          </a:bodyPr>
          <a:lstStyle/>
          <a:p>
            <a:pPr>
              <a:spcBef>
                <a:spcPts val="600"/>
              </a:spcBef>
            </a:pPr>
            <a:r>
              <a:rPr lang="en" sz="2000" b="1" dirty="0"/>
              <a:t>Fakkeenyaaf: “waadaa [dabar] isaa keessaa dubbii [dabar] tokko illee hin dogoggorre, waadaa isa karaa garbicha Isaa Musee gale keessaa” (1 Moot. 8:56).</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213341"/>
            <a:ext cx="3488583" cy="1323439"/>
          </a:xfrm>
          <a:prstGeom prst="rect">
            <a:avLst/>
          </a:prstGeom>
          <a:noFill/>
        </p:spPr>
        <p:txBody>
          <a:bodyPr wrap="square">
            <a:spAutoFit/>
          </a:bodyPr>
          <a:lstStyle/>
          <a:p>
            <a:r>
              <a:rPr lang="en" sz="2000" b="1" dirty="0"/>
              <a:t>Kanaaf, hundeen jecha Ibrootaa “</a:t>
            </a:r>
            <a:r>
              <a:rPr lang="en" sz="2000" b="1" i="1" dirty="0"/>
              <a:t>dabar</a:t>
            </a:r>
            <a:r>
              <a:rPr lang="en" sz="2000" b="1" dirty="0"/>
              <a:t>” jedhu, “dubbii” ykn “waadaa” jechuutti hiikamuu ni danda’a.</a:t>
            </a:r>
            <a:endParaRPr lang="es-ES" sz="2000" dirty="0"/>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en" sz="2000" b="1" dirty="0"/>
              <a:t>Dhugaan isaa, homaa iyyuu kennaa hin jirru; waadaa seenaa jirra. Waan qabatamaa tokko akka goonu mirkaneessaafii jirra.</a:t>
            </a: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en" sz="2000" b="1" dirty="0"/>
              <a:t>Mee waa’ee kanaa haa yaannu. Yeroo nama tokkoon “waadaan siif gala” jennu maal jechuu keenya?</a:t>
            </a: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spcBef>
                <a:spcPts val="600"/>
              </a:spcBef>
            </a:pPr>
            <a:r>
              <a:rPr lang="en" sz="2000" b="1" dirty="0"/>
              <a:t>Abboommonni kurnan, waadaa kurnan Waaqayyo karaa sirrii irra akka nu geggeessuu nuuf gale dha. </a:t>
            </a: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7258639"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SEERICHA AKKA RAAWWIITTI</a:t>
            </a:r>
          </a:p>
        </p:txBody>
      </p:sp>
      <p:sp>
        <p:nvSpPr>
          <p:cNvPr id="4" name="CuadroTexto 3">
            <a:extLst>
              <a:ext uri="{FF2B5EF4-FFF2-40B4-BE49-F238E27FC236}">
                <a16:creationId xmlns:a16="http://schemas.microsoft.com/office/drawing/2014/main" id="{ACC24E48-6B50-6AAB-7ECE-765006E2987D}"/>
              </a:ext>
            </a:extLst>
          </p:cNvPr>
          <p:cNvSpPr txBox="1"/>
          <p:nvPr/>
        </p:nvSpPr>
        <p:spPr>
          <a:xfrm>
            <a:off x="343404" y="770457"/>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Comic Sans MS" panose="030F0702030302020204" pitchFamily="66" charset="0"/>
              </a:rPr>
              <a:t>“</a:t>
            </a:r>
            <a:r>
              <a:rPr lang="en-US" b="1" dirty="0" err="1">
                <a:solidFill>
                  <a:schemeClr val="tx1"/>
                </a:solidFill>
                <a:latin typeface="Comic Sans MS" panose="030F0702030302020204" pitchFamily="66" charset="0"/>
              </a:rPr>
              <a:t>Akka</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namni</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amanu</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hundinuu</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qajeelummaa</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argatuuf</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Kiristoos</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raawwii</a:t>
            </a:r>
            <a:r>
              <a:rPr lang="en-US" b="1" dirty="0">
                <a:solidFill>
                  <a:schemeClr val="tx1"/>
                </a:solidFill>
                <a:latin typeface="Comic Sans MS" panose="030F0702030302020204" pitchFamily="66" charset="0"/>
              </a:rPr>
              <a:t> </a:t>
            </a:r>
            <a:r>
              <a:rPr lang="en-US" b="1" dirty="0" err="1">
                <a:solidFill>
                  <a:schemeClr val="tx1"/>
                </a:solidFill>
                <a:latin typeface="Comic Sans MS" panose="030F0702030302020204" pitchFamily="66" charset="0"/>
              </a:rPr>
              <a:t>seeraati</a:t>
            </a:r>
            <a:r>
              <a:rPr lang="en-US" b="1" dirty="0">
                <a:solidFill>
                  <a:schemeClr val="tx1"/>
                </a:solidFill>
                <a:latin typeface="Comic Sans MS" panose="030F0702030302020204" pitchFamily="66" charset="0"/>
              </a:rPr>
              <a:t>.</a:t>
            </a:r>
            <a:r>
              <a:rPr lang="en" b="1" dirty="0">
                <a:solidFill>
                  <a:schemeClr val="tx1"/>
                </a:solidFill>
                <a:latin typeface="Comic Sans MS" panose="030F0702030302020204" pitchFamily="66" charset="0"/>
              </a:rPr>
              <a:t>” </a:t>
            </a:r>
            <a:r>
              <a:rPr lang="en" sz="1400" b="1" dirty="0">
                <a:solidFill>
                  <a:schemeClr val="tx1"/>
                </a:solidFill>
                <a:latin typeface="Comic Sans MS" panose="030F0702030302020204" pitchFamily="66" charset="0"/>
              </a:rPr>
              <a:t>(Room.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485900"/>
            <a:ext cx="6534883" cy="707886"/>
          </a:xfrm>
          <a:prstGeom prst="rect">
            <a:avLst/>
          </a:prstGeom>
          <a:noFill/>
        </p:spPr>
        <p:txBody>
          <a:bodyPr wrap="square" rtlCol="0">
            <a:spAutoFit/>
          </a:bodyPr>
          <a:lstStyle/>
          <a:p>
            <a:pPr>
              <a:spcBef>
                <a:spcPts val="600"/>
              </a:spcBef>
            </a:pPr>
            <a:r>
              <a:rPr lang="en" sz="2000" b="1" dirty="0"/>
              <a:t>Jecha “raawwii” jedhu, Phaawuloos seeraaf Rom. 10:4 itti dhimma ba’e “</a:t>
            </a:r>
            <a:r>
              <a:rPr lang="en" sz="2000" b="1" i="1" dirty="0"/>
              <a:t>telos</a:t>
            </a:r>
            <a:r>
              <a:rPr lang="en" sz="2000" b="1" dirty="0"/>
              <a:t>” jedha. Hiikkaan jecha kanaa maali?</a:t>
            </a:r>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735074"/>
            <a:ext cx="4196878" cy="1631216"/>
          </a:xfrm>
          <a:prstGeom prst="rect">
            <a:avLst/>
          </a:prstGeom>
          <a:noFill/>
        </p:spPr>
        <p:txBody>
          <a:bodyPr wrap="square">
            <a:spAutoFit/>
          </a:bodyPr>
          <a:lstStyle/>
          <a:p>
            <a:pPr>
              <a:spcBef>
                <a:spcPts val="600"/>
              </a:spcBef>
            </a:pPr>
            <a:r>
              <a:rPr lang="en" sz="2000" b="1" dirty="0"/>
              <a:t>Yoo “Kiristoos </a:t>
            </a:r>
            <a:r>
              <a:rPr lang="en" sz="2000" i="1" dirty="0"/>
              <a:t>dhaabachuu</a:t>
            </a:r>
            <a:r>
              <a:rPr lang="en" sz="2000" b="1" dirty="0"/>
              <a:t> seeraati” kan jedhutti hiikne, erga Yesuus du’ee seerri achii booda hin jiru jechuu dha. </a:t>
            </a:r>
            <a:r>
              <a:rPr lang="en-US" sz="2000" b="1" dirty="0"/>
              <a:t>K</a:t>
            </a:r>
            <a:r>
              <a:rPr lang="en" sz="2000" b="1" dirty="0"/>
              <a:t>anaaf, cubbuun hin jiru. Phaawuloos of faallessaa jira (Rom. 7:7).</a:t>
            </a:r>
          </a:p>
        </p:txBody>
      </p:sp>
      <p:sp>
        <p:nvSpPr>
          <p:cNvPr id="9" name="CuadroTexto 8">
            <a:extLst>
              <a:ext uri="{FF2B5EF4-FFF2-40B4-BE49-F238E27FC236}">
                <a16:creationId xmlns:a16="http://schemas.microsoft.com/office/drawing/2014/main" id="{910333BE-B63D-E4C3-98AE-5F1B27AEF3C1}"/>
              </a:ext>
            </a:extLst>
          </p:cNvPr>
          <p:cNvSpPr txBox="1"/>
          <p:nvPr/>
        </p:nvSpPr>
        <p:spPr>
          <a:xfrm>
            <a:off x="2419350" y="5629103"/>
            <a:ext cx="6650403" cy="1323439"/>
          </a:xfrm>
          <a:prstGeom prst="rect">
            <a:avLst/>
          </a:prstGeom>
          <a:noFill/>
        </p:spPr>
        <p:txBody>
          <a:bodyPr wrap="square">
            <a:spAutoFit/>
          </a:bodyPr>
          <a:lstStyle/>
          <a:p>
            <a:pPr>
              <a:spcBef>
                <a:spcPts val="600"/>
              </a:spcBef>
            </a:pPr>
            <a:r>
              <a:rPr lang="en" sz="2000" b="1" dirty="0"/>
              <a:t>Yoo “Kiristoos </a:t>
            </a:r>
            <a:r>
              <a:rPr lang="en" sz="2000" i="1" dirty="0"/>
              <a:t>agarsiiftuu</a:t>
            </a:r>
            <a:r>
              <a:rPr lang="en" sz="2000" b="1" dirty="0"/>
              <a:t> seerri </a:t>
            </a:r>
            <a:r>
              <a:rPr lang="en" sz="2000" i="1" dirty="0"/>
              <a:t>agarsiisu</a:t>
            </a:r>
            <a:r>
              <a:rPr lang="en" sz="2000" b="1" dirty="0"/>
              <a:t> dha,” kan jedhutti hiikne, Phaawuloos dhaabbataa dha, seerri amma iyyuu hojii irra jira, kanaaf gara Kiristoositti nu geessa (Rom. 3:31; </a:t>
            </a:r>
            <a:r>
              <a:rPr lang="en" sz="2000" b="1" dirty="0" err="1"/>
              <a:t>Gal. </a:t>
            </a:r>
            <a:r>
              <a:rPr lang="en" sz="2000" b="1" dirty="0"/>
              <a:t>3:24).</a:t>
            </a: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148822"/>
            <a:ext cx="6354595" cy="1631216"/>
          </a:xfrm>
          <a:prstGeom prst="rect">
            <a:avLst/>
          </a:prstGeom>
          <a:noFill/>
        </p:spPr>
        <p:txBody>
          <a:bodyPr wrap="square">
            <a:spAutoFit/>
          </a:bodyPr>
          <a:lstStyle/>
          <a:p>
            <a:pPr>
              <a:spcBef>
                <a:spcPts val="600"/>
              </a:spcBef>
            </a:pPr>
            <a:r>
              <a:rPr lang="en" sz="2000" b="1" dirty="0"/>
              <a:t>Hiikkaan isaa jalqabaa: qabxii akka daangaa ykn kaayyootti itti dhimma baa’ame dha. Waan agarsiisuun ammoo (hiikkaan lammataa): xumura, dhaabachuu, bu’aa, kaayyoo jechuu dha. Hiikkaan isaa inni kallattii, hima itti dhimma baa’amuun murtaa’a.</a:t>
            </a: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2854325" y="1595021"/>
            <a:ext cx="8994368" cy="5262979"/>
          </a:xfrm>
          <a:prstGeom prst="rect">
            <a:avLst/>
          </a:prstGeom>
          <a:noFill/>
        </p:spPr>
        <p:txBody>
          <a:bodyPr wrap="square">
            <a:spAutoFit/>
          </a:bodyPr>
          <a:lstStyle/>
          <a:p>
            <a:pPr>
              <a:spcBef>
                <a:spcPts val="600"/>
              </a:spcBef>
            </a:pPr>
            <a:r>
              <a:rPr lang="en" sz="2800" b="1" dirty="0">
                <a:latin typeface="Constantia" panose="02030602050306030303" pitchFamily="18" charset="0"/>
              </a:rPr>
              <a:t>“Yeroo kana seerri Ibiroota qofa fayyaduuf hin dubbatamne. </a:t>
            </a:r>
            <a:r>
              <a:rPr lang="en-US" sz="2800" b="1" dirty="0" err="1">
                <a:latin typeface="Constantia" panose="02030602050306030303" pitchFamily="18" charset="0"/>
              </a:rPr>
              <a:t>Waaqayyo</a:t>
            </a:r>
            <a:r>
              <a:rPr lang="en-US" sz="2800" b="1" dirty="0">
                <a:latin typeface="Constantia" panose="02030602050306030303" pitchFamily="18" charset="0"/>
              </a:rPr>
              <a:t> </a:t>
            </a:r>
            <a:r>
              <a:rPr lang="en-US" sz="2800" b="1" dirty="0" err="1">
                <a:latin typeface="Constantia" panose="02030602050306030303" pitchFamily="18" charset="0"/>
              </a:rPr>
              <a:t>eegduu</a:t>
            </a:r>
            <a:r>
              <a:rPr lang="en-US" sz="2800" b="1" dirty="0">
                <a:latin typeface="Constantia" panose="02030602050306030303" pitchFamily="18" charset="0"/>
              </a:rPr>
              <a:t> fi </a:t>
            </a:r>
            <a:r>
              <a:rPr lang="en-US" sz="2800" b="1" dirty="0" err="1">
                <a:latin typeface="Constantia" panose="02030602050306030303" pitchFamily="18" charset="0"/>
              </a:rPr>
              <a:t>kunuunsituu</a:t>
            </a:r>
            <a:r>
              <a:rPr lang="en-US" sz="2800" b="1" dirty="0">
                <a:latin typeface="Constantia" panose="02030602050306030303" pitchFamily="18" charset="0"/>
              </a:rPr>
              <a:t> </a:t>
            </a:r>
            <a:r>
              <a:rPr lang="en-US" sz="2800" b="1" dirty="0" err="1">
                <a:latin typeface="Constantia" panose="02030602050306030303" pitchFamily="18" charset="0"/>
              </a:rPr>
              <a:t>Seera</a:t>
            </a:r>
            <a:r>
              <a:rPr lang="en-US" sz="2800" b="1" dirty="0">
                <a:latin typeface="Constantia" panose="02030602050306030303" pitchFamily="18" charset="0"/>
              </a:rPr>
              <a:t> </a:t>
            </a:r>
            <a:r>
              <a:rPr lang="en-US" sz="2800" b="1" dirty="0" err="1">
                <a:latin typeface="Constantia" panose="02030602050306030303" pitchFamily="18" charset="0"/>
              </a:rPr>
              <a:t>Isaatii</a:t>
            </a:r>
            <a:r>
              <a:rPr lang="en-US" sz="2800" b="1" dirty="0">
                <a:latin typeface="Constantia" panose="02030602050306030303" pitchFamily="18" charset="0"/>
              </a:rPr>
              <a:t> </a:t>
            </a:r>
            <a:r>
              <a:rPr lang="en-US" sz="2800" b="1" dirty="0" err="1">
                <a:latin typeface="Constantia" panose="02030602050306030303" pitchFamily="18" charset="0"/>
              </a:rPr>
              <a:t>godhee</a:t>
            </a:r>
            <a:r>
              <a:rPr lang="en-US" sz="2800" b="1" dirty="0">
                <a:latin typeface="Constantia" panose="02030602050306030303" pitchFamily="18" charset="0"/>
              </a:rPr>
              <a:t> </a:t>
            </a:r>
            <a:r>
              <a:rPr lang="en-US" sz="2800" b="1" dirty="0" err="1">
                <a:latin typeface="Constantia" panose="02030602050306030303" pitchFamily="18" charset="0"/>
              </a:rPr>
              <a:t>isaan</a:t>
            </a:r>
            <a:r>
              <a:rPr lang="en-US" sz="2800" b="1" dirty="0">
                <a:latin typeface="Constantia" panose="02030602050306030303" pitchFamily="18" charset="0"/>
              </a:rPr>
              <a:t> </a:t>
            </a:r>
            <a:r>
              <a:rPr lang="en-US" sz="2800" b="1" dirty="0" err="1">
                <a:latin typeface="Constantia" panose="02030602050306030303" pitchFamily="18" charset="0"/>
              </a:rPr>
              <a:t>kabaje</a:t>
            </a:r>
            <a:r>
              <a:rPr lang="en-US" sz="2800" b="1" dirty="0">
                <a:latin typeface="Constantia" panose="02030602050306030303" pitchFamily="18" charset="0"/>
              </a:rPr>
              <a:t>, </a:t>
            </a:r>
            <a:r>
              <a:rPr lang="en-US" sz="2800" b="1" dirty="0" err="1">
                <a:latin typeface="Constantia" panose="02030602050306030303" pitchFamily="18" charset="0"/>
              </a:rPr>
              <a:t>garuu</a:t>
            </a:r>
            <a:r>
              <a:rPr lang="en-US" sz="2800" b="1" dirty="0">
                <a:latin typeface="Constantia" panose="02030602050306030303" pitchFamily="18" charset="0"/>
              </a:rPr>
              <a:t> </a:t>
            </a:r>
            <a:r>
              <a:rPr lang="en-US" sz="2800" b="1" dirty="0" err="1">
                <a:latin typeface="Constantia" panose="02030602050306030303" pitchFamily="18" charset="0"/>
              </a:rPr>
              <a:t>guutummaa</a:t>
            </a:r>
            <a:r>
              <a:rPr lang="en-US" sz="2800" b="1" dirty="0">
                <a:latin typeface="Constantia" panose="02030602050306030303" pitchFamily="18" charset="0"/>
              </a:rPr>
              <a:t> </a:t>
            </a:r>
            <a:r>
              <a:rPr lang="en-US" sz="2800" b="1" dirty="0" err="1">
                <a:latin typeface="Constantia" panose="02030602050306030303" pitchFamily="18" charset="0"/>
              </a:rPr>
              <a:t>biyya</a:t>
            </a:r>
            <a:r>
              <a:rPr lang="en-US" sz="2800" b="1" dirty="0">
                <a:latin typeface="Constantia" panose="02030602050306030303" pitchFamily="18" charset="0"/>
              </a:rPr>
              <a:t> </a:t>
            </a:r>
            <a:r>
              <a:rPr lang="en-US" sz="2800" b="1" dirty="0" err="1">
                <a:latin typeface="Constantia" panose="02030602050306030303" pitchFamily="18" charset="0"/>
              </a:rPr>
              <a:t>lafaatiif</a:t>
            </a:r>
            <a:r>
              <a:rPr lang="en-US" sz="2800" b="1" dirty="0">
                <a:latin typeface="Constantia" panose="02030602050306030303" pitchFamily="18" charset="0"/>
              </a:rPr>
              <a:t> </a:t>
            </a:r>
            <a:r>
              <a:rPr lang="en-US" sz="2800" b="1" dirty="0" err="1">
                <a:latin typeface="Constantia" panose="02030602050306030303" pitchFamily="18" charset="0"/>
              </a:rPr>
              <a:t>amanamummaa</a:t>
            </a:r>
            <a:r>
              <a:rPr lang="en-US" sz="2800" b="1" dirty="0">
                <a:latin typeface="Constantia" panose="02030602050306030303" pitchFamily="18" charset="0"/>
              </a:rPr>
              <a:t> </a:t>
            </a:r>
            <a:r>
              <a:rPr lang="en-US" sz="2800" b="1" dirty="0" err="1">
                <a:latin typeface="Constantia" panose="02030602050306030303" pitchFamily="18" charset="0"/>
              </a:rPr>
              <a:t>qulqulluu</a:t>
            </a:r>
            <a:r>
              <a:rPr lang="en-US" sz="2800" b="1" dirty="0">
                <a:latin typeface="Constantia" panose="02030602050306030303" pitchFamily="18" charset="0"/>
              </a:rPr>
              <a:t> </a:t>
            </a:r>
            <a:r>
              <a:rPr lang="en-US" sz="2800" b="1" dirty="0" err="1">
                <a:latin typeface="Constantia" panose="02030602050306030303" pitchFamily="18" charset="0"/>
              </a:rPr>
              <a:t>kenname</a:t>
            </a:r>
            <a:r>
              <a:rPr lang="en-US" sz="2800" b="1" dirty="0">
                <a:latin typeface="Constantia" panose="02030602050306030303" pitchFamily="18" charset="0"/>
              </a:rPr>
              <a:t> </a:t>
            </a:r>
            <a:r>
              <a:rPr lang="en-US" sz="2800" b="1" dirty="0" err="1">
                <a:latin typeface="Constantia" panose="02030602050306030303" pitchFamily="18" charset="0"/>
              </a:rPr>
              <a:t>ta’ee</a:t>
            </a:r>
            <a:r>
              <a:rPr lang="en-US" sz="2800" b="1" dirty="0">
                <a:latin typeface="Constantia" panose="02030602050306030303" pitchFamily="18" charset="0"/>
              </a:rPr>
              <a:t> </a:t>
            </a:r>
            <a:r>
              <a:rPr lang="en-US" sz="2800" b="1" dirty="0" err="1">
                <a:latin typeface="Constantia" panose="02030602050306030303" pitchFamily="18" charset="0"/>
              </a:rPr>
              <a:t>eegama</a:t>
            </a:r>
            <a:r>
              <a:rPr lang="en-US" sz="2800" b="1" dirty="0">
                <a:latin typeface="Constantia" panose="02030602050306030303" pitchFamily="18" charset="0"/>
              </a:rPr>
              <a:t>. </a:t>
            </a:r>
            <a:r>
              <a:rPr lang="en-US" sz="2800" b="1" dirty="0" err="1">
                <a:latin typeface="Constantia" panose="02030602050306030303" pitchFamily="18" charset="0"/>
              </a:rPr>
              <a:t>Barsiifni</a:t>
            </a:r>
            <a:r>
              <a:rPr lang="en-US" sz="2800" b="1" dirty="0">
                <a:latin typeface="Constantia" panose="02030602050306030303" pitchFamily="18" charset="0"/>
              </a:rPr>
              <a:t> </a:t>
            </a:r>
            <a:r>
              <a:rPr lang="en-US" sz="2800" b="1" dirty="0" err="1">
                <a:latin typeface="Constantia" panose="02030602050306030303" pitchFamily="18" charset="0"/>
              </a:rPr>
              <a:t>Abboommii</a:t>
            </a:r>
            <a:r>
              <a:rPr lang="en-US" sz="2800" b="1" dirty="0">
                <a:latin typeface="Constantia" panose="02030602050306030303" pitchFamily="18" charset="0"/>
              </a:rPr>
              <a:t> </a:t>
            </a:r>
            <a:r>
              <a:rPr lang="en-US" sz="2800" b="1" dirty="0" err="1">
                <a:latin typeface="Constantia" panose="02030602050306030303" pitchFamily="18" charset="0"/>
              </a:rPr>
              <a:t>Kurnanii</a:t>
            </a:r>
            <a:r>
              <a:rPr lang="en-US" sz="2800" b="1" dirty="0">
                <a:latin typeface="Constantia" panose="02030602050306030303" pitchFamily="18" charset="0"/>
              </a:rPr>
              <a:t> </a:t>
            </a:r>
            <a:r>
              <a:rPr lang="en-US" sz="2800" b="1" dirty="0" err="1">
                <a:latin typeface="Constantia" panose="02030602050306030303" pitchFamily="18" charset="0"/>
              </a:rPr>
              <a:t>sanyii</a:t>
            </a:r>
            <a:r>
              <a:rPr lang="en-US" sz="2800" b="1" dirty="0">
                <a:latin typeface="Constantia" panose="02030602050306030303" pitchFamily="18" charset="0"/>
              </a:rPr>
              <a:t> </a:t>
            </a:r>
            <a:r>
              <a:rPr lang="en-US" sz="2800" b="1" dirty="0" err="1">
                <a:latin typeface="Constantia" panose="02030602050306030303" pitchFamily="18" charset="0"/>
              </a:rPr>
              <a:t>namaa</a:t>
            </a:r>
            <a:r>
              <a:rPr lang="en-US" sz="2800" b="1" dirty="0">
                <a:latin typeface="Constantia" panose="02030602050306030303" pitchFamily="18" charset="0"/>
              </a:rPr>
              <a:t> </a:t>
            </a:r>
            <a:r>
              <a:rPr lang="en-US" sz="2800" b="1" dirty="0" err="1">
                <a:latin typeface="Constantia" panose="02030602050306030303" pitchFamily="18" charset="0"/>
              </a:rPr>
              <a:t>hundumaa</a:t>
            </a:r>
            <a:r>
              <a:rPr lang="en-US" sz="2800" b="1" dirty="0">
                <a:latin typeface="Constantia" panose="02030602050306030303" pitchFamily="18" charset="0"/>
              </a:rPr>
              <a:t> </a:t>
            </a:r>
            <a:r>
              <a:rPr lang="en-US" sz="2800" b="1" dirty="0" err="1">
                <a:latin typeface="Constantia" panose="02030602050306030303" pitchFamily="18" charset="0"/>
              </a:rPr>
              <a:t>biratti</a:t>
            </a:r>
            <a:r>
              <a:rPr lang="en-US" sz="2800" b="1" dirty="0">
                <a:latin typeface="Constantia" panose="02030602050306030303" pitchFamily="18" charset="0"/>
              </a:rPr>
              <a:t> </a:t>
            </a:r>
            <a:r>
              <a:rPr lang="en-US" sz="2800" b="1" dirty="0" err="1">
                <a:latin typeface="Constantia" panose="02030602050306030303" pitchFamily="18" charset="0"/>
              </a:rPr>
              <a:t>fudhatamuu</a:t>
            </a:r>
            <a:r>
              <a:rPr lang="en-US" sz="2800" b="1" dirty="0">
                <a:latin typeface="Constantia" panose="02030602050306030303" pitchFamily="18" charset="0"/>
              </a:rPr>
              <a:t> </a:t>
            </a:r>
            <a:r>
              <a:rPr lang="en-US" sz="2800" b="1" dirty="0" err="1">
                <a:latin typeface="Constantia" panose="02030602050306030303" pitchFamily="18" charset="0"/>
              </a:rPr>
              <a:t>qaba</a:t>
            </a:r>
            <a:r>
              <a:rPr lang="en-US" sz="2800" b="1" dirty="0">
                <a:latin typeface="Constantia" panose="02030602050306030303" pitchFamily="18" charset="0"/>
              </a:rPr>
              <a:t>, </a:t>
            </a:r>
            <a:r>
              <a:rPr lang="en-US" sz="2800" b="1" dirty="0" err="1">
                <a:latin typeface="Constantia" panose="02030602050306030303" pitchFamily="18" charset="0"/>
              </a:rPr>
              <a:t>qajeelfamaa</a:t>
            </a:r>
            <a:r>
              <a:rPr lang="en-US" sz="2800" b="1" dirty="0">
                <a:latin typeface="Constantia" panose="02030602050306030303" pitchFamily="18" charset="0"/>
              </a:rPr>
              <a:t> fi </a:t>
            </a:r>
            <a:r>
              <a:rPr lang="en-US" sz="2800" b="1" dirty="0" err="1">
                <a:latin typeface="Constantia" panose="02030602050306030303" pitchFamily="18" charset="0"/>
              </a:rPr>
              <a:t>bulchiinsa</a:t>
            </a:r>
            <a:r>
              <a:rPr lang="en-US" sz="2800" b="1" dirty="0">
                <a:latin typeface="Constantia" panose="02030602050306030303" pitchFamily="18" charset="0"/>
              </a:rPr>
              <a:t> </a:t>
            </a:r>
            <a:r>
              <a:rPr lang="en-US" sz="2800" b="1" dirty="0" err="1">
                <a:latin typeface="Constantia" panose="02030602050306030303" pitchFamily="18" charset="0"/>
              </a:rPr>
              <a:t>nama</a:t>
            </a:r>
            <a:r>
              <a:rPr lang="en-US" sz="2800" b="1" dirty="0">
                <a:latin typeface="Constantia" panose="02030602050306030303" pitchFamily="18" charset="0"/>
              </a:rPr>
              <a:t> </a:t>
            </a:r>
            <a:r>
              <a:rPr lang="en-US" sz="2800" b="1" dirty="0" err="1">
                <a:latin typeface="Constantia" panose="02030602050306030303" pitchFamily="18" charset="0"/>
              </a:rPr>
              <a:t>hundumaa</a:t>
            </a:r>
            <a:r>
              <a:rPr lang="en-US" sz="2800" b="1" dirty="0">
                <a:latin typeface="Constantia" panose="02030602050306030303" pitchFamily="18" charset="0"/>
              </a:rPr>
              <a:t> </a:t>
            </a:r>
            <a:r>
              <a:rPr lang="en-US" sz="2800" b="1" dirty="0" err="1">
                <a:latin typeface="Constantia" panose="02030602050306030303" pitchFamily="18" charset="0"/>
              </a:rPr>
              <a:t>ta’ee</a:t>
            </a:r>
            <a:r>
              <a:rPr lang="en-US" sz="2800" b="1" dirty="0">
                <a:latin typeface="Constantia" panose="02030602050306030303" pitchFamily="18" charset="0"/>
              </a:rPr>
              <a:t> </a:t>
            </a:r>
            <a:r>
              <a:rPr lang="en-US" sz="2800" b="1" dirty="0" err="1">
                <a:latin typeface="Constantia" panose="02030602050306030303" pitchFamily="18" charset="0"/>
              </a:rPr>
              <a:t>kenname</a:t>
            </a:r>
            <a:r>
              <a:rPr lang="en-US" sz="2800" b="1" dirty="0">
                <a:latin typeface="Constantia" panose="02030602050306030303" pitchFamily="18" charset="0"/>
              </a:rPr>
              <a:t>. </a:t>
            </a:r>
            <a:r>
              <a:rPr lang="en-US" sz="2800" b="1" dirty="0" err="1">
                <a:latin typeface="Constantia" panose="02030602050306030303" pitchFamily="18" charset="0"/>
              </a:rPr>
              <a:t>Barsiisa</a:t>
            </a:r>
            <a:r>
              <a:rPr lang="en-US" sz="2800" b="1" dirty="0">
                <a:latin typeface="Constantia" panose="02030602050306030303" pitchFamily="18" charset="0"/>
              </a:rPr>
              <a:t> </a:t>
            </a:r>
            <a:r>
              <a:rPr lang="en-US" sz="2800" b="1" dirty="0" err="1">
                <a:latin typeface="Constantia" panose="02030602050306030303" pitchFamily="18" charset="0"/>
              </a:rPr>
              <a:t>kudhan</a:t>
            </a:r>
            <a:r>
              <a:rPr lang="en-US" sz="2800" b="1" dirty="0">
                <a:latin typeface="Constantia" panose="02030602050306030303" pitchFamily="18" charset="0"/>
              </a:rPr>
              <a:t>, </a:t>
            </a:r>
            <a:r>
              <a:rPr lang="en-US" sz="2800" b="1" dirty="0" err="1">
                <a:latin typeface="Constantia" panose="02030602050306030303" pitchFamily="18" charset="0"/>
              </a:rPr>
              <a:t>gabaa</a:t>
            </a:r>
            <a:r>
              <a:rPr lang="en-US" sz="2800" b="1" dirty="0">
                <a:latin typeface="Constantia" panose="02030602050306030303" pitchFamily="18" charset="0"/>
              </a:rPr>
              <a:t>, </a:t>
            </a:r>
            <a:r>
              <a:rPr lang="en-US" sz="2800" b="1" dirty="0" err="1">
                <a:latin typeface="Constantia" panose="02030602050306030303" pitchFamily="18" charset="0"/>
              </a:rPr>
              <a:t>hunda</a:t>
            </a:r>
            <a:r>
              <a:rPr lang="en-US" sz="2800" b="1" dirty="0">
                <a:latin typeface="Constantia" panose="02030602050306030303" pitchFamily="18" charset="0"/>
              </a:rPr>
              <a:t> </a:t>
            </a:r>
            <a:r>
              <a:rPr lang="en-US" sz="2800" b="1" dirty="0" err="1">
                <a:latin typeface="Constantia" panose="02030602050306030303" pitchFamily="18" charset="0"/>
              </a:rPr>
              <a:t>galeessaa</a:t>
            </a:r>
            <a:r>
              <a:rPr lang="en-US" sz="2800" b="1" dirty="0">
                <a:latin typeface="Constantia" panose="02030602050306030303" pitchFamily="18" charset="0"/>
              </a:rPr>
              <a:t>, fi </a:t>
            </a:r>
            <a:r>
              <a:rPr lang="en-US" sz="2800" b="1" dirty="0" err="1">
                <a:latin typeface="Constantia" panose="02030602050306030303" pitchFamily="18" charset="0"/>
              </a:rPr>
              <a:t>aboo</a:t>
            </a:r>
            <a:r>
              <a:rPr lang="en-US" sz="2800" b="1" dirty="0">
                <a:latin typeface="Constantia" panose="02030602050306030303" pitchFamily="18" charset="0"/>
              </a:rPr>
              <a:t> </a:t>
            </a:r>
            <a:r>
              <a:rPr lang="en-US" sz="2800" b="1" dirty="0" err="1">
                <a:latin typeface="Constantia" panose="02030602050306030303" pitchFamily="18" charset="0"/>
              </a:rPr>
              <a:t>qabeessa</a:t>
            </a:r>
            <a:r>
              <a:rPr lang="en-US" sz="2800" b="1" dirty="0">
                <a:latin typeface="Constantia" panose="02030602050306030303" pitchFamily="18" charset="0"/>
              </a:rPr>
              <a:t>, </a:t>
            </a:r>
            <a:r>
              <a:rPr lang="en-US" sz="2800" b="1" dirty="0" err="1">
                <a:latin typeface="Constantia" panose="02030602050306030303" pitchFamily="18" charset="0"/>
              </a:rPr>
              <a:t>hojii</a:t>
            </a:r>
            <a:r>
              <a:rPr lang="en-US" sz="2800" b="1" dirty="0">
                <a:latin typeface="Constantia" panose="02030602050306030303" pitchFamily="18" charset="0"/>
              </a:rPr>
              <a:t> </a:t>
            </a:r>
            <a:r>
              <a:rPr lang="en-US" sz="2800" b="1" dirty="0" err="1">
                <a:latin typeface="Constantia" panose="02030602050306030303" pitchFamily="18" charset="0"/>
              </a:rPr>
              <a:t>namni</a:t>
            </a:r>
            <a:r>
              <a:rPr lang="en-US" sz="2800" b="1" dirty="0">
                <a:latin typeface="Constantia" panose="02030602050306030303" pitchFamily="18" charset="0"/>
              </a:rPr>
              <a:t> </a:t>
            </a:r>
            <a:r>
              <a:rPr lang="en-US" sz="2800" b="1" dirty="0" err="1">
                <a:latin typeface="Constantia" panose="02030602050306030303" pitchFamily="18" charset="0"/>
              </a:rPr>
              <a:t>Waaqaaf</a:t>
            </a:r>
            <a:r>
              <a:rPr lang="en-US" sz="2800" b="1" dirty="0">
                <a:latin typeface="Constantia" panose="02030602050306030303" pitchFamily="18" charset="0"/>
              </a:rPr>
              <a:t> </a:t>
            </a:r>
            <a:r>
              <a:rPr lang="en-US" sz="2800" b="1" dirty="0" err="1">
                <a:latin typeface="Constantia" panose="02030602050306030303" pitchFamily="18" charset="0"/>
              </a:rPr>
              <a:t>akkasumas</a:t>
            </a:r>
            <a:r>
              <a:rPr lang="en-US" sz="2800" b="1" dirty="0">
                <a:latin typeface="Constantia" panose="02030602050306030303" pitchFamily="18" charset="0"/>
              </a:rPr>
              <a:t> </a:t>
            </a:r>
            <a:r>
              <a:rPr lang="en-US" sz="2800" b="1" dirty="0" err="1">
                <a:latin typeface="Constantia" panose="02030602050306030303" pitchFamily="18" charset="0"/>
              </a:rPr>
              <a:t>nama</a:t>
            </a:r>
            <a:r>
              <a:rPr lang="en-US" sz="2800" b="1" dirty="0">
                <a:latin typeface="Constantia" panose="02030602050306030303" pitchFamily="18" charset="0"/>
              </a:rPr>
              <a:t> </a:t>
            </a:r>
            <a:r>
              <a:rPr lang="en-US" sz="2800" b="1" dirty="0" err="1">
                <a:latin typeface="Constantia" panose="02030602050306030303" pitchFamily="18" charset="0"/>
              </a:rPr>
              <a:t>akka</a:t>
            </a:r>
            <a:r>
              <a:rPr lang="en-US" sz="2800" b="1" dirty="0">
                <a:latin typeface="Constantia" panose="02030602050306030303" pitchFamily="18" charset="0"/>
              </a:rPr>
              <a:t> </a:t>
            </a:r>
            <a:r>
              <a:rPr lang="en-US" sz="2800" b="1" dirty="0" err="1">
                <a:latin typeface="Constantia" panose="02030602050306030303" pitchFamily="18" charset="0"/>
              </a:rPr>
              <a:t>isaatiitiif</a:t>
            </a:r>
            <a:r>
              <a:rPr lang="en-US" sz="2800" b="1" dirty="0">
                <a:latin typeface="Constantia" panose="02030602050306030303" pitchFamily="18" charset="0"/>
              </a:rPr>
              <a:t> </a:t>
            </a:r>
            <a:r>
              <a:rPr lang="en-US" sz="2800" b="1" dirty="0" err="1">
                <a:latin typeface="Constantia" panose="02030602050306030303" pitchFamily="18" charset="0"/>
              </a:rPr>
              <a:t>hojjechuu</a:t>
            </a:r>
            <a:r>
              <a:rPr lang="en-US" sz="2800" b="1" dirty="0">
                <a:latin typeface="Constantia" panose="02030602050306030303" pitchFamily="18" charset="0"/>
              </a:rPr>
              <a:t> </a:t>
            </a:r>
            <a:r>
              <a:rPr lang="en-US" sz="2800" b="1" dirty="0" err="1">
                <a:latin typeface="Constantia" panose="02030602050306030303" pitchFamily="18" charset="0"/>
              </a:rPr>
              <a:t>qabu</a:t>
            </a:r>
            <a:r>
              <a:rPr lang="en-US" sz="2800" b="1" dirty="0">
                <a:latin typeface="Constantia" panose="02030602050306030303" pitchFamily="18" charset="0"/>
              </a:rPr>
              <a:t>; hundi </a:t>
            </a:r>
            <a:r>
              <a:rPr lang="en-US" sz="2800" b="1" dirty="0" err="1">
                <a:latin typeface="Constantia" panose="02030602050306030303" pitchFamily="18" charset="0"/>
              </a:rPr>
              <a:t>isaas</a:t>
            </a:r>
            <a:r>
              <a:rPr lang="en-US" sz="2800" b="1" dirty="0">
                <a:latin typeface="Constantia" panose="02030602050306030303" pitchFamily="18" charset="0"/>
              </a:rPr>
              <a:t> </a:t>
            </a:r>
            <a:r>
              <a:rPr lang="en-US" sz="2800" b="1" dirty="0" err="1">
                <a:latin typeface="Constantia" panose="02030602050306030303" pitchFamily="18" charset="0"/>
              </a:rPr>
              <a:t>bu’uura</a:t>
            </a:r>
            <a:r>
              <a:rPr lang="en-US" sz="2800" b="1" dirty="0">
                <a:latin typeface="Constantia" panose="02030602050306030303" pitchFamily="18" charset="0"/>
              </a:rPr>
              <a:t> </a:t>
            </a:r>
            <a:r>
              <a:rPr lang="en-US" sz="2800" b="1" dirty="0" err="1">
                <a:latin typeface="Constantia" panose="02030602050306030303" pitchFamily="18" charset="0"/>
              </a:rPr>
              <a:t>qajeelfama</a:t>
            </a:r>
            <a:r>
              <a:rPr lang="en-US" sz="2800" b="1" dirty="0">
                <a:latin typeface="Constantia" panose="02030602050306030303" pitchFamily="18" charset="0"/>
              </a:rPr>
              <a:t> </a:t>
            </a:r>
            <a:r>
              <a:rPr lang="en-US" sz="2800" b="1" dirty="0" err="1">
                <a:latin typeface="Constantia" panose="02030602050306030303" pitchFamily="18" charset="0"/>
              </a:rPr>
              <a:t>jaalalaa</a:t>
            </a:r>
            <a:r>
              <a:rPr lang="en-US" sz="2800" b="1" dirty="0">
                <a:latin typeface="Constantia" panose="02030602050306030303" pitchFamily="18" charset="0"/>
              </a:rPr>
              <a:t> </a:t>
            </a:r>
            <a:r>
              <a:rPr lang="en-US" sz="2800" b="1" dirty="0" err="1">
                <a:latin typeface="Constantia" panose="02030602050306030303" pitchFamily="18" charset="0"/>
              </a:rPr>
              <a:t>isa</a:t>
            </a:r>
            <a:r>
              <a:rPr lang="en-US" sz="2800" b="1" dirty="0">
                <a:latin typeface="Constantia" panose="02030602050306030303" pitchFamily="18" charset="0"/>
              </a:rPr>
              <a:t> </a:t>
            </a:r>
            <a:r>
              <a:rPr lang="en-US" sz="2800" b="1" dirty="0" err="1">
                <a:latin typeface="Constantia" panose="02030602050306030303" pitchFamily="18" charset="0"/>
              </a:rPr>
              <a:t>guddaa</a:t>
            </a:r>
            <a:r>
              <a:rPr lang="en-US" sz="2800" b="1" dirty="0">
                <a:latin typeface="Constantia" panose="02030602050306030303" pitchFamily="18" charset="0"/>
              </a:rPr>
              <a:t> </a:t>
            </a:r>
            <a:r>
              <a:rPr lang="en-US" sz="2800" b="1" dirty="0" err="1">
                <a:latin typeface="Constantia" panose="02030602050306030303" pitchFamily="18" charset="0"/>
              </a:rPr>
              <a:t>irratti</a:t>
            </a:r>
            <a:r>
              <a:rPr lang="en-US" sz="2800" b="1" dirty="0">
                <a:latin typeface="Constantia" panose="02030602050306030303" pitchFamily="18" charset="0"/>
              </a:rPr>
              <a:t> </a:t>
            </a:r>
            <a:r>
              <a:rPr lang="en-US" sz="2800" b="1" dirty="0" err="1">
                <a:latin typeface="Constantia" panose="02030602050306030303" pitchFamily="18" charset="0"/>
              </a:rPr>
              <a:t>kan</a:t>
            </a:r>
            <a:r>
              <a:rPr lang="en-US" sz="2800" b="1" dirty="0">
                <a:latin typeface="Constantia" panose="02030602050306030303" pitchFamily="18" charset="0"/>
              </a:rPr>
              <a:t> </a:t>
            </a:r>
            <a:r>
              <a:rPr lang="en-US" sz="2800" b="1" dirty="0" err="1">
                <a:latin typeface="Constantia" panose="02030602050306030303" pitchFamily="18" charset="0"/>
              </a:rPr>
              <a:t>hundaa’e</a:t>
            </a:r>
            <a:r>
              <a:rPr lang="en-US" sz="2800" b="1" dirty="0">
                <a:latin typeface="Constantia" panose="02030602050306030303" pitchFamily="18" charset="0"/>
              </a:rPr>
              <a:t> </a:t>
            </a:r>
            <a:r>
              <a:rPr lang="en-US" sz="2800" b="1" dirty="0" err="1">
                <a:latin typeface="Constantia" panose="02030602050306030303" pitchFamily="18" charset="0"/>
              </a:rPr>
              <a:t>dha</a:t>
            </a:r>
            <a:r>
              <a:rPr lang="en-US" sz="2800" b="1" dirty="0">
                <a:latin typeface="Constantia" panose="02030602050306030303" pitchFamily="18" charset="0"/>
              </a:rPr>
              <a:t>.</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854325" y="460753"/>
            <a:ext cx="3685945" cy="338554"/>
          </a:xfrm>
          <a:prstGeom prst="rect">
            <a:avLst/>
          </a:prstGeom>
          <a:noFill/>
        </p:spPr>
        <p:txBody>
          <a:bodyPr wrap="none" rtlCol="0">
            <a:spAutoFit/>
          </a:bodyPr>
          <a:lstStyle/>
          <a:p>
            <a:pPr algn="ctr"/>
            <a:r>
              <a:rPr lang="en" sz="1600" b="1" dirty="0">
                <a:solidFill>
                  <a:srgbClr val="518399"/>
                </a:solidFill>
              </a:rPr>
              <a:t>EGW (Patriarchs and Prophets,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9091" y="2926951"/>
            <a:ext cx="4127159" cy="3724096"/>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Waan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ani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warra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Gibxi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godhee</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fi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akka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ani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itti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qoochoo</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risaa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irratti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baadhee</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gara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kootti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fide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mataan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keessan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iyyuu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argitaniittu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Ammas</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yoo</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naaf</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ajajamtan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yoo</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kakuu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koo</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eegdan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saboota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hunda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keessaa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qabeenya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addaa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naaf</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taatu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Yoo</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lafti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hundinuu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kan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koo</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ta’e</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illee</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mootummaa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lubootaatii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fi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saba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qulqulluu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naaf</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taatu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Dubbiin</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ati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saba</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Isra’elitti</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himuu</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qadus</a:t>
            </a:r>
            <a:r>
              <a:rPr kumimoji="0" lang="en-U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n-US"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kanuma</a:t>
            </a:r>
            <a:r>
              <a:rPr kumimoji="0" lang="es-ES"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Ba’uu</a:t>
            </a:r>
            <a:r>
              <a:rPr kumimoji="0" lang="es-ES" sz="16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19:4–6</a:t>
            </a: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400" b="1" dirty="0">
                <a:solidFill>
                  <a:srgbClr val="407EFF"/>
                </a:solidFill>
              </a:rPr>
              <a:t>Kennamuu seerichaa:</a:t>
            </a:r>
          </a:p>
          <a:p>
            <a:pPr lvl="1">
              <a:spcBef>
                <a:spcPts val="600"/>
              </a:spcBef>
            </a:pPr>
            <a:r>
              <a:rPr lang="en-US" sz="2000" b="1" dirty="0" err="1"/>
              <a:t>Waara</a:t>
            </a:r>
            <a:r>
              <a:rPr lang="en-US" sz="2000" b="1" dirty="0"/>
              <a:t> </a:t>
            </a:r>
            <a:r>
              <a:rPr lang="en-US" sz="2000" b="1" dirty="0" err="1"/>
              <a:t>seericha</a:t>
            </a:r>
            <a:r>
              <a:rPr lang="en-US" sz="2000" b="1" dirty="0"/>
              <a:t> </a:t>
            </a:r>
            <a:r>
              <a:rPr lang="en-US" sz="2000" b="1" dirty="0" err="1"/>
              <a:t>fudhatan</a:t>
            </a:r>
            <a:r>
              <a:rPr lang="en" sz="2000" b="1" dirty="0"/>
              <a:t> (Ba’uu 19:1-8)</a:t>
            </a:r>
          </a:p>
          <a:p>
            <a:pPr lvl="1">
              <a:spcBef>
                <a:spcPts val="600"/>
              </a:spcBef>
            </a:pPr>
            <a:r>
              <a:rPr lang="en" sz="2000" b="1" dirty="0"/>
              <a:t>Isa seericha kenne (Ba’uu 19:9-25)</a:t>
            </a:r>
          </a:p>
          <a:p>
            <a:pPr lvl="1">
              <a:spcBef>
                <a:spcPts val="600"/>
              </a:spcBef>
            </a:pPr>
            <a:r>
              <a:rPr lang="en" sz="2000" b="1" dirty="0"/>
              <a:t>Abboommota kurnan (Ba’uu 20:1-17)</a:t>
            </a:r>
          </a:p>
          <a:p>
            <a:pPr>
              <a:spcBef>
                <a:spcPts val="1800"/>
              </a:spcBef>
            </a:pPr>
            <a:r>
              <a:rPr lang="en" sz="2400" b="1" dirty="0">
                <a:solidFill>
                  <a:srgbClr val="FF42B9"/>
                </a:solidFill>
              </a:rPr>
              <a:t>Hiikkaa seerichaa:</a:t>
            </a:r>
          </a:p>
          <a:p>
            <a:pPr lvl="1">
              <a:spcBef>
                <a:spcPts val="600"/>
              </a:spcBef>
            </a:pPr>
            <a:r>
              <a:rPr lang="en" sz="2000" b="1" dirty="0"/>
              <a:t>Hojii seerichaa.</a:t>
            </a:r>
          </a:p>
          <a:p>
            <a:pPr lvl="1">
              <a:spcBef>
                <a:spcPts val="600"/>
              </a:spcBef>
            </a:pPr>
            <a:r>
              <a:rPr lang="en" sz="2000" b="1" dirty="0"/>
              <a:t>Seera akka kakuutti.</a:t>
            </a:r>
          </a:p>
          <a:p>
            <a:pPr lvl="1">
              <a:spcBef>
                <a:spcPts val="600"/>
              </a:spcBef>
            </a:pPr>
            <a:r>
              <a:rPr lang="en" sz="2000" b="1" dirty="0"/>
              <a:t>Seera akka xumuraatti.</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1015663"/>
          </a:xfrm>
          <a:prstGeom prst="rect">
            <a:avLst/>
          </a:prstGeom>
          <a:noFill/>
        </p:spPr>
        <p:txBody>
          <a:bodyPr wrap="square" rtlCol="0">
            <a:spAutoFit/>
          </a:bodyPr>
          <a:lstStyle/>
          <a:p>
            <a:pPr>
              <a:spcBef>
                <a:spcPts val="600"/>
              </a:spcBef>
            </a:pPr>
            <a:r>
              <a:rPr lang="en" sz="2000" b="1" dirty="0"/>
              <a:t>Galaana diimaa ce’uun tarkaanfii isa guddaa ture Israa’elotaaf. Tarkaanfii inni lammataa, labsamuu Seeraa isa afaan Waaqayyootiin ta’e dha.</a:t>
            </a: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0" y="1701285"/>
            <a:ext cx="7346815" cy="1323439"/>
          </a:xfrm>
          <a:prstGeom prst="rect">
            <a:avLst/>
          </a:prstGeom>
          <a:noFill/>
        </p:spPr>
        <p:txBody>
          <a:bodyPr wrap="square">
            <a:spAutoFit/>
          </a:bodyPr>
          <a:lstStyle/>
          <a:p>
            <a:pPr>
              <a:spcBef>
                <a:spcPts val="600"/>
              </a:spcBef>
            </a:pPr>
            <a:r>
              <a:rPr lang="en" sz="2000" b="1" dirty="0"/>
              <a:t>Garuu isaan seera amantii, sabaa fi fayyaa oli dha. Abboommonni kurnan, bu’uurri seerota kana hundumaa, calaqqaa amala Waaqayyoo mataa Isaatiiti, kanaaf, Israa’el qofaa irratti kan hojjetu utuu hin taane, ijoollee Waaqaa kan ta’an hundumaaf hojjeta.</a:t>
            </a: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1039363"/>
            <a:ext cx="7346815" cy="707886"/>
          </a:xfrm>
          <a:prstGeom prst="rect">
            <a:avLst/>
          </a:prstGeom>
          <a:noFill/>
        </p:spPr>
        <p:txBody>
          <a:bodyPr wrap="square">
            <a:spAutoFit/>
          </a:bodyPr>
          <a:lstStyle/>
          <a:p>
            <a:pPr>
              <a:spcBef>
                <a:spcPts val="600"/>
              </a:spcBef>
            </a:pPr>
            <a:r>
              <a:rPr lang="en" sz="2000" b="1" dirty="0"/>
              <a:t>Yeroo sanatti, Israa’el akka saba qulqulluutti dhalate. Seera jiraachuu isaa qajeelchu fudhate.</a:t>
            </a: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76326" y="623275"/>
            <a:ext cx="6039349" cy="2554545"/>
          </a:xfrm>
          <a:prstGeom prst="rect">
            <a:avLst/>
          </a:prstGeom>
          <a:noFill/>
        </p:spPr>
        <p:txBody>
          <a:bodyPr wrap="square">
            <a:spAutoFit/>
          </a:bodyPr>
          <a:lstStyle/>
          <a:p>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KENNAMUU SEERICHAA</a:t>
            </a:r>
            <a:endPar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WARRA SEERICHA FUDHATAN</a:t>
            </a:r>
          </a:p>
        </p:txBody>
      </p:sp>
      <p:sp>
        <p:nvSpPr>
          <p:cNvPr id="5" name="CuadroTexto 4">
            <a:extLst>
              <a:ext uri="{FF2B5EF4-FFF2-40B4-BE49-F238E27FC236}">
                <a16:creationId xmlns:a16="http://schemas.microsoft.com/office/drawing/2014/main" id="{B05A7828-8C7F-68B2-A1A0-B4D809DC43FB}"/>
              </a:ext>
            </a:extLst>
          </p:cNvPr>
          <p:cNvSpPr txBox="1"/>
          <p:nvPr/>
        </p:nvSpPr>
        <p:spPr>
          <a:xfrm>
            <a:off x="0" y="769441"/>
            <a:ext cx="8248454" cy="608277"/>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sz="1600" b="1" dirty="0">
                <a:solidFill>
                  <a:schemeClr val="accent4">
                    <a:lumMod val="50000"/>
                  </a:schemeClr>
                </a:solidFill>
                <a:latin typeface="Comic Sans MS" panose="030F0702030302020204" pitchFamily="66" charset="0"/>
              </a:rPr>
              <a:t>“</a:t>
            </a:r>
            <a:r>
              <a:rPr lang="en-US" sz="1600" b="1" dirty="0" err="1">
                <a:solidFill>
                  <a:schemeClr val="accent4">
                    <a:lumMod val="50000"/>
                  </a:schemeClr>
                </a:solidFill>
                <a:latin typeface="Comic Sans MS" panose="030F0702030302020204" pitchFamily="66" charset="0"/>
              </a:rPr>
              <a:t>Waan</a:t>
            </a:r>
            <a:r>
              <a:rPr lang="en-US" sz="1600" b="1" dirty="0">
                <a:solidFill>
                  <a:schemeClr val="accent4">
                    <a:lumMod val="50000"/>
                  </a:schemeClr>
                </a:solidFill>
                <a:latin typeface="Comic Sans MS" panose="030F0702030302020204" pitchFamily="66" charset="0"/>
              </a:rPr>
              <a:t> ani </a:t>
            </a:r>
            <a:r>
              <a:rPr lang="en-US" sz="1600" b="1" dirty="0" err="1">
                <a:solidFill>
                  <a:schemeClr val="accent4">
                    <a:lumMod val="50000"/>
                  </a:schemeClr>
                </a:solidFill>
                <a:latin typeface="Comic Sans MS" panose="030F0702030302020204" pitchFamily="66" charset="0"/>
              </a:rPr>
              <a:t>warra</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Gibxi</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godhee</a:t>
            </a:r>
            <a:r>
              <a:rPr lang="en-US" sz="1600" b="1" dirty="0">
                <a:solidFill>
                  <a:schemeClr val="accent4">
                    <a:lumMod val="50000"/>
                  </a:schemeClr>
                </a:solidFill>
                <a:latin typeface="Comic Sans MS" panose="030F0702030302020204" pitchFamily="66" charset="0"/>
              </a:rPr>
              <a:t> fi </a:t>
            </a:r>
            <a:r>
              <a:rPr lang="en-US" sz="1600" b="1" dirty="0" err="1">
                <a:solidFill>
                  <a:schemeClr val="accent4">
                    <a:lumMod val="50000"/>
                  </a:schemeClr>
                </a:solidFill>
                <a:latin typeface="Comic Sans MS" panose="030F0702030302020204" pitchFamily="66" charset="0"/>
              </a:rPr>
              <a:t>akka</a:t>
            </a:r>
            <a:r>
              <a:rPr lang="en-US" sz="1600" b="1" dirty="0">
                <a:solidFill>
                  <a:schemeClr val="accent4">
                    <a:lumMod val="50000"/>
                  </a:schemeClr>
                </a:solidFill>
                <a:latin typeface="Comic Sans MS" panose="030F0702030302020204" pitchFamily="66" charset="0"/>
              </a:rPr>
              <a:t> ani </a:t>
            </a:r>
            <a:r>
              <a:rPr lang="en-US" sz="1600" b="1" dirty="0" err="1">
                <a:solidFill>
                  <a:schemeClr val="accent4">
                    <a:lumMod val="50000"/>
                  </a:schemeClr>
                </a:solidFill>
                <a:latin typeface="Comic Sans MS" panose="030F0702030302020204" pitchFamily="66" charset="0"/>
              </a:rPr>
              <a:t>itti</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qoochoo</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risaa</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irratti</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isin</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baadhee</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gara</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kootti</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isin</a:t>
            </a:r>
            <a:r>
              <a:rPr lang="en-US" sz="1600" b="1" dirty="0">
                <a:solidFill>
                  <a:schemeClr val="accent4">
                    <a:lumMod val="50000"/>
                  </a:schemeClr>
                </a:solidFill>
                <a:latin typeface="Comic Sans MS" panose="030F0702030302020204" pitchFamily="66" charset="0"/>
              </a:rPr>
              <a:t> fide </a:t>
            </a:r>
            <a:r>
              <a:rPr lang="en-US" sz="1600" b="1" dirty="0" err="1">
                <a:solidFill>
                  <a:schemeClr val="accent4">
                    <a:lumMod val="50000"/>
                  </a:schemeClr>
                </a:solidFill>
                <a:latin typeface="Comic Sans MS" panose="030F0702030302020204" pitchFamily="66" charset="0"/>
              </a:rPr>
              <a:t>isin</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mataan</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keessan</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iyyuu</a:t>
            </a:r>
            <a:r>
              <a:rPr lang="en-US" sz="1600" b="1" dirty="0">
                <a:solidFill>
                  <a:schemeClr val="accent4">
                    <a:lumMod val="50000"/>
                  </a:schemeClr>
                </a:solidFill>
                <a:latin typeface="Comic Sans MS" panose="030F0702030302020204" pitchFamily="66" charset="0"/>
              </a:rPr>
              <a:t> </a:t>
            </a:r>
            <a:r>
              <a:rPr lang="en-US" sz="1600" b="1" dirty="0" err="1">
                <a:solidFill>
                  <a:schemeClr val="accent4">
                    <a:lumMod val="50000"/>
                  </a:schemeClr>
                </a:solidFill>
                <a:latin typeface="Comic Sans MS" panose="030F0702030302020204" pitchFamily="66" charset="0"/>
              </a:rPr>
              <a:t>argitaniirtu</a:t>
            </a:r>
            <a:r>
              <a:rPr lang="en-US" sz="1600" b="1" dirty="0">
                <a:solidFill>
                  <a:schemeClr val="accent4">
                    <a:lumMod val="50000"/>
                  </a:schemeClr>
                </a:solidFill>
                <a:latin typeface="Comic Sans MS" panose="030F0702030302020204" pitchFamily="66" charset="0"/>
              </a:rPr>
              <a:t>.”</a:t>
            </a:r>
            <a:r>
              <a:rPr lang="en-US" b="1" dirty="0">
                <a:solidFill>
                  <a:schemeClr val="accent4">
                    <a:lumMod val="50000"/>
                  </a:schemeClr>
                </a:solidFill>
                <a:latin typeface="Comic Sans MS" panose="030F0702030302020204" pitchFamily="66" charset="0"/>
              </a:rPr>
              <a:t> </a:t>
            </a:r>
            <a:r>
              <a:rPr lang="en" sz="1400" b="1" dirty="0">
                <a:solidFill>
                  <a:schemeClr val="accent4">
                    <a:lumMod val="50000"/>
                  </a:schemeClr>
                </a:solidFill>
                <a:latin typeface="Comic Sans MS" panose="030F0702030302020204" pitchFamily="66" charset="0"/>
              </a:rPr>
              <a:t>(Ba’uu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spcBef>
                <a:spcPts val="600"/>
              </a:spcBef>
            </a:pPr>
            <a:r>
              <a:rPr lang="en" sz="2000" b="1" dirty="0"/>
              <a:t>Waaqayyo maaliif Israa’eliin Gibxi keessaa baase?</a:t>
            </a: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2071542799"/>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7905749" cy="400110"/>
          </a:xfrm>
          <a:prstGeom prst="rect">
            <a:avLst/>
          </a:prstGeom>
          <a:noFill/>
        </p:spPr>
        <p:txBody>
          <a:bodyPr wrap="square">
            <a:spAutoFit/>
          </a:bodyPr>
          <a:lstStyle/>
          <a:p>
            <a:pPr>
              <a:spcBef>
                <a:spcPts val="600"/>
              </a:spcBef>
            </a:pPr>
            <a:r>
              <a:rPr lang="en" sz="2000" b="1" dirty="0"/>
              <a:t>Kakuu sana fudhachuudhaan, Israa’el maal ta’uutti dhufu (Ba’uu 19:5-6)?</a:t>
            </a:r>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617292"/>
            <a:ext cx="7905749" cy="1015663"/>
          </a:xfrm>
          <a:prstGeom prst="rect">
            <a:avLst/>
          </a:prstGeom>
          <a:noFill/>
        </p:spPr>
        <p:txBody>
          <a:bodyPr wrap="square">
            <a:spAutoFit/>
          </a:bodyPr>
          <a:lstStyle/>
          <a:p>
            <a:pPr>
              <a:spcBef>
                <a:spcPts val="600"/>
              </a:spcBef>
            </a:pPr>
            <a:r>
              <a:rPr lang="en" sz="2000" b="1" dirty="0"/>
              <a:t>Gibxii baa’anii ji’a sadaffaatti, naannoo gaara Siinaa buufatan. Achitti bu’uurri hundeeffamuu saba Israa’el kaa’ame. Waaqayyo kakuu isaanii wajjin galu dhiheesse, isaanis ni fudhatan (Ba’uu 19:1-8).</a:t>
            </a: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7924801" cy="707886"/>
          </a:xfrm>
          <a:prstGeom prst="rect">
            <a:avLst/>
          </a:prstGeom>
          <a:noFill/>
        </p:spPr>
        <p:txBody>
          <a:bodyPr wrap="square">
            <a:spAutoFit/>
          </a:bodyPr>
          <a:lstStyle/>
          <a:p>
            <a:pPr>
              <a:spcBef>
                <a:spcPts val="600"/>
              </a:spcBef>
            </a:pPr>
            <a:r>
              <a:rPr lang="en" sz="2000" b="1" dirty="0"/>
              <a:t>Akka isaan hojjetaniifiif (Ba’uu 5:1; 7:16; 8:1, 20; 9:1, 13; 10:3). Kana gochuudhaan, faayidaa guddaa argatu (isaan keessaa lafa Kana’anotaa).</a:t>
            </a: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ISA SEERICHA KENNE</a:t>
            </a: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30942"/>
          </a:xfrm>
          <a:prstGeom prst="rect">
            <a:avLst/>
          </a:prstGeom>
          <a:noFill/>
        </p:spPr>
        <p:txBody>
          <a:bodyPr wrap="square">
            <a:spAutoFit/>
            <a:scene3d>
              <a:camera prst="orthographicFront"/>
              <a:lightRig rig="threePt" dir="t"/>
            </a:scene3d>
            <a:sp3d extrusionH="57150">
              <a:bevelT w="38100" h="38100"/>
            </a:sp3d>
          </a:bodyPr>
          <a:lstStyle/>
          <a:p>
            <a:pPr algn="ctr"/>
            <a:r>
              <a:rPr lang="en" sz="1700" b="1" dirty="0">
                <a:solidFill>
                  <a:schemeClr val="accent2">
                    <a:lumMod val="50000"/>
                  </a:schemeClr>
                </a:solidFill>
                <a:latin typeface="Comic Sans MS" panose="030F0702030302020204" pitchFamily="66" charset="0"/>
              </a:rPr>
              <a:t>“</a:t>
            </a:r>
            <a:r>
              <a:rPr lang="en-US" sz="1700" b="1" dirty="0" err="1">
                <a:solidFill>
                  <a:schemeClr val="accent2">
                    <a:lumMod val="50000"/>
                  </a:schemeClr>
                </a:solidFill>
                <a:latin typeface="Comic Sans MS" panose="030F0702030302020204" pitchFamily="66" charset="0"/>
              </a:rPr>
              <a:t>Tulluun</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Siinaa</a:t>
            </a:r>
            <a:r>
              <a:rPr lang="en-US" sz="1700" b="1" dirty="0">
                <a:solidFill>
                  <a:schemeClr val="accent2">
                    <a:lumMod val="50000"/>
                  </a:schemeClr>
                </a:solidFill>
                <a:latin typeface="Comic Sans MS" panose="030F0702030302020204" pitchFamily="66" charset="0"/>
              </a:rPr>
              <a:t> hundis </a:t>
            </a:r>
            <a:r>
              <a:rPr lang="en-US" sz="1700" b="1" dirty="0" err="1">
                <a:solidFill>
                  <a:schemeClr val="accent2">
                    <a:lumMod val="50000"/>
                  </a:schemeClr>
                </a:solidFill>
                <a:latin typeface="Comic Sans MS" panose="030F0702030302020204" pitchFamily="66" charset="0"/>
              </a:rPr>
              <a:t>sababii</a:t>
            </a:r>
            <a:r>
              <a:rPr lang="en-US" sz="1700" b="1" dirty="0">
                <a:solidFill>
                  <a:schemeClr val="accent2">
                    <a:lumMod val="50000"/>
                  </a:schemeClr>
                </a:solidFill>
                <a:latin typeface="Comic Sans MS" panose="030F0702030302020204" pitchFamily="66" charset="0"/>
              </a:rPr>
              <a:t> WAAQAYYO </a:t>
            </a:r>
            <a:r>
              <a:rPr lang="en-US" sz="1700" b="1" dirty="0" err="1">
                <a:solidFill>
                  <a:schemeClr val="accent2">
                    <a:lumMod val="50000"/>
                  </a:schemeClr>
                </a:solidFill>
                <a:latin typeface="Comic Sans MS" panose="030F0702030302020204" pitchFamily="66" charset="0"/>
              </a:rPr>
              <a:t>ibiddaan</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irratti</a:t>
            </a:r>
            <a:r>
              <a:rPr lang="en-US" sz="1700" b="1" dirty="0">
                <a:solidFill>
                  <a:schemeClr val="accent2">
                    <a:lumMod val="50000"/>
                  </a:schemeClr>
                </a:solidFill>
                <a:latin typeface="Comic Sans MS" panose="030F0702030302020204" pitchFamily="66" charset="0"/>
              </a:rPr>
              <a:t> gad </a:t>
            </a:r>
            <a:r>
              <a:rPr lang="en-US" sz="1700" b="1" dirty="0" err="1">
                <a:solidFill>
                  <a:schemeClr val="accent2">
                    <a:lumMod val="50000"/>
                  </a:schemeClr>
                </a:solidFill>
                <a:latin typeface="Comic Sans MS" panose="030F0702030302020204" pitchFamily="66" charset="0"/>
              </a:rPr>
              <a:t>bu’eef</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aaraan</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haguugame</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Aarri</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sunis</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akkuma</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aara</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boolla</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ibiddaatii</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ba’uutti</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ol</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ba’e</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tulluun</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sunis</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guutummaan</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guutuutti</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akka</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malee</a:t>
            </a:r>
            <a:r>
              <a:rPr lang="en-US" sz="1700" b="1" dirty="0">
                <a:solidFill>
                  <a:schemeClr val="accent2">
                    <a:lumMod val="50000"/>
                  </a:schemeClr>
                </a:solidFill>
                <a:latin typeface="Comic Sans MS" panose="030F0702030302020204" pitchFamily="66" charset="0"/>
              </a:rPr>
              <a:t> </a:t>
            </a:r>
            <a:r>
              <a:rPr lang="en-US" sz="1700" b="1" dirty="0" err="1">
                <a:solidFill>
                  <a:schemeClr val="accent2">
                    <a:lumMod val="50000"/>
                  </a:schemeClr>
                </a:solidFill>
                <a:latin typeface="Comic Sans MS" panose="030F0702030302020204" pitchFamily="66" charset="0"/>
              </a:rPr>
              <a:t>raafame</a:t>
            </a:r>
            <a:r>
              <a:rPr lang="en" sz="1700" b="1" dirty="0">
                <a:solidFill>
                  <a:schemeClr val="accent2">
                    <a:lumMod val="50000"/>
                  </a:schemeClr>
                </a:solidFill>
                <a:latin typeface="Comic Sans MS" panose="030F0702030302020204" pitchFamily="66" charset="0"/>
              </a:rPr>
              <a:t>”</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(Ba’uu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323439"/>
          </a:xfrm>
          <a:prstGeom prst="rect">
            <a:avLst/>
          </a:prstGeom>
          <a:noFill/>
        </p:spPr>
        <p:txBody>
          <a:bodyPr wrap="square" rtlCol="0">
            <a:spAutoFit/>
          </a:bodyPr>
          <a:lstStyle/>
          <a:p>
            <a:pPr>
              <a:spcBef>
                <a:spcPts val="600"/>
              </a:spcBef>
            </a:pPr>
            <a:r>
              <a:rPr lang="en" sz="2000" b="1" dirty="0"/>
              <a:t>Siinaatti Seerri Waaqaa kennamuun waanta baayyee dinqisiisaa fi sodaachisaa ture (Ibro. 12:18-21). Namni waan akkasiitiif qophaa’e hin turre. Knaaf, sabni dursanii of qulleessuutu irra ture, ulfina Waaqaatiin akka hin banneef, fageenya isaaniis eeggachuutu irra ture (Ba’uu 19:10-12).</a:t>
            </a: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809852"/>
            <a:ext cx="6184332" cy="1015663"/>
          </a:xfrm>
          <a:prstGeom prst="rect">
            <a:avLst/>
          </a:prstGeom>
          <a:noFill/>
        </p:spPr>
        <p:txBody>
          <a:bodyPr wrap="square">
            <a:spAutoFit/>
          </a:bodyPr>
          <a:lstStyle/>
          <a:p>
            <a:pPr>
              <a:spcBef>
                <a:spcPts val="600"/>
              </a:spcBef>
            </a:pPr>
            <a:r>
              <a:rPr lang="en" sz="2000" b="1" dirty="0"/>
              <a:t>Seerri kun si’a lama galmaa’ee argama: tokko jalqaba Ba’uu irratti, inni lammataa dubbii Museen utuu Kana’aniin hin seenin dubbate keessatti argama.</a:t>
            </a: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37477"/>
            <a:ext cx="6040877" cy="1015663"/>
          </a:xfrm>
          <a:prstGeom prst="rect">
            <a:avLst/>
          </a:prstGeom>
          <a:noFill/>
        </p:spPr>
        <p:txBody>
          <a:bodyPr wrap="square">
            <a:spAutoFit/>
          </a:bodyPr>
          <a:lstStyle/>
          <a:p>
            <a:pPr>
              <a:spcBef>
                <a:spcPts val="600"/>
              </a:spcBef>
            </a:pPr>
            <a:r>
              <a:rPr lang="en" sz="2000" b="1" dirty="0"/>
              <a:t>Yooma kennamuun isaa sodaachisaa fakkaate illee, Seerichi amala Waaqayyoo isa dinqisiisaa kan ta’e, jaalala, calaqqisiisa (Rom. 13:10).</a:t>
            </a: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474450"/>
            <a:ext cx="8530960" cy="1323439"/>
          </a:xfrm>
          <a:prstGeom prst="rect">
            <a:avLst/>
          </a:prstGeom>
          <a:noFill/>
        </p:spPr>
        <p:txBody>
          <a:bodyPr wrap="square">
            <a:spAutoFit/>
          </a:bodyPr>
          <a:lstStyle/>
          <a:p>
            <a:pPr>
              <a:spcBef>
                <a:spcPts val="600"/>
              </a:spcBef>
            </a:pPr>
            <a:r>
              <a:rPr lang="en" sz="2000" b="1" dirty="0"/>
              <a:t>Dubbiin Waaqayyo isaanitti dubbachuuf jechaa ture agarsiiftuu amala Ofii Isaatii ture. Dubbii sanaaf abboomamuun jireenya; abboomamuu diduun du’a. Israa’el jabinaa fi guddina “dubbii kakuu, Abboommota kurnanii” sirriitti beekuutu irra ture (Ba’uu 34:28).</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3062377"/>
            <a:ext cx="8530960" cy="400110"/>
          </a:xfrm>
          <a:prstGeom prst="rect">
            <a:avLst/>
          </a:prstGeom>
          <a:noFill/>
        </p:spPr>
        <p:txBody>
          <a:bodyPr wrap="square">
            <a:spAutoFit/>
          </a:bodyPr>
          <a:lstStyle/>
          <a:p>
            <a:pPr>
              <a:spcBef>
                <a:spcPts val="600"/>
              </a:spcBef>
            </a:pPr>
            <a:r>
              <a:rPr lang="en" sz="2000" b="1" dirty="0"/>
              <a:t>Sadarkaan akkasii kun maaliif barbaachise?</a:t>
            </a: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48640"/>
            <a:ext cx="12192000" cy="769441"/>
          </a:xfrm>
          <a:prstGeom prst="rect">
            <a:avLst/>
          </a:prstGeom>
          <a:noFill/>
        </p:spPr>
        <p:txBody>
          <a:bodyPr wrap="square">
            <a:spAutoFit/>
          </a:bodyPr>
          <a:lstStyle/>
          <a:p>
            <a:pPr algn="ctr"/>
            <a:r>
              <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rPr>
              <a:t>ABBOOMMOTA KURNAN</a:t>
            </a: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01592"/>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Comic Sans MS" panose="030F0702030302020204" pitchFamily="66" charset="0"/>
              </a:rPr>
              <a:t>“</a:t>
            </a:r>
            <a:r>
              <a:rPr lang="en-US" b="1" dirty="0">
                <a:solidFill>
                  <a:schemeClr val="accent1">
                    <a:lumMod val="75000"/>
                  </a:schemeClr>
                </a:solidFill>
                <a:latin typeface="Comic Sans MS" panose="030F0702030302020204" pitchFamily="66" charset="0"/>
              </a:rPr>
              <a:t>Ani WAAQAYYO </a:t>
            </a:r>
            <a:r>
              <a:rPr lang="en-US" b="1" dirty="0" err="1">
                <a:solidFill>
                  <a:schemeClr val="accent1">
                    <a:lumMod val="75000"/>
                  </a:schemeClr>
                </a:solidFill>
                <a:latin typeface="Comic Sans MS" panose="030F0702030302020204" pitchFamily="66" charset="0"/>
              </a:rPr>
              <a:t>Waaqa</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kee</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kan</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Gibxii</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biyya</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garbummaatii</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si</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baasee</a:t>
            </a:r>
            <a:r>
              <a:rPr lang="en-US" b="1" dirty="0">
                <a:solidFill>
                  <a:schemeClr val="accent1">
                    <a:lumMod val="75000"/>
                  </a:schemeClr>
                </a:solidFill>
                <a:latin typeface="Comic Sans MS" panose="030F0702030302020204" pitchFamily="66" charset="0"/>
              </a:rPr>
              <a:t> </a:t>
            </a:r>
            <a:r>
              <a:rPr lang="en-US" b="1" dirty="0" err="1">
                <a:solidFill>
                  <a:schemeClr val="accent1">
                    <a:lumMod val="75000"/>
                  </a:schemeClr>
                </a:solidFill>
                <a:latin typeface="Comic Sans MS" panose="030F0702030302020204" pitchFamily="66" charset="0"/>
              </a:rPr>
              <a:t>dha</a:t>
            </a:r>
            <a:r>
              <a:rPr lang="en" b="1" dirty="0">
                <a:solidFill>
                  <a:schemeClr val="accent1">
                    <a:lumMod val="75000"/>
                  </a:schemeClr>
                </a:solidFill>
                <a:latin typeface="Comic Sans MS" panose="030F0702030302020204" pitchFamily="66" charset="0"/>
              </a:rPr>
              <a:t>” </a:t>
            </a:r>
            <a:r>
              <a:rPr lang="en" sz="1400" b="1" dirty="0">
                <a:solidFill>
                  <a:schemeClr val="accent1">
                    <a:lumMod val="75000"/>
                  </a:schemeClr>
                </a:solidFill>
                <a:latin typeface="Comic Sans MS" panose="030F0702030302020204" pitchFamily="66" charset="0"/>
              </a:rPr>
              <a:t>(Ba’uu 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3" y="980449"/>
            <a:ext cx="8563842" cy="1323439"/>
          </a:xfrm>
          <a:prstGeom prst="rect">
            <a:avLst/>
          </a:prstGeom>
          <a:noFill/>
        </p:spPr>
        <p:txBody>
          <a:bodyPr wrap="square" rtlCol="0">
            <a:spAutoFit/>
          </a:bodyPr>
          <a:lstStyle/>
          <a:p>
            <a:pPr>
              <a:spcBef>
                <a:spcPts val="600"/>
              </a:spcBef>
            </a:pPr>
            <a:r>
              <a:rPr lang="en" sz="2000" b="1" dirty="0"/>
              <a:t>Hojiin isaa inni jalqabaa maal akka ta’e ibsuudhaan, Waaqayyo seericha beeksise: “An WAAQAYYO Waaqakee kan Gibxii, biyya garbummaatii si baasee dha.” (Ba’uu 20:2). Seericha eeguun, nuuf, deebii nuy Fayyina keenyaaf laannu dha. Inni deebii jaalalaa nuy jaalala jaallatamneef laannu dha.</a:t>
            </a: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1480555402"/>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772870"/>
            <a:ext cx="6318100" cy="2431435"/>
          </a:xfrm>
          <a:prstGeom prst="rect">
            <a:avLst/>
          </a:prstGeom>
          <a:noFill/>
        </p:spPr>
        <p:txBody>
          <a:bodyPr wrap="square">
            <a:spAutoFit/>
          </a:bodyPr>
          <a:lstStyle/>
          <a:p>
            <a:r>
              <a:rPr lang="en-US"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HIIKKAA SEERICHAA</a:t>
            </a:r>
            <a:endParaRPr lang="en"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HOJII SEERICHAA</a:t>
            </a: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719706"/>
            <a:ext cx="8924926" cy="646331"/>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rPr>
              <a:t>“</a:t>
            </a:r>
            <a:r>
              <a:rPr lang="en-US" b="1" dirty="0" err="1">
                <a:solidFill>
                  <a:schemeClr val="accent3">
                    <a:lumMod val="75000"/>
                  </a:schemeClr>
                </a:solidFill>
                <a:latin typeface="Comic Sans MS" panose="030F0702030302020204" pitchFamily="66" charset="0"/>
              </a:rPr>
              <a:t>Kanaafuu</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akka</a:t>
            </a:r>
            <a:r>
              <a:rPr lang="en-US" b="1" dirty="0">
                <a:solidFill>
                  <a:schemeClr val="accent3">
                    <a:lumMod val="75000"/>
                  </a:schemeClr>
                </a:solidFill>
                <a:latin typeface="Comic Sans MS" panose="030F0702030302020204" pitchFamily="66" charset="0"/>
              </a:rPr>
              <a:t> nu </a:t>
            </a:r>
            <a:r>
              <a:rPr lang="en-US" b="1" dirty="0" err="1">
                <a:solidFill>
                  <a:schemeClr val="accent3">
                    <a:lumMod val="75000"/>
                  </a:schemeClr>
                </a:solidFill>
                <a:latin typeface="Comic Sans MS" panose="030F0702030302020204" pitchFamily="66" charset="0"/>
              </a:rPr>
              <a:t>amantiin</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qajeeltota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taasifamnuuf</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Kiristoositti</a:t>
            </a:r>
            <a:r>
              <a:rPr lang="en-US" b="1" dirty="0">
                <a:solidFill>
                  <a:schemeClr val="accent3">
                    <a:lumMod val="75000"/>
                  </a:schemeClr>
                </a:solidFill>
                <a:latin typeface="Comic Sans MS" panose="030F0702030302020204" pitchFamily="66" charset="0"/>
              </a:rPr>
              <a:t> nu </a:t>
            </a:r>
            <a:r>
              <a:rPr lang="en-US" b="1" dirty="0" err="1">
                <a:solidFill>
                  <a:schemeClr val="accent3">
                    <a:lumMod val="75000"/>
                  </a:schemeClr>
                </a:solidFill>
                <a:latin typeface="Comic Sans MS" panose="030F0702030302020204" pitchFamily="66" charset="0"/>
              </a:rPr>
              <a:t>geessuuf</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seerri</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guddiftuu</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keenya</a:t>
            </a:r>
            <a:r>
              <a:rPr lang="en-US" b="1" dirty="0">
                <a:solidFill>
                  <a:schemeClr val="accent3">
                    <a:lumMod val="75000"/>
                  </a:schemeClr>
                </a:solidFill>
                <a:latin typeface="Comic Sans MS" panose="030F0702030302020204" pitchFamily="66" charset="0"/>
              </a:rPr>
              <a:t> </a:t>
            </a:r>
            <a:r>
              <a:rPr lang="en-US" b="1" dirty="0" err="1">
                <a:solidFill>
                  <a:schemeClr val="accent3">
                    <a:lumMod val="75000"/>
                  </a:schemeClr>
                </a:solidFill>
                <a:latin typeface="Comic Sans MS" panose="030F0702030302020204" pitchFamily="66" charset="0"/>
              </a:rPr>
              <a:t>ture</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(Galaat. 3:24)</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chemeClr val="accent6">
                    <a:lumMod val="75000"/>
                  </a:schemeClr>
                </a:solidFill>
              </a:rPr>
              <a:t>Hojiin Seeraa muraasni isaanii maali?</a:t>
            </a: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952538736"/>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629400" y="1527463"/>
            <a:ext cx="5562601" cy="1015663"/>
          </a:xfrm>
          <a:prstGeom prst="rect">
            <a:avLst/>
          </a:prstGeom>
          <a:noFill/>
        </p:spPr>
        <p:txBody>
          <a:bodyPr wrap="square" rtlCol="0">
            <a:spAutoFit/>
          </a:bodyPr>
          <a:lstStyle/>
          <a:p>
            <a:pPr>
              <a:spcBef>
                <a:spcPts val="600"/>
              </a:spcBef>
            </a:pPr>
            <a:r>
              <a:rPr lang="en" sz="2000" b="1" dirty="0"/>
              <a:t>Fayyinni hojii isaa keessa hin jiru (Gal. 2:16). Seerichi of ilaallee cubbuun keenya keessatti mul’atu dha (Yaaq. 1 :23-25).</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840529"/>
            <a:ext cx="6797136" cy="1323439"/>
          </a:xfrm>
          <a:prstGeom prst="rect">
            <a:avLst/>
          </a:prstGeom>
          <a:noFill/>
        </p:spPr>
        <p:txBody>
          <a:bodyPr wrap="square">
            <a:spAutoFit/>
          </a:bodyPr>
          <a:lstStyle/>
          <a:p>
            <a:pPr>
              <a:spcBef>
                <a:spcPts val="600"/>
              </a:spcBef>
            </a:pPr>
            <a:r>
              <a:rPr lang="en" sz="2000" b="1" dirty="0"/>
              <a:t>Macaafni Qulqulluun ifaa dha:Seerichi gaarii dha (Rom. 7:12); isa yaaduun gammachuu namaaf kenna (Faar. 1:2). “Seera kee akkaman jaalladha, guyyaa guutuus isa yaadaan oola” (Faar. 119:97).</a:t>
            </a: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629398" y="2578498"/>
            <a:ext cx="5562601" cy="1631216"/>
          </a:xfrm>
          <a:prstGeom prst="rect">
            <a:avLst/>
          </a:prstGeom>
          <a:noFill/>
        </p:spPr>
        <p:txBody>
          <a:bodyPr wrap="square">
            <a:spAutoFit/>
          </a:bodyPr>
          <a:lstStyle/>
          <a:p>
            <a:pPr>
              <a:spcBef>
                <a:spcPts val="600"/>
              </a:spcBef>
            </a:pPr>
            <a:r>
              <a:rPr lang="en" sz="2000" b="1" dirty="0"/>
              <a:t>Of-ilaallee cabsuun xurii hin qulleessu; isa tuffachuunis hin qulleessu. Garuu “of-ilaallee” [seera] malee akka xuroofne [cubbuudhaan] hin beeknu, kanaaf “erbee qulleessu” [Kiristoosiin] nu barbaachisa qulqullaa’uuf.</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1307</TotalTime>
  <Words>1309</Words>
  <Application>Microsoft Office PowerPoint</Application>
  <PresentationFormat>Panorámica</PresentationFormat>
  <Paragraphs>80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130</cp:revision>
  <dcterms:created xsi:type="dcterms:W3CDTF">2025-07-19T15:42:14Z</dcterms:created>
  <dcterms:modified xsi:type="dcterms:W3CDTF">2025-08-22T14:40:00Z</dcterms:modified>
</cp:coreProperties>
</file>