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9144000" cy="6858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2000" b="1" spc="0" dirty="0">
              <a:solidFill>
                <a:schemeClr val="tx1"/>
              </a:solidFill>
            </a:rPr>
            <a:t>Bazali’el, nama guutummaa hojichaa ooggane (Ba’uu 31:2)</a:t>
          </a:r>
          <a:endParaRPr lang="es-ES" sz="2000" spc="0" dirty="0">
            <a:solidFill>
              <a:schemeClr val="tx1"/>
            </a:solidFill>
          </a:endParaRPr>
        </a:p>
      </dgm:t>
    </dgm:pt>
    <dgm:pt modelId="{8827E636-BAFE-4A27-A96B-1CF0686885AD}" type="parTrans" cxnId="{28AD7E05-29FF-4CB0-AA1B-77DEDBC41147}">
      <dgm:prSet/>
      <dgm:spPr/>
      <dgm:t>
        <a:bodyPr/>
        <a:lstStyle/>
        <a:p>
          <a:pPr algn="ctr"/>
          <a:endParaRPr lang="es-ES" sz="2000" spc="0">
            <a:solidFill>
              <a:schemeClr val="tx1"/>
            </a:solidFill>
          </a:endParaRPr>
        </a:p>
      </dgm:t>
    </dgm:pt>
    <dgm:pt modelId="{3711C13F-4E87-4C60-87BB-44E9FF527167}" type="sibTrans" cxnId="{28AD7E05-29FF-4CB0-AA1B-77DEDBC41147}">
      <dgm:prSet/>
      <dgm:spPr/>
      <dgm:t>
        <a:bodyPr/>
        <a:lstStyle/>
        <a:p>
          <a:pPr algn="ctr"/>
          <a:endParaRPr lang="es-ES" sz="2000" spc="0">
            <a:solidFill>
              <a:schemeClr val="tx1"/>
            </a:solidFill>
          </a:endParaRPr>
        </a:p>
      </dgm:t>
    </dgm:pt>
    <dgm:pt modelId="{47E52302-5134-4ABF-995A-9B513047F2C3}">
      <dgm:prSet custT="1"/>
      <dgm:spPr/>
      <dgm:t>
        <a:bodyPr/>
        <a:lstStyle/>
        <a:p>
          <a:pPr algn="ctr"/>
          <a:r>
            <a:rPr lang="en" sz="2000" b="1" spc="0" dirty="0">
              <a:solidFill>
                <a:schemeClr val="tx1"/>
              </a:solidFill>
            </a:rPr>
            <a:t>Aholiiyab, gargaaraa isaa olaanaa (Ba’uu 31:6a)</a:t>
          </a:r>
          <a:endParaRPr lang="es-ES" sz="2000" spc="0" dirty="0">
            <a:solidFill>
              <a:schemeClr val="tx1"/>
            </a:solidFill>
          </a:endParaRPr>
        </a:p>
      </dgm:t>
    </dgm:pt>
    <dgm:pt modelId="{70D9CC7D-FAFC-49BE-AA4B-4D907069844F}" type="parTrans" cxnId="{67586FCE-D54A-4ACF-A1E0-26018836EDB3}">
      <dgm:prSet/>
      <dgm:spPr/>
      <dgm:t>
        <a:bodyPr/>
        <a:lstStyle/>
        <a:p>
          <a:pPr algn="ctr"/>
          <a:endParaRPr lang="es-ES" sz="2000" spc="0">
            <a:solidFill>
              <a:schemeClr val="tx1"/>
            </a:solidFill>
          </a:endParaRPr>
        </a:p>
      </dgm:t>
    </dgm:pt>
    <dgm:pt modelId="{763641A1-741A-46DD-ACF3-22F72472B809}" type="sibTrans" cxnId="{67586FCE-D54A-4ACF-A1E0-26018836EDB3}">
      <dgm:prSet/>
      <dgm:spPr/>
      <dgm:t>
        <a:bodyPr/>
        <a:lstStyle/>
        <a:p>
          <a:pPr algn="ctr"/>
          <a:endParaRPr lang="es-ES" sz="2000" spc="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1900" b="1" spc="0" dirty="0">
              <a:solidFill>
                <a:schemeClr val="tx1"/>
              </a:solidFill>
            </a:rPr>
            <a:t>Namoota biroo kan hojicha keessatti gargaaran (Ba’uu 31:6b)</a:t>
          </a:r>
          <a:endParaRPr lang="es-ES" sz="1900" spc="0" dirty="0">
            <a:solidFill>
              <a:schemeClr val="tx1"/>
            </a:solidFill>
          </a:endParaRPr>
        </a:p>
      </dgm:t>
    </dgm:pt>
    <dgm:pt modelId="{11FF87B5-9938-460A-8A2C-2C0A2567BF5B}" type="parTrans" cxnId="{22149AE9-8EE1-4448-BAF1-356C8186B058}">
      <dgm:prSet/>
      <dgm:spPr/>
      <dgm:t>
        <a:bodyPr/>
        <a:lstStyle/>
        <a:p>
          <a:pPr algn="ctr"/>
          <a:endParaRPr lang="es-ES" sz="2000" spc="0">
            <a:solidFill>
              <a:schemeClr val="tx1"/>
            </a:solidFill>
          </a:endParaRPr>
        </a:p>
      </dgm:t>
    </dgm:pt>
    <dgm:pt modelId="{50BCCEBC-EBAF-4031-AF40-BE5A67FAF27E}" type="sibTrans" cxnId="{22149AE9-8EE1-4448-BAF1-356C8186B058}">
      <dgm:prSet/>
      <dgm:spPr/>
      <dgm:t>
        <a:bodyPr/>
        <a:lstStyle/>
        <a:p>
          <a:pPr algn="ctr"/>
          <a:endParaRPr lang="es-ES" sz="2000" spc="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46947">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4694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4694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105424" y="123"/>
          <a:ext cx="9035900"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0" dirty="0">
              <a:solidFill>
                <a:schemeClr val="tx1"/>
              </a:solidFill>
            </a:rPr>
            <a:t>Bazali’el, nama guutummaa hojichaa ooggane (Ba’uu 31:2)</a:t>
          </a:r>
          <a:endParaRPr lang="es-ES" sz="2000" kern="1200" spc="0" dirty="0">
            <a:solidFill>
              <a:schemeClr val="tx1"/>
            </a:solidFill>
          </a:endParaRPr>
        </a:p>
      </dsp:txBody>
      <dsp:txXfrm rot="10800000">
        <a:off x="177953" y="123"/>
        <a:ext cx="8963371" cy="290118"/>
      </dsp:txXfrm>
    </dsp:sp>
    <dsp:sp modelId="{EF3CCA59-81A0-4CFB-9BD7-693127657E33}">
      <dsp:nvSpPr>
        <dsp:cNvPr id="0" name=""/>
        <dsp:cNvSpPr/>
      </dsp:nvSpPr>
      <dsp:spPr>
        <a:xfrm>
          <a:off x="14890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105393" y="362772"/>
          <a:ext cx="9035961"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0" dirty="0">
              <a:solidFill>
                <a:schemeClr val="tx1"/>
              </a:solidFill>
            </a:rPr>
            <a:t>Aholiiyab, gargaaraa isaa olaanaa (Ba’uu 31:6a)</a:t>
          </a:r>
          <a:endParaRPr lang="es-ES" sz="2000" kern="1200" spc="0" dirty="0">
            <a:solidFill>
              <a:schemeClr val="tx1"/>
            </a:solidFill>
          </a:endParaRPr>
        </a:p>
      </dsp:txBody>
      <dsp:txXfrm rot="10800000">
        <a:off x="177922" y="362772"/>
        <a:ext cx="8963432" cy="290118"/>
      </dsp:txXfrm>
    </dsp:sp>
    <dsp:sp modelId="{95EC20E9-3580-42EE-8128-37BE0DCED7C8}">
      <dsp:nvSpPr>
        <dsp:cNvPr id="0" name=""/>
        <dsp:cNvSpPr/>
      </dsp:nvSpPr>
      <dsp:spPr>
        <a:xfrm>
          <a:off x="14890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105393" y="725420"/>
          <a:ext cx="9035961"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2390" rIns="135128" bIns="72390" numCol="1" spcCol="1270" anchor="ctr" anchorCtr="0">
          <a:noAutofit/>
        </a:bodyPr>
        <a:lstStyle/>
        <a:p>
          <a:pPr marL="0" lvl="0" indent="0" algn="ctr" defTabSz="844550">
            <a:lnSpc>
              <a:spcPct val="90000"/>
            </a:lnSpc>
            <a:spcBef>
              <a:spcPct val="0"/>
            </a:spcBef>
            <a:spcAft>
              <a:spcPct val="35000"/>
            </a:spcAft>
            <a:buNone/>
          </a:pPr>
          <a:r>
            <a:rPr lang="en" sz="1900" b="1" kern="1200" spc="0" dirty="0">
              <a:solidFill>
                <a:schemeClr val="tx1"/>
              </a:solidFill>
            </a:rPr>
            <a:t>Namoota biroo kan hojicha keessatti gargaaran (Ba’uu 31:6b)</a:t>
          </a:r>
          <a:endParaRPr lang="es-ES" sz="1900" kern="1200" spc="0" dirty="0">
            <a:solidFill>
              <a:schemeClr val="tx1"/>
            </a:solidFill>
          </a:endParaRPr>
        </a:p>
      </dsp:txBody>
      <dsp:txXfrm rot="10800000">
        <a:off x="177922" y="725420"/>
        <a:ext cx="8963432" cy="290118"/>
      </dsp:txXfrm>
    </dsp:sp>
    <dsp:sp modelId="{AD88A7F4-3CC8-4AD8-9946-F05F96607909}">
      <dsp:nvSpPr>
        <dsp:cNvPr id="0" name=""/>
        <dsp:cNvSpPr/>
      </dsp:nvSpPr>
      <dsp:spPr>
        <a:xfrm>
          <a:off x="14890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F9CA4EB5-94F3-43E0-AA27-50A7C8398CED}" type="datetimeFigureOut">
              <a:rPr lang="en-US" smtClean="0"/>
              <a:t>9/1/2025</a:t>
            </a:fld>
            <a:endParaRPr lang="en-US"/>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01/09/2025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01/09/2025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530286"/>
            <a:ext cx="5001186" cy="1692771"/>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dirty="0">
                <a:ln w="9525">
                  <a:solidFill>
                    <a:srgbClr val="A37101"/>
                  </a:solidFill>
                  <a:prstDash val="solid"/>
                </a:ln>
                <a:solidFill>
                  <a:srgbClr val="F1A501"/>
                </a:solidFill>
                <a:effectLst>
                  <a:outerShdw blurRad="12700" dist="38100" dir="2700000" algn="tl" rotWithShape="0">
                    <a:srgbClr val="FFDF97"/>
                  </a:outerShdw>
                </a:effectLst>
              </a:rPr>
              <a:t>KAKUCHAA FI TOORICHA</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Barnoota</a:t>
            </a:r>
            <a:r>
              <a:rPr kumimoji="0" lang="en-US"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10ffaa, </a:t>
            </a:r>
            <a:r>
              <a:rPr kumimoji="0" lang="en-US" sz="1600" b="1" i="0" u="none" strike="noStrike" kern="1200" cap="none" spc="0" normalizeH="0" baseline="0" noProof="0" dirty="0" err="1">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Fulbaana</a:t>
            </a: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QOPHII FAKKEENYICHAA</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Ilaa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ani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gosa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Yihudaa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keessaa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Bezali’eel</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ilma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Uuri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ilma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Huuri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filadheera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ani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Hafuura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Waaqaatiin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ogummaadhaan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dandeettii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fi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beekumsa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hojii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harkaa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gosa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hundumaan</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isa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guuteera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(Ba’uu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Gadi fageenya ijaarsa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sanaa, Waaqayyo yoo Museedhaaf kenne iyyuu, gadi fageenya waan hundumaa itti hin himne.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Waciitiin meetii maal ta’uu qaba, kiruub, uffanni lubootaa fi kkf maal fakkaachuu qaba? Inni kun Hafuura Qulqulluutiif carraa kennaa ijaartotni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qabanii wajjin hojjechuu kenneef.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42827011"/>
              </p:ext>
            </p:extLst>
          </p:nvPr>
        </p:nvGraphicFramePr>
        <p:xfrm>
          <a:off x="6295" y="4193786"/>
          <a:ext cx="9246749"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Qajeelfama mana qulqullummaa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sana ijaaruuf kenname gidduutti, tuqaa addaa Sanbata ilaalutu jira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(Ba’uu 31:12-17). </a:t>
            </a:r>
            <a:r>
              <a:rPr lang="en" sz="2000" b="1" dirty="0">
                <a:solidFill>
                  <a:prstClr val="black"/>
                </a:solidFill>
                <a:latin typeface="Aptos" panose="02110004020202020204"/>
              </a:rPr>
              <a:t>Kana hundumaa keessatti Sanbanni maal hojjeta?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309365" y="3714299"/>
            <a:ext cx="2892966" cy="2709800"/>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Gadi fageenyaa kanaatiif, Hafuurri Qulqulluun kennaa addaa kenneef:</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5" y="6167539"/>
            <a:ext cx="1016848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Qulqullummaan furtuu dha. Waaqa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qulqulluutti dhihaachuuf, akka Isaa qulqulloota ta’uu qabna.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Sanbanni mallattoo qulqullummaa sanaati (Ba’uu 31:13; Hisq.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170920"/>
          </a:xfrm>
          <a:prstGeom prst="rect">
            <a:avLst/>
          </a:prstGeom>
          <a:noFill/>
        </p:spPr>
        <p:txBody>
          <a:bodyPr wrap="square">
            <a:spAutoFit/>
          </a:bodyPr>
          <a:lstStyle/>
          <a:p>
            <a:pPr lvl="0">
              <a:spcBef>
                <a:spcPts val="600"/>
              </a:spcBef>
              <a:defRPr/>
            </a:pPr>
            <a:r>
              <a:rPr kumimoji="0" lang="en" sz="2600" b="1" i="0" u="none" strike="noStrike" kern="1200" cap="none" spc="0" normalizeH="0" baseline="0" noProof="0" dirty="0">
                <a:ln>
                  <a:noFill/>
                </a:ln>
                <a:solidFill>
                  <a:prstClr val="black"/>
                </a:solidFill>
                <a:effectLst/>
                <a:uLnTx/>
                <a:uFillTx/>
                <a:latin typeface="Constantia" panose="02030602050306030303" pitchFamily="18" charset="0"/>
              </a:rPr>
              <a:t>“Ijaarsa mana qulqullummaa isa akka iddoo jireenyaa Waaqaatti ilaalamu keessatti, Museen waan hundumaa akka fakkeenya isa waaqa irraatti akka godhuuf qajeelfame. </a:t>
            </a:r>
            <a:r>
              <a:rPr lang="en-US" sz="2600" b="1" dirty="0" err="1">
                <a:solidFill>
                  <a:prstClr val="black"/>
                </a:solidFill>
                <a:latin typeface="Constantia" panose="02030602050306030303" pitchFamily="18" charset="0"/>
              </a:rPr>
              <a:t>Waaqayyo</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gara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gaaraatti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ol</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waamee</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waantota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samii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ittti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mul’ise</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waan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ilaallatu</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hundumaan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akka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sanatti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hojjetame</a:t>
            </a:r>
            <a:r>
              <a:rPr lang="en-US" sz="2600" b="1" dirty="0">
                <a:solidFill>
                  <a:prstClr val="black"/>
                </a:solidFill>
                <a:latin typeface="Constantia" panose="02030602050306030303" pitchFamily="18" charset="0"/>
              </a:rPr>
              <a:t>.</a:t>
            </a:r>
          </a:p>
          <a:p>
            <a:pPr lvl="0">
              <a:spcBef>
                <a:spcPts val="600"/>
              </a:spcBef>
              <a:defRPr/>
            </a:pPr>
            <a:r>
              <a:rPr lang="en-US" sz="2600" b="1" dirty="0" err="1">
                <a:solidFill>
                  <a:prstClr val="black"/>
                </a:solidFill>
                <a:latin typeface="Constantia" panose="02030602050306030303" pitchFamily="18" charset="0"/>
              </a:rPr>
              <a:t>Kanaaf</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Israa’el</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bakka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jireenya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Isaatii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godhachuu</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hawweef</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amalli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inni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ulfina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qabeessi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maal</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akka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fakkaatu</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itti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agarsiise</a:t>
            </a:r>
            <a:r>
              <a:rPr lang="en-US" sz="2600" b="1" dirty="0">
                <a:solidFill>
                  <a:prstClr val="black"/>
                </a:solidFill>
                <a:latin typeface="Constantia" panose="02030602050306030303" pitchFamily="18" charset="0"/>
              </a:rPr>
              <a:t>. […] </a:t>
            </a:r>
            <a:r>
              <a:rPr lang="en-US" sz="2600" b="1" dirty="0" err="1">
                <a:solidFill>
                  <a:prstClr val="black"/>
                </a:solidFill>
                <a:latin typeface="Constantia" panose="02030602050306030303" pitchFamily="18" charset="0"/>
              </a:rPr>
              <a:t>Garuu</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yaadni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kun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ofii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isaatiin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waan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barbaadame</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milkeessuuf</a:t>
            </a:r>
            <a:r>
              <a:rPr lang="en-US" sz="2600" b="1" dirty="0">
                <a:solidFill>
                  <a:prstClr val="black"/>
                </a:solidFill>
                <a:latin typeface="Constantia" panose="02030602050306030303" pitchFamily="18" charset="0"/>
              </a:rPr>
              <a:t> human </a:t>
            </a:r>
            <a:r>
              <a:rPr lang="en-US" sz="2600" b="1" dirty="0" err="1">
                <a:solidFill>
                  <a:prstClr val="black"/>
                </a:solidFill>
                <a:latin typeface="Constantia" panose="02030602050306030303" pitchFamily="18" charset="0"/>
              </a:rPr>
              <a:t>hin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qabu</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Mul’atni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siinaa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irratti</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kenname</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dhaba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isaanii</a:t>
            </a:r>
            <a:r>
              <a:rPr lang="en-US" sz="2600" b="1" dirty="0">
                <a:solidFill>
                  <a:prstClr val="black"/>
                </a:solidFill>
                <a:latin typeface="Constantia" panose="02030602050306030303" pitchFamily="18" charset="0"/>
              </a:rPr>
              <a:t> fi </a:t>
            </a:r>
            <a:r>
              <a:rPr lang="en-US" sz="2600" b="1" dirty="0" err="1">
                <a:solidFill>
                  <a:prstClr val="black"/>
                </a:solidFill>
                <a:latin typeface="Constantia" panose="02030602050306030303" pitchFamily="18" charset="0"/>
              </a:rPr>
              <a:t>gargaarsa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kan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hin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qabne</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ta’uu</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isaaniitiif</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qofa</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isaan</a:t>
            </a:r>
            <a:r>
              <a:rPr lang="en-US" sz="2600" b="1" dirty="0">
                <a:solidFill>
                  <a:prstClr val="black"/>
                </a:solidFill>
                <a:latin typeface="Constantia" panose="02030602050306030303" pitchFamily="18" charset="0"/>
              </a:rPr>
              <a:t> </a:t>
            </a:r>
            <a:r>
              <a:rPr lang="en-US" sz="2600" b="1" dirty="0" err="1">
                <a:solidFill>
                  <a:prstClr val="black"/>
                </a:solidFill>
                <a:latin typeface="Constantia" panose="02030602050306030303" pitchFamily="18" charset="0"/>
              </a:rPr>
              <a:t>gargaara</a:t>
            </a:r>
            <a:r>
              <a:rPr lang="en-US" sz="2600" b="1" dirty="0">
                <a:solidFill>
                  <a:prstClr val="black"/>
                </a:solidFill>
                <a:latin typeface="Constantia" panose="02030602050306030303" pitchFamily="18" charset="0"/>
              </a:rPr>
              <a:t>.</a:t>
            </a:r>
            <a:r>
              <a:rPr kumimoji="0" lang="en" sz="2600" b="1" i="0" u="none" strike="noStrike" kern="1200" cap="none" spc="0" normalizeH="0" baseline="0" noProof="0" dirty="0">
                <a:ln>
                  <a:noFill/>
                </a:ln>
                <a:solidFill>
                  <a:prstClr val="black"/>
                </a:solidFill>
                <a:effectLst/>
                <a:uLnTx/>
                <a:uFillTx/>
                <a:latin typeface="Constantia" panose="02030602050306030303" pitchFamily="18" charset="0"/>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lang="en-US" sz="2800" b="1" dirty="0" err="1">
                <a:ln w="12700" cmpd="sng">
                  <a:noFill/>
                  <a:prstDash val="solid"/>
                </a:ln>
                <a:solidFill>
                  <a:srgbClr val="953DA1"/>
                </a:solidFill>
                <a:latin typeface="Comic Sans MS" panose="030F0702030302020204" pitchFamily="66" charset="0"/>
              </a:rPr>
              <a:t>Museenis</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dhaqee</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dubbii</a:t>
            </a:r>
            <a:r>
              <a:rPr lang="en-US" sz="2800" b="1" dirty="0">
                <a:ln w="12700" cmpd="sng">
                  <a:noFill/>
                  <a:prstDash val="solid"/>
                </a:ln>
                <a:solidFill>
                  <a:srgbClr val="953DA1"/>
                </a:solidFill>
                <a:latin typeface="Comic Sans MS" panose="030F0702030302020204" pitchFamily="66" charset="0"/>
              </a:rPr>
              <a:t> fi </a:t>
            </a:r>
            <a:r>
              <a:rPr lang="en-US" sz="2800" b="1" dirty="0" err="1">
                <a:ln w="12700" cmpd="sng">
                  <a:noFill/>
                  <a:prstDash val="solid"/>
                </a:ln>
                <a:solidFill>
                  <a:srgbClr val="953DA1"/>
                </a:solidFill>
                <a:latin typeface="Comic Sans MS" panose="030F0702030302020204" pitchFamily="66" charset="0"/>
              </a:rPr>
              <a:t>seera</a:t>
            </a:r>
            <a:r>
              <a:rPr lang="en-US" sz="2800" b="1" dirty="0">
                <a:ln w="12700" cmpd="sng">
                  <a:noFill/>
                  <a:prstDash val="solid"/>
                </a:ln>
                <a:solidFill>
                  <a:srgbClr val="953DA1"/>
                </a:solidFill>
                <a:latin typeface="Comic Sans MS" panose="030F0702030302020204" pitchFamily="66" charset="0"/>
              </a:rPr>
              <a:t> WAAQAYYOO </a:t>
            </a:r>
            <a:r>
              <a:rPr lang="en-US" sz="2800" b="1" dirty="0" err="1">
                <a:ln w="12700" cmpd="sng">
                  <a:noFill/>
                  <a:prstDash val="solid"/>
                </a:ln>
                <a:solidFill>
                  <a:srgbClr val="953DA1"/>
                </a:solidFill>
                <a:latin typeface="Comic Sans MS" panose="030F0702030302020204" pitchFamily="66" charset="0"/>
              </a:rPr>
              <a:t>hunda</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saba</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sanatti</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hime</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sabni</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sunis</a:t>
            </a:r>
            <a:r>
              <a:rPr lang="en-US" sz="2800" b="1" dirty="0">
                <a:ln w="12700" cmpd="sng">
                  <a:noFill/>
                  <a:prstDash val="solid"/>
                </a:ln>
                <a:solidFill>
                  <a:srgbClr val="953DA1"/>
                </a:solidFill>
                <a:latin typeface="Comic Sans MS" panose="030F0702030302020204" pitchFamily="66" charset="0"/>
              </a:rPr>
              <a:t> ‘Nu </a:t>
            </a:r>
            <a:r>
              <a:rPr lang="en-US" sz="2800" b="1" dirty="0" err="1">
                <a:ln w="12700" cmpd="sng">
                  <a:noFill/>
                  <a:prstDash val="solid"/>
                </a:ln>
                <a:solidFill>
                  <a:srgbClr val="953DA1"/>
                </a:solidFill>
                <a:latin typeface="Comic Sans MS" panose="030F0702030302020204" pitchFamily="66" charset="0"/>
              </a:rPr>
              <a:t>waan</a:t>
            </a:r>
            <a:r>
              <a:rPr lang="en-US" sz="2800" b="1" dirty="0">
                <a:ln w="12700" cmpd="sng">
                  <a:noFill/>
                  <a:prstDash val="solid"/>
                </a:ln>
                <a:solidFill>
                  <a:srgbClr val="953DA1"/>
                </a:solidFill>
                <a:latin typeface="Comic Sans MS" panose="030F0702030302020204" pitchFamily="66" charset="0"/>
              </a:rPr>
              <a:t> WAAQAYYO  </a:t>
            </a:r>
            <a:r>
              <a:rPr lang="en-US" sz="2800" b="1" dirty="0" err="1">
                <a:ln w="12700" cmpd="sng">
                  <a:noFill/>
                  <a:prstDash val="solid"/>
                </a:ln>
                <a:solidFill>
                  <a:srgbClr val="953DA1"/>
                </a:solidFill>
                <a:latin typeface="Comic Sans MS" panose="030F0702030302020204" pitchFamily="66" charset="0"/>
              </a:rPr>
              <a:t>jedhe</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hunda</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ni</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goona</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jedhee</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afaan</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tokkoon</a:t>
            </a:r>
            <a:r>
              <a:rPr lang="en-US" sz="2800" b="1" dirty="0">
                <a:ln w="12700" cmpd="sng">
                  <a:noFill/>
                  <a:prstDash val="solid"/>
                </a:ln>
                <a:solidFill>
                  <a:srgbClr val="953DA1"/>
                </a:solidFill>
                <a:latin typeface="Comic Sans MS" panose="030F0702030302020204" pitchFamily="66" charset="0"/>
              </a:rPr>
              <a:t> </a:t>
            </a:r>
            <a:r>
              <a:rPr lang="en-US" sz="2800" b="1" dirty="0" err="1">
                <a:ln w="12700" cmpd="sng">
                  <a:noFill/>
                  <a:prstDash val="solid"/>
                </a:ln>
                <a:solidFill>
                  <a:srgbClr val="953DA1"/>
                </a:solidFill>
                <a:latin typeface="Comic Sans MS" panose="030F0702030302020204" pitchFamily="66" charset="0"/>
              </a:rPr>
              <a:t>deebise</a:t>
            </a:r>
            <a:r>
              <a:rPr lang="en-US" sz="2800" b="1" dirty="0">
                <a:ln w="12700" cmpd="sng">
                  <a:noFill/>
                  <a:prstDash val="solid"/>
                </a:ln>
                <a:solidFill>
                  <a:srgbClr val="953DA1"/>
                </a:solidFill>
                <a:latin typeface="Comic Sans MS" panose="030F0702030302020204" pitchFamily="66" charset="0"/>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Ba’uu</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 Kukucha:</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Dhiiga kakuchaa (Ba’uu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Raawwii kakuchaa (Ba’uu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Nyaata kakuu (Ba’uu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 Fakkeenyicha:</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Kaayyoo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fakkeenyichaa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(Ba’uu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Qophii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fakkeenyichaa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(Ba’uu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174566" y="27077"/>
            <a:ext cx="70375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Abboommii kudhanan erga sagalee guddaadhaan labsee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tuuta seerota bu’uuraa Museetti kennee booda, Waaqayyo Israa’elii wajjin kakuu dhaabuu barbaade.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174566" y="1859925"/>
            <a:ext cx="703751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Erga kakuun sun maraa macaafaa irratti barreeffamee booda, qaamni lamaanuu mirkaneessuu qabu. Sabni ni eegna jechuudhaan mirkaneesse. Waaqayyohoo akkamitti mirkaneesse? Dhiigaan;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ayyaaneffannaadhaan; fakkeenya kakuu sana hubachuu isaan dandeessisuun.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174567" y="1097389"/>
            <a:ext cx="70375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black"/>
                </a:solidFill>
                <a:latin typeface="Aptos" panose="02110004020202020204"/>
              </a:rPr>
              <a:t>Kakuun sun salphaa dha: Ani Waaqa keessan nan taa’a, isin nan eega, isin nan eebbisa; isin immoo seera Koo eegaa.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KAKUCHA</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DHIIGA KAKUCHAA</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noProof="0" dirty="0" err="1">
                <a:solidFill>
                  <a:srgbClr val="2A4111"/>
                </a:solidFill>
                <a:latin typeface="Comic Sans MS" panose="030F0702030302020204" pitchFamily="66" charset="0"/>
              </a:rPr>
              <a:t>Yommus</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Museen</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dhiiga</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sana</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fuudhee</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sabatti</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faffacaasee</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Kunoo</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kun</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dhiiga</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kakuu</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kan</a:t>
            </a:r>
            <a:r>
              <a:rPr lang="en-US" b="1" noProof="0" dirty="0">
                <a:solidFill>
                  <a:srgbClr val="2A4111"/>
                </a:solidFill>
                <a:latin typeface="Comic Sans MS" panose="030F0702030302020204" pitchFamily="66" charset="0"/>
              </a:rPr>
              <a:t> WAAQAYYO  </a:t>
            </a:r>
            <a:r>
              <a:rPr lang="en-US" b="1" noProof="0" dirty="0" err="1">
                <a:solidFill>
                  <a:srgbClr val="2A4111"/>
                </a:solidFill>
                <a:latin typeface="Comic Sans MS" panose="030F0702030302020204" pitchFamily="66" charset="0"/>
              </a:rPr>
              <a:t>akkuma</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dubbii</a:t>
            </a:r>
            <a:r>
              <a:rPr lang="en-US" b="1" noProof="0" dirty="0">
                <a:solidFill>
                  <a:srgbClr val="2A4111"/>
                </a:solidFill>
                <a:latin typeface="Comic Sans MS" panose="030F0702030302020204" pitchFamily="66" charset="0"/>
              </a:rPr>
              <a:t> kana </a:t>
            </a:r>
            <a:r>
              <a:rPr lang="en-US" b="1" noProof="0" dirty="0" err="1">
                <a:solidFill>
                  <a:srgbClr val="2A4111"/>
                </a:solidFill>
                <a:latin typeface="Comic Sans MS" panose="030F0702030302020204" pitchFamily="66" charset="0"/>
              </a:rPr>
              <a:t>hundaatti</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isinii</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dhaabee</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dha</a:t>
            </a:r>
            <a:r>
              <a:rPr lang="en-US" b="1" noProof="0" dirty="0">
                <a:solidFill>
                  <a:srgbClr val="2A4111"/>
                </a:solidFill>
                <a:latin typeface="Comic Sans MS" panose="030F0702030302020204" pitchFamily="66" charset="0"/>
              </a:rPr>
              <a:t>’ </a:t>
            </a:r>
            <a:r>
              <a:rPr lang="en-US" b="1" noProof="0" dirty="0" err="1">
                <a:solidFill>
                  <a:srgbClr val="2A4111"/>
                </a:solidFill>
                <a:latin typeface="Comic Sans MS" panose="030F0702030302020204" pitchFamily="66" charset="0"/>
              </a:rPr>
              <a:t>jedhe</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(Ba’uu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397374"/>
            <a:ext cx="427672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Kakuchi akkamitti hojjetame?</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770232"/>
            <a:ext cx="9441548" cy="3785652"/>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Kakuchi ni dubbifame (Ba’uu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Sabni deebiidhaan mirkaneessan (Ba’uu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Barreeffamaan taa’e (Ba’uu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Iddoon aarsaa ni ijaarame (Ba’uu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Utuboota</a:t>
            </a:r>
            <a:r>
              <a:rPr kumimoji="0" lang="en" sz="2000" b="1" i="0" u="none" strike="noStrike" kern="1200" cap="none" spc="0" normalizeH="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12tu dhaabate</a:t>
            </a: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(Ba’uu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Aarsaa gubatutu dhihaate (Ba’uu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Walaakkaan dhiigichaa</a:t>
            </a:r>
            <a:r>
              <a:rPr kumimoji="0" lang="en" sz="2000" b="1" i="0" u="none" strike="noStrike" kern="1200" cap="none" spc="0" normalizeH="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iddoo aarsaatti facaafame</a:t>
            </a: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 (Ba’uu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Kakuchi irra deebiin dubbifame (Ba’uu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Sabni ammas deebii kennuudhaan mirkaneesse (Ba’uu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 sz="2000" b="1" dirty="0">
                <a:solidFill>
                  <a:srgbClr val="BDD3FF"/>
                </a:solidFill>
                <a:effectLst>
                  <a:outerShdw blurRad="38100" dist="38100" dir="2700000" algn="tl">
                    <a:srgbClr val="000000">
                      <a:alpha val="43137"/>
                    </a:srgbClr>
                  </a:outerShdw>
                </a:effectLst>
                <a:latin typeface="Aptos" panose="02110004020202020204"/>
              </a:rPr>
              <a:t>Dhiigichi walakkaan isaammoo sabatti facaafame </a:t>
            </a: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(Ba’uu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Museen “kun dhiiga kakuuti” jedhee labse (Ba’uu 24:8b; Mat.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Kakuu sana mirkaneessuuf nyaatatu nyaatame (Ba’uu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528632"/>
            <a:ext cx="11849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Waaqayyo Israa’eliin akka sabaatti beekamtii kenneef (Utuboota 12); keessumaa dargaggootaaf iddoo</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kennu; dhuunfaatti nama hundumaaf Of kenne </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(dhiiga Isaa isaan irratti facaasuu dhaan).</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209266"/>
            <a:ext cx="118491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Waaqayyo walitti dhufeenya</a:t>
            </a:r>
            <a:r>
              <a:rPr kumimoji="0" lang="en" sz="2000" b="1"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 nu wajjin qabaachuu hawwa, akka dhuunfaattis akka hawaasa amantootaattis. </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rPr>
              <a:t>RAAWWII KAKUCHAA</a:t>
            </a: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a:solidFill>
                  <a:srgbClr val="037CD8"/>
                </a:solidFill>
                <a:latin typeface="Comic Sans MS" panose="030F0702030302020204" pitchFamily="66" charset="0"/>
              </a:rPr>
              <a:t>Innis </a:t>
            </a:r>
            <a:r>
              <a:rPr lang="en-US" b="1" dirty="0" err="1">
                <a:solidFill>
                  <a:srgbClr val="037CD8"/>
                </a:solidFill>
                <a:latin typeface="Comic Sans MS" panose="030F0702030302020204" pitchFamily="66" charset="0"/>
              </a:rPr>
              <a:t>kitaaba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kakuu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fuudhee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saba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sanaaf</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dubbise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Isaanis</a:t>
            </a:r>
            <a:r>
              <a:rPr lang="en-US" b="1" dirty="0">
                <a:solidFill>
                  <a:srgbClr val="037CD8"/>
                </a:solidFill>
                <a:latin typeface="Comic Sans MS" panose="030F0702030302020204" pitchFamily="66" charset="0"/>
              </a:rPr>
              <a:t>, “Nu </a:t>
            </a:r>
            <a:r>
              <a:rPr lang="en-US" b="1" dirty="0" err="1">
                <a:solidFill>
                  <a:srgbClr val="037CD8"/>
                </a:solidFill>
                <a:latin typeface="Comic Sans MS" panose="030F0702030302020204" pitchFamily="66" charset="0"/>
              </a:rPr>
              <a:t>waan</a:t>
            </a:r>
            <a:r>
              <a:rPr lang="en-US" b="1" dirty="0">
                <a:solidFill>
                  <a:srgbClr val="037CD8"/>
                </a:solidFill>
                <a:latin typeface="Comic Sans MS" panose="030F0702030302020204" pitchFamily="66" charset="0"/>
              </a:rPr>
              <a:t> WAAQAYYO </a:t>
            </a:r>
            <a:r>
              <a:rPr lang="en-US" b="1" dirty="0" err="1">
                <a:solidFill>
                  <a:srgbClr val="037CD8"/>
                </a:solidFill>
                <a:latin typeface="Comic Sans MS" panose="030F0702030302020204" pitchFamily="66" charset="0"/>
              </a:rPr>
              <a:t>jedhe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hunda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goona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ajajamnas</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jedhanii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deebisan</a:t>
            </a:r>
            <a:r>
              <a:rPr lang="en-US" b="1" dirty="0">
                <a:solidFill>
                  <a:srgbClr val="037CD8"/>
                </a:solidFill>
                <a:latin typeface="Comic Sans MS" panose="030F0702030302020204" pitchFamily="66"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(Ba’uu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Garraamummaa guutuu ta’een, sabni kakuu sana eeguuf of kennan. Of kennuun kun garuu yeroo xiqqoof ture (Ba’uu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0831" y="3587906"/>
            <a:ext cx="4091527" cy="1846971"/>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68847" y="3633006"/>
            <a:ext cx="1894554" cy="1875972"/>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0" y="3579301"/>
            <a:ext cx="301916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Uumamaan</a:t>
            </a:r>
            <a:r>
              <a:rPr lang="en" sz="2000" b="1" dirty="0">
                <a:solidFill>
                  <a:prstClr val="black"/>
                </a:solidFill>
                <a:latin typeface="Aptos" panose="02110004020202020204"/>
              </a:rPr>
              <a:t>, nuy hin abboomamnu</a:t>
            </a:r>
            <a:r>
              <a:rPr lang="es-ES" sz="2000" b="1" dirty="0">
                <a:solidFill>
                  <a:prstClr val="black"/>
                </a:solidFill>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(Rom. 7:18), Duufuu keenya kana jijjiiruuf garuu homaayyuu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gochuu hin dandeenyu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(Rom.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0" y="5492352"/>
            <a:ext cx="9162273"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Garuu,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yoo nuy Isaaf heyyamne, Waaqayyo uumama keenya geedderuu ni danda’a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(Hisq. 36:26-27). Inni akka nuy Isaaf abboomamuu dandeenyuuf, nu qulleessa, nurraa fuudha, nuu kenna, nu hojjeta. Isa qofatu nu jabeessa (2 Qor.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0" y="3205132"/>
            <a:ext cx="924262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Utuma kaayyoo gaarii qabnuu, maaltu Waaqayyoof</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abboomamuu nu dhowwa?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15410"/>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Dhalootni itti aanus kakuu sana eeguuf of kenne (Iyya. 24:18b). Garuu Iyyaasuun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ifa godhee isaan akeekkachiise:</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“Waaqayyoof dandeessanii hin hojjettan” (Iyyaasuu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NYAATA</a:t>
            </a:r>
            <a:r>
              <a:rPr kumimoji="0" lang="en" sz="4400" b="1" i="0" u="none" strike="noStrike" kern="1200" cap="none" spc="300" normalizeH="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 KAKUU</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“Musee fi Aroon, Naadaabii fi Abiihuu, maanguddoonni Israa’el torbaatamnis ol ba’anii; […] isaan Waaqa argan; ni nyaatan; ni dhuganis.”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(Ba’uu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Akkuma fakkeenya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Yaaqoobii fi Laabaaniin agarru, warra Bahaa durii keessatti kakuu mirkaneessuun gama lamaanuutii nyaata waliin nyaachuu dabalata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Uum</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534048"/>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825598" y="3835344"/>
            <a:ext cx="3201318" cy="2578134"/>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Yesuus yeroo kakuu isa haaraa dhaabe, bartoota 12n wajjin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irbaata nyaachuudhaan kakucha dhaabe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(Mat.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658916" cy="243143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Yeroo</a:t>
            </a:r>
            <a:r>
              <a:rPr kumimoji="0" lang="en" sz="1900" b="1" i="0" u="none" strike="noStrike" kern="1200" cap="none" spc="0" normalizeH="0" noProof="0" dirty="0">
                <a:ln>
                  <a:noFill/>
                </a:ln>
                <a:solidFill>
                  <a:prstClr val="black"/>
                </a:solidFill>
                <a:effectLst/>
                <a:uLnTx/>
                <a:uFillTx/>
                <a:latin typeface="Aptos" panose="02110004020202020204"/>
                <a:ea typeface="+mn-ea"/>
                <a:cs typeface="+mn-cs"/>
              </a:rPr>
              <a:t> Irbaata Gooftaatti hirmaannu hundumaatti, kakuu keenya Waaqayyoo wajjin haareffanna. Daabboo fi wayinii sanatti hirmaachuudhaan, dhiifamaa fi fayyina Yesuus keessatti qabnu ayyaaneffanna </a:t>
            </a:r>
            <a:r>
              <a:rPr kumimoji="0" lang="en" sz="1900" b="1" i="0" u="none" strike="noStrike" kern="1200" cap="none" spc="0" normalizeH="0" baseline="0" noProof="0" dirty="0">
                <a:ln>
                  <a:noFill/>
                </a:ln>
                <a:solidFill>
                  <a:prstClr val="black"/>
                </a:solidFill>
                <a:effectLst/>
                <a:uLnTx/>
                <a:uFillTx/>
                <a:latin typeface="Aptos" panose="02110004020202020204"/>
                <a:ea typeface="+mn-ea"/>
                <a:cs typeface="+mn-cs"/>
              </a:rPr>
              <a:t>(1 Qor.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37193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Siinaa irratti, Waaqayyo “nyaata kakuu” namoota 74f dhiheesse: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Musee, Aroon, Naadaab, Abihuu, fi maanguddoota 70 saba hundumaa bakka bu’aniif</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(Ba’uu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9609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Ifaadhumatti fayyina kan dhiitan</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utuma taa’anii jiranii, Naadaabis, Abihuunis, Yihudaanis, “nyaata kakuu” sanaa nyaachuu ala hin taasifamne.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FAKKEENYICHA</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KAAYYOO FAKKEENYICHAA</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069639" y="533760"/>
            <a:ext cx="10228729" cy="369332"/>
          </a:xfrm>
          <a:prstGeom prst="rect">
            <a:avLst/>
          </a:prstGeom>
          <a:noFill/>
        </p:spPr>
        <p:txBody>
          <a:bodyPr wrap="square">
            <a:spAutoFit/>
          </a:bodyPr>
          <a:lstStyle/>
          <a:p>
            <a:pPr lvl="0" algn="ctr">
              <a:defRPr/>
            </a:pPr>
            <a:r>
              <a:rPr kumimoji="0" lang="en" sz="16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Ergasii</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akka</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isaan</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iddoo</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qulqulluu</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naa</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qopheessan</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godhi</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anis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gidduu</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isaanii</a:t>
            </a:r>
            <a:r>
              <a:rPr lang="en-US" sz="1600" b="1" noProof="0"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nan </a:t>
            </a:r>
            <a:r>
              <a:rPr lang="en-US" sz="1600" b="1" noProof="0"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jiraadha</a:t>
            </a:r>
            <a:r>
              <a:rPr kumimoji="0" lang="en" sz="16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(Ba’uu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Gama Isaatiin</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kakuu Isaa raawwachuuf jecha, Waaqayyo dhaqee saba Isaa gidduu jiraachuuf murteesse.</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584020"/>
            <a:ext cx="621025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Museetti</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fakkeenyichi itti agarsiifamee, ijaarsicha ilaalchisee qajeelfamni kallattii kennameef.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Sabni immoo meeshaa barbaachisu akka dhiheessaniif gaafataman (Ba’uu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464230"/>
            <a:ext cx="571790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000" b="1" dirty="0">
                <a:solidFill>
                  <a:prstClr val="white"/>
                </a:solidFill>
                <a:effectLst>
                  <a:glow rad="88900">
                    <a:srgbClr val="041D57"/>
                  </a:glow>
                  <a:outerShdw blurRad="38100" dist="38100" dir="2700000" algn="tl">
                    <a:srgbClr val="000000">
                      <a:alpha val="43137"/>
                    </a:srgbClr>
                  </a:outerShdw>
                </a:effectLst>
                <a:latin typeface="Aptos" panose="02110004020202020204"/>
              </a:rPr>
              <a:t>Israa’el yeroo mana qulqullummaa seenu</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—fakkeenyichi—bakka argama Waaqayyoo seenuu isaa agarsiisa… kunis hamma golgaan</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sun gaafa Yesuus du’e tarsa’etti ture.</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831902"/>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Manni qulqullummaa inni dunkaanaas ta’e inni Solomon ijaare, fakkeenya mana qulqullummaa</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samiitiin ijaarame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(Ibr. 8:1-2; 1Moot.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539787"/>
            <a:ext cx="2864232" cy="1205737"/>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20585"/>
            <a:ext cx="746931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Garuu, Waaqayyo qaamaan achitti argamuu jechuun saba sanaaf du’a battalaa taa’a (Ba’uu 33:20). Kanaaf,</a:t>
            </a:r>
            <a:r>
              <a:rPr kumimoji="0" lang="en"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 argama Isaa mul’isuuf akka isaan mana qulqullummaa Isaaf ijaaraniif abboome. Argamni kun fakkeenyaan mul’ate, Waaqayyo qaaman mana qulqullummaa lafa irraa kamiin keessallee waan hin jiraanneefi dha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(H.Erg. 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369772" y="3809336"/>
            <a:ext cx="2915411" cy="2936189"/>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1397</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 Fustero Carreras</cp:lastModifiedBy>
  <cp:revision>65</cp:revision>
  <cp:lastPrinted>2025-08-31T16:40:38Z</cp:lastPrinted>
  <dcterms:created xsi:type="dcterms:W3CDTF">2025-07-31T02:29:16Z</dcterms:created>
  <dcterms:modified xsi:type="dcterms:W3CDTF">2025-09-01T07:36:36Z</dcterms:modified>
</cp:coreProperties>
</file>