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305" r:id="rId3"/>
    <p:sldId id="308" r:id="rId4"/>
    <p:sldId id="258" r:id="rId5"/>
    <p:sldId id="307" r:id="rId6"/>
    <p:sldId id="259" r:id="rId7"/>
    <p:sldId id="260" r:id="rId8"/>
    <p:sldId id="261" r:id="rId9"/>
    <p:sldId id="306" r:id="rId10"/>
    <p:sldId id="263" r:id="rId11"/>
    <p:sldId id="264" r:id="rId12"/>
    <p:sldId id="298"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394D"/>
    <a:srgbClr val="F78546"/>
    <a:srgbClr val="FFFFCC"/>
    <a:srgbClr val="FFFF99"/>
    <a:srgbClr val="771101"/>
    <a:srgbClr val="FF69CD"/>
    <a:srgbClr val="E19479"/>
    <a:srgbClr val="CDDBBF"/>
    <a:srgbClr val="F1CEC1"/>
    <a:srgbClr val="DD8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9D04-1963-4F50-9798-4839C3408EF2}" type="datetimeFigureOut">
              <a:rPr lang="es-ES" smtClean="0"/>
              <a:t>11/09/2025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CC71B-6897-4876-BD30-E3CFF0B7182C}" type="slidenum">
              <a:rPr lang="es-ES" smtClean="0"/>
              <a:t>‹Nº›</a:t>
            </a:fld>
            <a:endParaRPr lang="es-ES"/>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6</a:t>
            </a:fld>
            <a:endParaRPr lang="es-ES"/>
          </a:p>
        </p:txBody>
      </p:sp>
    </p:spTree>
    <p:extLst>
      <p:ext uri="{BB962C8B-B14F-4D97-AF65-F5344CB8AC3E}">
        <p14:creationId xmlns:p14="http://schemas.microsoft.com/office/powerpoint/2010/main" val="3881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A3DF2-6580-488B-B640-745A8B476124}" type="slidenum">
              <a:rPr lang="es-ES" smtClean="0"/>
              <a:t>‹Nº›</a:t>
            </a:fld>
            <a:endParaRPr lang="es-ES"/>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762000"/>
            <a:ext cx="12192000" cy="6096000"/>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35147" y="122067"/>
            <a:ext cx="3342632" cy="25789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124325" y="5283"/>
            <a:ext cx="8067675" cy="1938992"/>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 sz="6000" b="1" spc="1000" dirty="0">
                <a:ln w="0"/>
                <a:solidFill>
                  <a:schemeClr val="bg2">
                    <a:lumMod val="50000"/>
                  </a:schemeClr>
                </a:solidFill>
                <a:effectLst>
                  <a:reflection blurRad="6350" stA="53000" endA="300" endPos="35500" dir="5400000" sy="-90000" algn="bl" rotWithShape="0"/>
                </a:effectLst>
              </a:rPr>
              <a:t>GANTUMMAA</a:t>
            </a:r>
            <a:r>
              <a:rPr lang="en" sz="60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 sz="6000" b="1" spc="1000" dirty="0">
                <a:ln w="0"/>
                <a:solidFill>
                  <a:srgbClr val="D6AD00"/>
                </a:solidFill>
                <a:effectLst>
                  <a:reflection blurRad="6350" stA="53000" endA="300" endPos="35500" dir="5400000" sy="-90000" algn="bl" rotWithShape="0"/>
                </a:effectLst>
              </a:rPr>
              <a:t>FI</a:t>
            </a:r>
            <a:r>
              <a:rPr lang="en" sz="60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 sz="6000" b="1" spc="1000" dirty="0">
                <a:ln w="0"/>
                <a:solidFill>
                  <a:schemeClr val="accent4">
                    <a:lumMod val="75000"/>
                  </a:schemeClr>
                </a:solidFill>
                <a:effectLst>
                  <a:reflection blurRad="6350" stA="53000" endA="300" endPos="35500" dir="5400000" sy="-90000" algn="bl" rotWithShape="0"/>
                </a:effectLst>
              </a:rPr>
              <a:t>ARAARSUU</a:t>
            </a:r>
          </a:p>
        </p:txBody>
      </p:sp>
      <p:sp>
        <p:nvSpPr>
          <p:cNvPr id="4" name="CuadroTexto 3">
            <a:extLst>
              <a:ext uri="{FF2B5EF4-FFF2-40B4-BE49-F238E27FC236}">
                <a16:creationId xmlns:a16="http://schemas.microsoft.com/office/drawing/2014/main" id="{A9A9C99A-D105-1FA4-DC28-E0055B771F4B}"/>
              </a:ext>
            </a:extLst>
          </p:cNvPr>
          <p:cNvSpPr txBox="1"/>
          <p:nvPr/>
        </p:nvSpPr>
        <p:spPr>
          <a:xfrm>
            <a:off x="3328337" y="6519446"/>
            <a:ext cx="5110813" cy="338554"/>
          </a:xfrm>
          <a:prstGeom prst="rect">
            <a:avLst/>
          </a:prstGeom>
          <a:noFill/>
        </p:spPr>
        <p:txBody>
          <a:bodyPr wrap="square" rtlCol="0">
            <a:spAutoFit/>
          </a:bodyPr>
          <a:lstStyle/>
          <a:p>
            <a:pPr algn="ctr"/>
            <a:r>
              <a:rPr lang="en" sz="1600" b="1" dirty="0">
                <a:solidFill>
                  <a:srgbClr val="88703C"/>
                </a:solidFill>
              </a:rPr>
              <a:t>Barnoota 11ffaa Fulbaana 13, 2025</a:t>
            </a:r>
          </a:p>
        </p:txBody>
      </p:sp>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0" y="0"/>
            <a:ext cx="12191999" cy="142036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70B489D-B8AB-ABC4-63D9-7068E293695A}"/>
              </a:ext>
            </a:extLst>
          </p:cNvPr>
          <p:cNvSpPr txBox="1"/>
          <p:nvPr/>
        </p:nvSpPr>
        <p:spPr>
          <a:xfrm>
            <a:off x="0" y="102860"/>
            <a:ext cx="12192000" cy="1323439"/>
          </a:xfrm>
          <a:prstGeom prst="rect">
            <a:avLst/>
          </a:prstGeom>
          <a:noFill/>
        </p:spPr>
        <p:txBody>
          <a:bodyPr wrap="square">
            <a:spAutoFit/>
          </a:bodyPr>
          <a:lstStyle/>
          <a:p>
            <a:pPr algn="ctr"/>
            <a:r>
              <a:rPr lang="e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t>
            </a: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KITAABA BARREESSITE SANA KEESSAA MAQAA KOO HAQI</a:t>
            </a:r>
            <a:r>
              <a:rPr lang="e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t>
            </a:r>
          </a:p>
        </p:txBody>
      </p:sp>
      <p:sp>
        <p:nvSpPr>
          <p:cNvPr id="5" name="CuadroTexto 4">
            <a:extLst>
              <a:ext uri="{FF2B5EF4-FFF2-40B4-BE49-F238E27FC236}">
                <a16:creationId xmlns:a16="http://schemas.microsoft.com/office/drawing/2014/main" id="{886EA2D9-816B-7120-EDEA-CB7087184A99}"/>
              </a:ext>
            </a:extLst>
          </p:cNvPr>
          <p:cNvSpPr txBox="1"/>
          <p:nvPr/>
        </p:nvSpPr>
        <p:spPr>
          <a:xfrm>
            <a:off x="1138238" y="676572"/>
            <a:ext cx="9632340" cy="646331"/>
          </a:xfrm>
          <a:prstGeom prst="rect">
            <a:avLst/>
          </a:prstGeom>
          <a:noFill/>
        </p:spPr>
        <p:txBody>
          <a:bodyPr wrap="square">
            <a:spAutoFit/>
          </a:bodyPr>
          <a:lstStyle/>
          <a:p>
            <a:pPr algn="ctr"/>
            <a:r>
              <a:rPr lang="en" b="1" dirty="0">
                <a:solidFill>
                  <a:srgbClr val="FFFFCC"/>
                </a:solidFill>
                <a:effectLst>
                  <a:outerShdw blurRad="38100" dist="38100" dir="2700000" algn="tl">
                    <a:srgbClr val="000000">
                      <a:alpha val="43137"/>
                    </a:srgbClr>
                  </a:outerShdw>
                </a:effectLst>
                <a:latin typeface="Comic Sans MS" panose="030F0702030302020204" pitchFamily="66" charset="0"/>
              </a:rPr>
              <a:t>“</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Ta’us</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maaloo</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amma</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cubbuu</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isaanii</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dhiisiif</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yoo</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kanaa</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achi</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kitaaba</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barreessite</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sana</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keessaa</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maqaa</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koo</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haqi</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a:t>
            </a:r>
            <a:r>
              <a:rPr lang="en"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FFFCC"/>
                </a:solidFill>
                <a:effectLst>
                  <a:outerShdw blurRad="38100" dist="38100" dir="2700000" algn="tl">
                    <a:srgbClr val="000000">
                      <a:alpha val="43137"/>
                    </a:srgbClr>
                  </a:outerShdw>
                </a:effectLst>
                <a:latin typeface="Comic Sans MS" panose="030F0702030302020204" pitchFamily="66" charset="0"/>
              </a:rPr>
              <a:t>(Ba’uu 32:32)</a:t>
            </a:r>
          </a:p>
        </p:txBody>
      </p:sp>
      <p:sp>
        <p:nvSpPr>
          <p:cNvPr id="6" name="CuadroTexto 5">
            <a:extLst>
              <a:ext uri="{FF2B5EF4-FFF2-40B4-BE49-F238E27FC236}">
                <a16:creationId xmlns:a16="http://schemas.microsoft.com/office/drawing/2014/main" id="{AB2F4CF6-4931-BA1C-780F-3594EFC39380}"/>
              </a:ext>
            </a:extLst>
          </p:cNvPr>
          <p:cNvSpPr txBox="1"/>
          <p:nvPr/>
        </p:nvSpPr>
        <p:spPr>
          <a:xfrm>
            <a:off x="6368220" y="1461851"/>
            <a:ext cx="5823779" cy="1631216"/>
          </a:xfrm>
          <a:prstGeom prst="rect">
            <a:avLst/>
          </a:prstGeom>
          <a:noFill/>
        </p:spPr>
        <p:txBody>
          <a:bodyPr wrap="square" rtlCol="0">
            <a:spAutoFit/>
          </a:bodyPr>
          <a:lstStyle/>
          <a:p>
            <a:pPr>
              <a:spcBef>
                <a:spcPts val="600"/>
              </a:spcBef>
            </a:pPr>
            <a:r>
              <a:rPr lang="en" sz="2000" b="1" dirty="0"/>
              <a:t>Araara kadhachuu isaa isa jalqabaatiin, Museen badiisa sabaa hambisee ture. Garuu cubbuu kanaa booda Waaqayyo isaan eebbisuu hin dandeenye. Kanaaf, araarsuu isa lammataa gochuuf murteesse (Ba’uu 32:30).</a:t>
            </a:r>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37961" y="1541268"/>
            <a:ext cx="3652989" cy="3133725"/>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183" y="1541268"/>
            <a:ext cx="2349559" cy="3133725"/>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302477" y="5155618"/>
            <a:ext cx="5683045" cy="1579272"/>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147486" y="4919008"/>
            <a:ext cx="6220734" cy="1938992"/>
          </a:xfrm>
          <a:prstGeom prst="rect">
            <a:avLst/>
          </a:prstGeom>
          <a:noFill/>
        </p:spPr>
        <p:txBody>
          <a:bodyPr wrap="square">
            <a:spAutoFit/>
          </a:bodyPr>
          <a:lstStyle/>
          <a:p>
            <a:pPr>
              <a:spcBef>
                <a:spcPts val="600"/>
              </a:spcBef>
            </a:pPr>
            <a:r>
              <a:rPr lang="en" sz="2000" b="1" dirty="0"/>
              <a:t>Kun kan inni agarsiisu, Waaqayyo cubbuu sana Ofitti fudhatee akka baatu, gatii cubbuu du’a akka kaffalu dha (Isa. 53:6; Rom. 6:23). Kun waanta kallattiidhaan Yesuus fannoo irratti godhe dha. Cubbuu keenya Ofitti fudhate, du’a silaa nuy du’uun nuuf malu du’uu akka danda’uuf (1 Phex. 2:24).</a:t>
            </a:r>
          </a:p>
        </p:txBody>
      </p:sp>
      <p:sp>
        <p:nvSpPr>
          <p:cNvPr id="8" name="CuadroTexto 7">
            <a:extLst>
              <a:ext uri="{FF2B5EF4-FFF2-40B4-BE49-F238E27FC236}">
                <a16:creationId xmlns:a16="http://schemas.microsoft.com/office/drawing/2014/main" id="{BA8F4CBE-1DCE-A949-698A-CBDEB1F7E73F}"/>
              </a:ext>
            </a:extLst>
          </p:cNvPr>
          <p:cNvSpPr txBox="1"/>
          <p:nvPr/>
        </p:nvSpPr>
        <p:spPr>
          <a:xfrm>
            <a:off x="6368220" y="3093067"/>
            <a:ext cx="5823780" cy="1938992"/>
          </a:xfrm>
          <a:prstGeom prst="rect">
            <a:avLst/>
          </a:prstGeom>
          <a:noFill/>
        </p:spPr>
        <p:txBody>
          <a:bodyPr wrap="square">
            <a:spAutoFit/>
          </a:bodyPr>
          <a:lstStyle/>
          <a:p>
            <a:pPr>
              <a:spcBef>
                <a:spcPts val="600"/>
              </a:spcBef>
            </a:pPr>
            <a:r>
              <a:rPr lang="en" sz="2000" b="1" dirty="0"/>
              <a:t>Sabni sun dhiifama hin argatan taanaan, Museen fayyina isaa dhabuuf qophaa’aa ture (Ba’uu 32:31-32). Haa ta’u malee, dhiifama gochuu isa beekamaa miti kana Museen gaafataa ture yeroo jecha Ibrootaa ilaaltan. Akka Waaqayyo cubbuu saba sanaa “baatu” gaafate. </a:t>
            </a:r>
          </a:p>
        </p:txBody>
      </p:sp>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4)">
                                      <p:cBhvr>
                                        <p:cTn id="44" dur="750"/>
                                        <p:tgtEl>
                                          <p:spTgt spid="11"/>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3581400" y="983932"/>
            <a:ext cx="8458200" cy="5709255"/>
          </a:xfrm>
          <a:prstGeom prst="rect">
            <a:avLst/>
          </a:prstGeom>
          <a:noFill/>
        </p:spPr>
        <p:txBody>
          <a:bodyPr wrap="square">
            <a:spAutoFit/>
          </a:bodyPr>
          <a:lstStyle/>
          <a:p>
            <a:pPr>
              <a:spcBef>
                <a:spcPts val="600"/>
              </a:spcBef>
            </a:pPr>
            <a:r>
              <a:rPr lang="en" sz="2400" b="1" dirty="0">
                <a:latin typeface="Constantia" panose="02030602050306030303" pitchFamily="18" charset="0"/>
              </a:rPr>
              <a:t>“Turtii yeroo eeguu kana keessatti, yeroo isaan itti seera Waaqaa  isa dhagahan irratti yaadanii, mul’ata dabalataa Inni kennuu danda’u fudhachuuf onnee isaanii qopheessuutu irra ture. </a:t>
            </a:r>
            <a:r>
              <a:rPr lang="en-US" sz="2400" b="1" dirty="0" err="1">
                <a:latin typeface="Constantia" panose="02030602050306030303" pitchFamily="18" charset="0"/>
              </a:rPr>
              <a:t>Hojii</a:t>
            </a:r>
            <a:r>
              <a:rPr lang="en-US" sz="2400" b="1" dirty="0">
                <a:latin typeface="Constantia" panose="02030602050306030303" pitchFamily="18" charset="0"/>
              </a:rPr>
              <a:t> </a:t>
            </a:r>
            <a:r>
              <a:rPr lang="en-US" sz="2400" b="1" dirty="0" err="1">
                <a:latin typeface="Constantia" panose="02030602050306030303" pitchFamily="18" charset="0"/>
              </a:rPr>
              <a:t>kanaaf</a:t>
            </a:r>
            <a:r>
              <a:rPr lang="en-US" sz="2400" b="1" dirty="0">
                <a:latin typeface="Constantia" panose="02030602050306030303" pitchFamily="18" charset="0"/>
              </a:rPr>
              <a:t> </a:t>
            </a:r>
            <a:r>
              <a:rPr lang="en-US" sz="2400" b="1" dirty="0" err="1">
                <a:latin typeface="Constantia" panose="02030602050306030303" pitchFamily="18" charset="0"/>
              </a:rPr>
              <a:t>yeroo</a:t>
            </a:r>
            <a:r>
              <a:rPr lang="en-US" sz="2400" b="1" dirty="0">
                <a:latin typeface="Constantia" panose="02030602050306030303" pitchFamily="18" charset="0"/>
              </a:rPr>
              <a:t> </a:t>
            </a:r>
            <a:r>
              <a:rPr lang="en-US" sz="2400" b="1" dirty="0" err="1">
                <a:latin typeface="Constantia" panose="02030602050306030303" pitchFamily="18" charset="0"/>
              </a:rPr>
              <a:t>dheeraa</a:t>
            </a:r>
            <a:r>
              <a:rPr lang="en-US" sz="2400" b="1" dirty="0">
                <a:latin typeface="Constantia" panose="02030602050306030303" pitchFamily="18" charset="0"/>
              </a:rPr>
              <a:t>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qabaanne</a:t>
            </a:r>
            <a:r>
              <a:rPr lang="en-US" sz="2400" b="1" dirty="0">
                <a:latin typeface="Constantia" panose="02030602050306030303" pitchFamily="18" charset="0"/>
              </a:rPr>
              <a:t>;  </a:t>
            </a:r>
            <a:r>
              <a:rPr lang="en-US" sz="2400" b="1" dirty="0" err="1">
                <a:latin typeface="Constantia" panose="02030602050306030303" pitchFamily="18" charset="0"/>
              </a:rPr>
              <a:t>utuu</a:t>
            </a:r>
            <a:r>
              <a:rPr lang="en-US" sz="2400" b="1" dirty="0">
                <a:latin typeface="Constantia" panose="02030602050306030303" pitchFamily="18" charset="0"/>
              </a:rPr>
              <a:t> </a:t>
            </a:r>
            <a:r>
              <a:rPr lang="en-US" sz="2400" b="1" dirty="0" err="1">
                <a:latin typeface="Constantia" panose="02030602050306030303" pitchFamily="18" charset="0"/>
              </a:rPr>
              <a:t>caalaatti</a:t>
            </a:r>
            <a:r>
              <a:rPr lang="en-US" sz="2400" b="1" dirty="0">
                <a:latin typeface="Constantia" panose="02030602050306030303" pitchFamily="18" charset="0"/>
              </a:rPr>
              <a:t> </a:t>
            </a:r>
            <a:r>
              <a:rPr lang="en-US" sz="2400" b="1" dirty="0" err="1">
                <a:latin typeface="Constantia" panose="02030602050306030303" pitchFamily="18" charset="0"/>
              </a:rPr>
              <a:t>ulaagaa</a:t>
            </a:r>
            <a:r>
              <a:rPr lang="en-US" sz="2400" b="1" dirty="0">
                <a:latin typeface="Constantia" panose="02030602050306030303" pitchFamily="18" charset="0"/>
              </a:rPr>
              <a:t> </a:t>
            </a:r>
            <a:r>
              <a:rPr lang="en-US" sz="2400" b="1" dirty="0" err="1">
                <a:latin typeface="Constantia" panose="02030602050306030303" pitchFamily="18" charset="0"/>
              </a:rPr>
              <a:t>Waaqayyoo</a:t>
            </a:r>
            <a:r>
              <a:rPr lang="en-US" sz="2400" b="1" dirty="0">
                <a:latin typeface="Constantia" panose="02030602050306030303" pitchFamily="18" charset="0"/>
              </a:rPr>
              <a:t> </a:t>
            </a:r>
            <a:r>
              <a:rPr lang="en-US" sz="2400" b="1" dirty="0" err="1">
                <a:latin typeface="Constantia" panose="02030602050306030303" pitchFamily="18" charset="0"/>
              </a:rPr>
              <a:t>hubachuuf</a:t>
            </a:r>
            <a:r>
              <a:rPr lang="en-US" sz="2400" b="1" dirty="0">
                <a:latin typeface="Constantia" panose="02030602050306030303" pitchFamily="18" charset="0"/>
              </a:rPr>
              <a:t> </a:t>
            </a:r>
            <a:r>
              <a:rPr lang="en-US" sz="2400" b="1" dirty="0" err="1">
                <a:latin typeface="Constantia" panose="02030602050306030303" pitchFamily="18" charset="0"/>
              </a:rPr>
              <a:t>Waaqayyoon</a:t>
            </a:r>
            <a:r>
              <a:rPr lang="en-US" sz="2400" b="1" dirty="0">
                <a:latin typeface="Constantia" panose="02030602050306030303" pitchFamily="18" charset="0"/>
              </a:rPr>
              <a:t> </a:t>
            </a:r>
            <a:r>
              <a:rPr lang="en-US" sz="2400" b="1" dirty="0" err="1">
                <a:latin typeface="Constantia" panose="02030602050306030303" pitchFamily="18" charset="0"/>
              </a:rPr>
              <a:t>duratti</a:t>
            </a:r>
            <a:r>
              <a:rPr lang="en-US" sz="2400" b="1" dirty="0">
                <a:latin typeface="Constantia" panose="02030602050306030303" pitchFamily="18" charset="0"/>
              </a:rPr>
              <a:t> </a:t>
            </a:r>
            <a:r>
              <a:rPr lang="en-US" sz="2400" b="1" dirty="0" err="1">
                <a:latin typeface="Constantia" panose="02030602050306030303" pitchFamily="18" charset="0"/>
              </a:rPr>
              <a:t>onnee</a:t>
            </a:r>
            <a:r>
              <a:rPr lang="en-US" sz="2400" b="1" dirty="0">
                <a:latin typeface="Constantia" panose="02030602050306030303" pitchFamily="18" charset="0"/>
              </a:rPr>
              <a:t> </a:t>
            </a:r>
            <a:r>
              <a:rPr lang="en-US" sz="2400" b="1" dirty="0" err="1">
                <a:latin typeface="Constantia" panose="02030602050306030303" pitchFamily="18" charset="0"/>
              </a:rPr>
              <a:t>isaanii</a:t>
            </a:r>
            <a:r>
              <a:rPr lang="en-US" sz="2400" b="1" dirty="0">
                <a:latin typeface="Constantia" panose="02030602050306030303" pitchFamily="18" charset="0"/>
              </a:rPr>
              <a:t> </a:t>
            </a:r>
            <a:r>
              <a:rPr lang="en-US" sz="2400" b="1" dirty="0" err="1">
                <a:latin typeface="Constantia" panose="02030602050306030303" pitchFamily="18" charset="0"/>
              </a:rPr>
              <a:t>gadi</a:t>
            </a:r>
            <a:r>
              <a:rPr lang="en-US" sz="2400" b="1" dirty="0">
                <a:latin typeface="Constantia" panose="02030602050306030303" pitchFamily="18" charset="0"/>
              </a:rPr>
              <a:t> </a:t>
            </a:r>
            <a:r>
              <a:rPr lang="en-US" sz="2400" b="1" dirty="0" err="1">
                <a:latin typeface="Constantia" panose="02030602050306030303" pitchFamily="18" charset="0"/>
              </a:rPr>
              <a:t>deebisanii</a:t>
            </a:r>
            <a:r>
              <a:rPr lang="en-US" sz="2400" b="1" dirty="0">
                <a:latin typeface="Constantia" panose="02030602050306030303" pitchFamily="18" charset="0"/>
              </a:rPr>
              <a:t> </a:t>
            </a:r>
            <a:r>
              <a:rPr lang="en-US" sz="2400" b="1" dirty="0" err="1">
                <a:latin typeface="Constantia" panose="02030602050306030303" pitchFamily="18" charset="0"/>
              </a:rPr>
              <a:t>barbaadaniiru</a:t>
            </a:r>
            <a:r>
              <a:rPr lang="en-US" sz="2400" b="1" dirty="0">
                <a:latin typeface="Constantia" panose="02030602050306030303" pitchFamily="18" charset="0"/>
              </a:rPr>
              <a:t> </a:t>
            </a:r>
            <a:r>
              <a:rPr lang="en-US" sz="2400" b="1" dirty="0" err="1">
                <a:latin typeface="Constantia" panose="02030602050306030303" pitchFamily="18" charset="0"/>
              </a:rPr>
              <a:t>ta’ee</a:t>
            </a:r>
            <a:r>
              <a:rPr lang="en-US" sz="2400" b="1" dirty="0">
                <a:latin typeface="Constantia" panose="02030602050306030303" pitchFamily="18" charset="0"/>
              </a:rPr>
              <a:t>, </a:t>
            </a:r>
            <a:r>
              <a:rPr lang="en-US" sz="2400" b="1" dirty="0" err="1">
                <a:latin typeface="Constantia" panose="02030602050306030303" pitchFamily="18" charset="0"/>
              </a:rPr>
              <a:t>silaa</a:t>
            </a:r>
            <a:r>
              <a:rPr lang="en-US" sz="2400" b="1" dirty="0">
                <a:latin typeface="Constantia" panose="02030602050306030303" pitchFamily="18" charset="0"/>
              </a:rPr>
              <a:t> </a:t>
            </a:r>
            <a:r>
              <a:rPr lang="en-US" sz="2400" b="1" dirty="0" err="1">
                <a:latin typeface="Constantia" panose="02030602050306030303" pitchFamily="18" charset="0"/>
              </a:rPr>
              <a:t>qormaata</a:t>
            </a:r>
            <a:r>
              <a:rPr lang="en-US" sz="2400" b="1" dirty="0">
                <a:latin typeface="Constantia" panose="02030602050306030303" pitchFamily="18" charset="0"/>
              </a:rPr>
              <a:t> </a:t>
            </a:r>
            <a:r>
              <a:rPr lang="en-US" sz="2400" b="1" dirty="0" err="1">
                <a:latin typeface="Constantia" panose="02030602050306030303" pitchFamily="18" charset="0"/>
              </a:rPr>
              <a:t>isaanitti</a:t>
            </a:r>
            <a:r>
              <a:rPr lang="en-US" sz="2400" b="1" dirty="0">
                <a:latin typeface="Constantia" panose="02030602050306030303" pitchFamily="18" charset="0"/>
              </a:rPr>
              <a:t> </a:t>
            </a:r>
            <a:r>
              <a:rPr lang="en-US" sz="2400" b="1" dirty="0" err="1">
                <a:latin typeface="Constantia" panose="02030602050306030303" pitchFamily="18" charset="0"/>
              </a:rPr>
              <a:t>dhufu</a:t>
            </a:r>
            <a:r>
              <a:rPr lang="en-US" sz="2400" b="1" dirty="0">
                <a:latin typeface="Constantia" panose="02030602050306030303" pitchFamily="18" charset="0"/>
              </a:rPr>
              <a:t> </a:t>
            </a:r>
            <a:r>
              <a:rPr lang="en-US" sz="2400" b="1" dirty="0" err="1">
                <a:latin typeface="Constantia" panose="02030602050306030303" pitchFamily="18" charset="0"/>
              </a:rPr>
              <a:t>irraa</a:t>
            </a:r>
            <a:r>
              <a:rPr lang="en-US" sz="2400" b="1" dirty="0">
                <a:latin typeface="Constantia" panose="02030602050306030303" pitchFamily="18" charset="0"/>
              </a:rPr>
              <a:t> </a:t>
            </a:r>
            <a:r>
              <a:rPr lang="en-US" sz="2400" b="1" dirty="0" err="1">
                <a:latin typeface="Constantia" panose="02030602050306030303" pitchFamily="18" charset="0"/>
              </a:rPr>
              <a:t>eegamu</a:t>
            </a:r>
            <a:r>
              <a:rPr lang="en-US" sz="2400" b="1" dirty="0">
                <a:latin typeface="Constantia" panose="02030602050306030303" pitchFamily="18" charset="0"/>
              </a:rPr>
              <a:t> </a:t>
            </a:r>
            <a:r>
              <a:rPr lang="en-US" sz="2400" b="1" dirty="0" err="1">
                <a:latin typeface="Constantia" panose="02030602050306030303" pitchFamily="18" charset="0"/>
              </a:rPr>
              <a:t>turan</a:t>
            </a:r>
            <a:r>
              <a:rPr lang="en-US" sz="2400" b="1" dirty="0">
                <a:latin typeface="Constantia" panose="02030602050306030303" pitchFamily="18" charset="0"/>
              </a:rPr>
              <a:t>. </a:t>
            </a:r>
            <a:r>
              <a:rPr lang="en-US" sz="2400" b="1" dirty="0" err="1">
                <a:latin typeface="Constantia" panose="02030602050306030303" pitchFamily="18" charset="0"/>
              </a:rPr>
              <a:t>Garuu</a:t>
            </a:r>
            <a:r>
              <a:rPr lang="en-US" sz="2400" b="1" dirty="0">
                <a:latin typeface="Constantia" panose="02030602050306030303" pitchFamily="18" charset="0"/>
              </a:rPr>
              <a:t> </a:t>
            </a:r>
            <a:r>
              <a:rPr lang="en-US" sz="2400" b="1" dirty="0" err="1">
                <a:latin typeface="Constantia" panose="02030602050306030303" pitchFamily="18" charset="0"/>
              </a:rPr>
              <a:t>isaan</a:t>
            </a:r>
            <a:r>
              <a:rPr lang="en-US" sz="2400" b="1" dirty="0">
                <a:latin typeface="Constantia" panose="02030602050306030303" pitchFamily="18" charset="0"/>
              </a:rPr>
              <a:t> kana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goone</a:t>
            </a:r>
            <a:r>
              <a:rPr lang="en-US" sz="2400" b="1" dirty="0">
                <a:latin typeface="Constantia" panose="02030602050306030303" pitchFamily="18" charset="0"/>
              </a:rPr>
              <a:t>, </a:t>
            </a:r>
            <a:r>
              <a:rPr lang="en-US" sz="2400" b="1" dirty="0" err="1">
                <a:latin typeface="Constantia" panose="02030602050306030303" pitchFamily="18" charset="0"/>
              </a:rPr>
              <a:t>utuu</a:t>
            </a:r>
            <a:r>
              <a:rPr lang="en-US" sz="2400" b="1" dirty="0">
                <a:latin typeface="Constantia" panose="02030602050306030303" pitchFamily="18" charset="0"/>
              </a:rPr>
              <a:t>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turin</a:t>
            </a:r>
            <a:r>
              <a:rPr lang="en-US" sz="2400" b="1" dirty="0">
                <a:latin typeface="Constantia" panose="02030602050306030303" pitchFamily="18" charset="0"/>
              </a:rPr>
              <a:t> </a:t>
            </a:r>
            <a:r>
              <a:rPr lang="en-US" sz="2400" b="1" dirty="0" err="1">
                <a:latin typeface="Constantia" panose="02030602050306030303" pitchFamily="18" charset="0"/>
              </a:rPr>
              <a:t>dhimma-dhabeeyyii</a:t>
            </a:r>
            <a:r>
              <a:rPr lang="en-US" sz="2400" b="1" dirty="0">
                <a:latin typeface="Constantia" panose="02030602050306030303" pitchFamily="18" charset="0"/>
              </a:rPr>
              <a:t>, </a:t>
            </a:r>
            <a:r>
              <a:rPr lang="en-US" sz="2400" b="1" dirty="0" err="1">
                <a:latin typeface="Constantia" panose="02030602050306030303" pitchFamily="18" charset="0"/>
              </a:rPr>
              <a:t>xiyyeeffannoo</a:t>
            </a:r>
            <a:r>
              <a:rPr lang="en-US" sz="2400" b="1" dirty="0">
                <a:latin typeface="Constantia" panose="02030602050306030303" pitchFamily="18" charset="0"/>
              </a:rPr>
              <a:t> </a:t>
            </a:r>
            <a:r>
              <a:rPr lang="en-US" sz="2400" b="1" dirty="0" err="1">
                <a:latin typeface="Constantia" panose="02030602050306030303" pitchFamily="18" charset="0"/>
              </a:rPr>
              <a:t>kan</a:t>
            </a:r>
            <a:r>
              <a:rPr lang="en-US" sz="2400" b="1" dirty="0">
                <a:latin typeface="Constantia" panose="02030602050306030303" pitchFamily="18" charset="0"/>
              </a:rPr>
              <a:t>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laannee</a:t>
            </a:r>
            <a:r>
              <a:rPr lang="en-US" sz="2400" b="1" dirty="0">
                <a:latin typeface="Constantia" panose="02030602050306030303" pitchFamily="18" charset="0"/>
              </a:rPr>
              <a:t>, fi </a:t>
            </a:r>
            <a:r>
              <a:rPr lang="en-US" sz="2400" b="1" dirty="0" err="1">
                <a:latin typeface="Constantia" panose="02030602050306030303" pitchFamily="18" charset="0"/>
              </a:rPr>
              <a:t>seera</a:t>
            </a:r>
            <a:r>
              <a:rPr lang="en-US" sz="2400" b="1" dirty="0">
                <a:latin typeface="Constantia" panose="02030602050306030303" pitchFamily="18" charset="0"/>
              </a:rPr>
              <a:t> </a:t>
            </a:r>
            <a:r>
              <a:rPr lang="en-US" sz="2400" b="1" dirty="0" err="1">
                <a:latin typeface="Constantia" panose="02030602050306030303" pitchFamily="18" charset="0"/>
              </a:rPr>
              <a:t>maleeyyii</a:t>
            </a:r>
            <a:r>
              <a:rPr lang="en-US" sz="2400" b="1" dirty="0">
                <a:latin typeface="Constantia" panose="02030602050306030303" pitchFamily="18" charset="0"/>
              </a:rPr>
              <a:t> </a:t>
            </a:r>
            <a:r>
              <a:rPr lang="en-US" sz="2400" b="1" dirty="0" err="1">
                <a:latin typeface="Constantia" panose="02030602050306030303" pitchFamily="18" charset="0"/>
              </a:rPr>
              <a:t>taa’an</a:t>
            </a:r>
            <a:r>
              <a:rPr lang="en-US" sz="2400" b="1" dirty="0">
                <a:latin typeface="Constantia" panose="02030602050306030303" pitchFamily="18" charset="0"/>
              </a:rPr>
              <a:t>. […]</a:t>
            </a:r>
          </a:p>
          <a:p>
            <a:pPr>
              <a:spcBef>
                <a:spcPts val="600"/>
              </a:spcBef>
            </a:pPr>
            <a:r>
              <a:rPr lang="en-US" sz="2400" b="1" dirty="0" err="1">
                <a:latin typeface="Constantia" panose="02030602050306030303" pitchFamily="18" charset="0"/>
              </a:rPr>
              <a:t>Bakka</a:t>
            </a:r>
            <a:r>
              <a:rPr lang="en-US" sz="2400" b="1" dirty="0">
                <a:latin typeface="Constantia" panose="02030602050306030303" pitchFamily="18" charset="0"/>
              </a:rPr>
              <a:t> </a:t>
            </a:r>
            <a:r>
              <a:rPr lang="en-US" sz="2400" b="1" dirty="0" err="1">
                <a:latin typeface="Constantia" panose="02030602050306030303" pitchFamily="18" charset="0"/>
              </a:rPr>
              <a:t>geggeessaan</a:t>
            </a:r>
            <a:r>
              <a:rPr lang="en-US" sz="2400" b="1" dirty="0">
                <a:latin typeface="Constantia" panose="02030602050306030303" pitchFamily="18" charset="0"/>
              </a:rPr>
              <a:t> </a:t>
            </a:r>
            <a:r>
              <a:rPr lang="en-US" sz="2400" b="1" dirty="0" err="1">
                <a:latin typeface="Constantia" panose="02030602050306030303" pitchFamily="18" charset="0"/>
              </a:rPr>
              <a:t>isaanii</a:t>
            </a:r>
            <a:r>
              <a:rPr lang="en-US" sz="2400" b="1" dirty="0">
                <a:latin typeface="Constantia" panose="02030602050306030303" pitchFamily="18" charset="0"/>
              </a:rPr>
              <a:t>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jirretti</a:t>
            </a:r>
            <a:r>
              <a:rPr lang="en-US" sz="2400" b="1" dirty="0">
                <a:latin typeface="Constantia" panose="02030602050306030303" pitchFamily="18" charset="0"/>
              </a:rPr>
              <a:t>, </a:t>
            </a:r>
            <a:r>
              <a:rPr lang="en-US" sz="2400" b="1" dirty="0" err="1">
                <a:latin typeface="Constantia" panose="02030602050306030303" pitchFamily="18" charset="0"/>
              </a:rPr>
              <a:t>gargaarsa</a:t>
            </a:r>
            <a:r>
              <a:rPr lang="en-US" sz="2400" b="1" dirty="0">
                <a:latin typeface="Constantia" panose="02030602050306030303" pitchFamily="18" charset="0"/>
              </a:rPr>
              <a:t> </a:t>
            </a:r>
            <a:r>
              <a:rPr lang="en-US" sz="2400" b="1" dirty="0" err="1">
                <a:latin typeface="Constantia" panose="02030602050306030303" pitchFamily="18" charset="0"/>
              </a:rPr>
              <a:t>kan</a:t>
            </a:r>
            <a:r>
              <a:rPr lang="en-US" sz="2400" b="1" dirty="0">
                <a:latin typeface="Constantia" panose="02030602050306030303" pitchFamily="18" charset="0"/>
              </a:rPr>
              <a:t>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qabne</a:t>
            </a:r>
            <a:r>
              <a:rPr lang="en-US" sz="2400" b="1" dirty="0">
                <a:latin typeface="Constantia" panose="02030602050306030303" pitchFamily="18" charset="0"/>
              </a:rPr>
              <a:t> </a:t>
            </a:r>
            <a:r>
              <a:rPr lang="en-US" sz="2400" b="1" dirty="0" err="1">
                <a:latin typeface="Constantia" panose="02030602050306030303" pitchFamily="18" charset="0"/>
              </a:rPr>
              <a:t>ta’uun</a:t>
            </a:r>
            <a:r>
              <a:rPr lang="en-US" sz="2400" b="1" dirty="0">
                <a:latin typeface="Constantia" panose="02030602050306030303" pitchFamily="18" charset="0"/>
              </a:rPr>
              <a:t> </a:t>
            </a:r>
            <a:r>
              <a:rPr lang="en-US" sz="2400" b="1" dirty="0" err="1">
                <a:latin typeface="Constantia" panose="02030602050306030303" pitchFamily="18" charset="0"/>
              </a:rPr>
              <a:t>waan</a:t>
            </a:r>
            <a:r>
              <a:rPr lang="en-US" sz="2400" b="1" dirty="0">
                <a:latin typeface="Constantia" panose="02030602050306030303" pitchFamily="18" charset="0"/>
              </a:rPr>
              <a:t> </a:t>
            </a:r>
            <a:r>
              <a:rPr lang="en-US" sz="2400" b="1" dirty="0" err="1">
                <a:latin typeface="Constantia" panose="02030602050306030303" pitchFamily="18" charset="0"/>
              </a:rPr>
              <a:t>isaanitti</a:t>
            </a:r>
            <a:r>
              <a:rPr lang="en-US" sz="2400" b="1" dirty="0">
                <a:latin typeface="Constantia" panose="02030602050306030303" pitchFamily="18" charset="0"/>
              </a:rPr>
              <a:t> </a:t>
            </a:r>
            <a:r>
              <a:rPr lang="en-US" sz="2400" b="1" dirty="0" err="1">
                <a:latin typeface="Constantia" panose="02030602050306030303" pitchFamily="18" charset="0"/>
              </a:rPr>
              <a:t>dhagahameef</a:t>
            </a:r>
            <a:r>
              <a:rPr lang="en-US" sz="2400" b="1" dirty="0">
                <a:latin typeface="Constantia" panose="02030602050306030303" pitchFamily="18" charset="0"/>
              </a:rPr>
              <a:t>, </a:t>
            </a:r>
            <a:r>
              <a:rPr lang="en-US" sz="2400" b="1" dirty="0" err="1">
                <a:latin typeface="Constantia" panose="02030602050306030303" pitchFamily="18" charset="0"/>
              </a:rPr>
              <a:t>jireenya</a:t>
            </a:r>
            <a:r>
              <a:rPr lang="en-US" sz="2400" b="1" dirty="0">
                <a:latin typeface="Constantia" panose="02030602050306030303" pitchFamily="18" charset="0"/>
              </a:rPr>
              <a:t> </a:t>
            </a:r>
            <a:r>
              <a:rPr lang="en-US" sz="2400" b="1" dirty="0" err="1">
                <a:latin typeface="Constantia" panose="02030602050306030303" pitchFamily="18" charset="0"/>
              </a:rPr>
              <a:t>isa</a:t>
            </a:r>
            <a:r>
              <a:rPr lang="en-US" sz="2400" b="1" dirty="0">
                <a:latin typeface="Constantia" panose="02030602050306030303" pitchFamily="18" charset="0"/>
              </a:rPr>
              <a:t> </a:t>
            </a:r>
            <a:r>
              <a:rPr lang="en-US" sz="2400" b="1" dirty="0" err="1">
                <a:latin typeface="Constantia" panose="02030602050306030303" pitchFamily="18" charset="0"/>
              </a:rPr>
              <a:t>dur</a:t>
            </a:r>
            <a:r>
              <a:rPr lang="en-US" sz="2400" b="1" dirty="0">
                <a:latin typeface="Constantia" panose="02030602050306030303" pitchFamily="18" charset="0"/>
              </a:rPr>
              <a:t> </a:t>
            </a:r>
            <a:r>
              <a:rPr lang="en-US" sz="2400" b="1" dirty="0" err="1">
                <a:latin typeface="Constantia" panose="02030602050306030303" pitchFamily="18" charset="0"/>
              </a:rPr>
              <a:t>irra</a:t>
            </a:r>
            <a:r>
              <a:rPr lang="en-US" sz="2400" b="1" dirty="0">
                <a:latin typeface="Constantia" panose="02030602050306030303" pitchFamily="18" charset="0"/>
              </a:rPr>
              <a:t> </a:t>
            </a:r>
            <a:r>
              <a:rPr lang="en-US" sz="2400" b="1" dirty="0" err="1">
                <a:latin typeface="Constantia" panose="02030602050306030303" pitchFamily="18" charset="0"/>
              </a:rPr>
              <a:t>keessa</a:t>
            </a:r>
            <a:r>
              <a:rPr lang="en-US" sz="2400" b="1" dirty="0">
                <a:latin typeface="Constantia" panose="02030602050306030303" pitchFamily="18" charset="0"/>
              </a:rPr>
              <a:t> </a:t>
            </a:r>
            <a:r>
              <a:rPr lang="en-US" sz="2400" b="1" dirty="0" err="1">
                <a:latin typeface="Constantia" panose="02030602050306030303" pitchFamily="18" charset="0"/>
              </a:rPr>
              <a:t>jiraatanitti</a:t>
            </a:r>
            <a:r>
              <a:rPr lang="en-US" sz="2400" b="1" dirty="0">
                <a:latin typeface="Constantia" panose="02030602050306030303" pitchFamily="18" charset="0"/>
              </a:rPr>
              <a:t> </a:t>
            </a:r>
            <a:r>
              <a:rPr lang="en-US" sz="2400" b="1" dirty="0" err="1">
                <a:latin typeface="Constantia" panose="02030602050306030303" pitchFamily="18" charset="0"/>
              </a:rPr>
              <a:t>deebi’an</a:t>
            </a:r>
            <a:r>
              <a:rPr lang="en-US" sz="2400" b="1" dirty="0">
                <a:latin typeface="Constantia" panose="02030602050306030303" pitchFamily="18" charset="0"/>
              </a:rPr>
              <a:t>. […] </a:t>
            </a:r>
            <a:r>
              <a:rPr lang="en-US" sz="2400" b="1" dirty="0" err="1">
                <a:latin typeface="Constantia" panose="02030602050306030303" pitchFamily="18" charset="0"/>
              </a:rPr>
              <a:t>Sabni</a:t>
            </a:r>
            <a:r>
              <a:rPr lang="en-US" sz="2400" b="1" dirty="0">
                <a:latin typeface="Constantia" panose="02030602050306030303" pitchFamily="18" charset="0"/>
              </a:rPr>
              <a:t> </a:t>
            </a:r>
            <a:r>
              <a:rPr lang="en-US" sz="2400" b="1" dirty="0" err="1">
                <a:latin typeface="Constantia" panose="02030602050306030303" pitchFamily="18" charset="0"/>
              </a:rPr>
              <a:t>bifa</a:t>
            </a:r>
            <a:r>
              <a:rPr lang="en-US" sz="2400" b="1" dirty="0">
                <a:latin typeface="Constantia" panose="02030602050306030303" pitchFamily="18" charset="0"/>
              </a:rPr>
              <a:t> </a:t>
            </a:r>
            <a:r>
              <a:rPr lang="en-US" sz="2400" b="1" dirty="0" err="1">
                <a:latin typeface="Constantia" panose="02030602050306030303" pitchFamily="18" charset="0"/>
              </a:rPr>
              <a:t>Waaqayyoon</a:t>
            </a:r>
            <a:r>
              <a:rPr lang="en-US" sz="2400" b="1" dirty="0">
                <a:latin typeface="Constantia" panose="02030602050306030303" pitchFamily="18" charset="0"/>
              </a:rPr>
              <a:t> </a:t>
            </a:r>
            <a:r>
              <a:rPr lang="en-US" sz="2400" b="1" dirty="0" err="1">
                <a:latin typeface="Constantia" panose="02030602050306030303" pitchFamily="18" charset="0"/>
              </a:rPr>
              <a:t>bakka</a:t>
            </a:r>
            <a:r>
              <a:rPr lang="en-US" sz="2400" b="1" dirty="0">
                <a:latin typeface="Constantia" panose="02030602050306030303" pitchFamily="18" charset="0"/>
              </a:rPr>
              <a:t> </a:t>
            </a:r>
            <a:r>
              <a:rPr lang="en-US" sz="2400" b="1" dirty="0" err="1">
                <a:latin typeface="Constantia" panose="02030602050306030303" pitchFamily="18" charset="0"/>
              </a:rPr>
              <a:t>isaanii</a:t>
            </a:r>
            <a:r>
              <a:rPr lang="en-US" sz="2400" b="1" dirty="0">
                <a:latin typeface="Constantia" panose="02030602050306030303" pitchFamily="18" charset="0"/>
              </a:rPr>
              <a:t> </a:t>
            </a:r>
            <a:r>
              <a:rPr lang="en-US" sz="2400" b="1" dirty="0" err="1">
                <a:latin typeface="Constantia" panose="02030602050306030303" pitchFamily="18" charset="0"/>
              </a:rPr>
              <a:t>bu’uu</a:t>
            </a:r>
            <a:r>
              <a:rPr lang="en-US" sz="2400" b="1" dirty="0">
                <a:latin typeface="Constantia" panose="02030602050306030303" pitchFamily="18" charset="0"/>
              </a:rPr>
              <a:t> fi </a:t>
            </a:r>
            <a:r>
              <a:rPr lang="en-US" sz="2400" b="1" dirty="0" err="1">
                <a:latin typeface="Constantia" panose="02030602050306030303" pitchFamily="18" charset="0"/>
              </a:rPr>
              <a:t>bakka</a:t>
            </a:r>
            <a:r>
              <a:rPr lang="en-US" sz="2400" b="1" dirty="0">
                <a:latin typeface="Constantia" panose="02030602050306030303" pitchFamily="18" charset="0"/>
              </a:rPr>
              <a:t> Musee </a:t>
            </a:r>
            <a:r>
              <a:rPr lang="en-US" sz="2400" b="1" dirty="0" err="1">
                <a:latin typeface="Constantia" panose="02030602050306030303" pitchFamily="18" charset="0"/>
              </a:rPr>
              <a:t>isaan</a:t>
            </a:r>
            <a:r>
              <a:rPr lang="en-US" sz="2400" b="1" dirty="0">
                <a:latin typeface="Constantia" panose="02030602050306030303" pitchFamily="18" charset="0"/>
              </a:rPr>
              <a:t> dura </a:t>
            </a:r>
            <a:r>
              <a:rPr lang="en-US" sz="2400" b="1" dirty="0" err="1">
                <a:latin typeface="Constantia" panose="02030602050306030303" pitchFamily="18" charset="0"/>
              </a:rPr>
              <a:t>adeemu</a:t>
            </a:r>
            <a:r>
              <a:rPr lang="en-US" sz="2400" b="1" dirty="0">
                <a:latin typeface="Constantia" panose="02030602050306030303" pitchFamily="18" charset="0"/>
              </a:rPr>
              <a:t> </a:t>
            </a:r>
            <a:r>
              <a:rPr lang="en-US" sz="2400" b="1" dirty="0" err="1">
                <a:latin typeface="Constantia" panose="02030602050306030303" pitchFamily="18" charset="0"/>
              </a:rPr>
              <a:t>hawwan</a:t>
            </a:r>
            <a:r>
              <a:rPr lang="en-U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FB24DA4A-A226-0CDC-5023-D3BC1F8B8818}"/>
              </a:ext>
            </a:extLst>
          </p:cNvPr>
          <p:cNvSpPr txBox="1"/>
          <p:nvPr/>
        </p:nvSpPr>
        <p:spPr>
          <a:xfrm>
            <a:off x="1833927" y="411748"/>
            <a:ext cx="3806171" cy="338554"/>
          </a:xfrm>
          <a:prstGeom prst="rect">
            <a:avLst/>
          </a:prstGeom>
          <a:noFill/>
        </p:spPr>
        <p:txBody>
          <a:bodyPr wrap="none" rtlCol="0">
            <a:spAutoFit/>
          </a:bodyPr>
          <a:lstStyle/>
          <a:p>
            <a:pPr algn="r"/>
            <a:r>
              <a:rPr lang="en" sz="1600" b="1" dirty="0"/>
              <a:t>EGW (Patriarchs and Prophets, p. 315)</a:t>
            </a:r>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7276349" y="39925"/>
            <a:ext cx="4712366" cy="375487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Museenis</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deebi’ee</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gara</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WAAQAYYOO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dhaqee</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akkana</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jedhe</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Wayyoo</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Sabni</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kun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cubbuu</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akkam</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guddaa</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hojjete</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Isaan</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ofii</a:t>
            </a:r>
            <a:r>
              <a:rPr kumimoji="0" lang="en-U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isaaniitiif</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waaqota</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warqee</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tolfataniiru</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Ta’us</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maaloo</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amma</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cubbuu</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isaanii</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dhiisiif</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yoo</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kanaa</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achi</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kitaaba</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barreessite</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sana</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keessaa</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maqaa</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koo</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 </a:t>
            </a:r>
            <a:r>
              <a:rPr kumimoji="0" lang="en-US" sz="2200" b="1" i="0" u="none" strike="noStrike" kern="1200" cap="none" spc="0" normalizeH="0" noProof="0" dirty="0" err="1">
                <a:ln/>
                <a:solidFill>
                  <a:srgbClr val="196B24"/>
                </a:solidFill>
                <a:effectLst/>
                <a:uLnTx/>
                <a:uFillTx/>
                <a:latin typeface="Comic Sans MS" panose="030F0702030302020204" pitchFamily="66" charset="0"/>
                <a:ea typeface="+mn-ea"/>
                <a:cs typeface="+mn-cs"/>
              </a:rPr>
              <a:t>haqi</a:t>
            </a:r>
            <a:r>
              <a:rPr kumimoji="0" lang="en-US" sz="2200" b="1" i="0" u="none" strike="noStrike" kern="1200" cap="none" spc="0" normalizeH="0" noProof="0" dirty="0">
                <a:ln/>
                <a:solidFill>
                  <a:srgbClr val="196B24"/>
                </a:solidFill>
                <a:effectLst/>
                <a:uLnTx/>
                <a:uFillTx/>
                <a:latin typeface="Comic Sans MS" panose="030F0702030302020204" pitchFamily="66" charset="0"/>
                <a:ea typeface="+mn-ea"/>
                <a:cs typeface="+mn-cs"/>
              </a:rPr>
              <a:t>.</a:t>
            </a:r>
            <a:r>
              <a:rPr kumimoji="0" lang="es-ES" sz="2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Ba’uu</a:t>
            </a:r>
            <a:r>
              <a:rPr kumimoji="0" lang="es-ES" sz="18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32:31, 32</a:t>
            </a:r>
            <a:endParaRPr kumimoji="0" lang="es-ES" sz="1600" b="1" i="0" u="none" strike="noStrike" kern="1200" cap="none" spc="0" normalizeH="0" baseline="0" noProof="0" dirty="0">
              <a:ln/>
              <a:solidFill>
                <a:srgbClr val="196B2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7371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2594"/>
            <a:ext cx="12192000" cy="3485406"/>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AE6A91B8-6EEF-7667-E079-EC07FEB4BDCB}"/>
              </a:ext>
            </a:extLst>
          </p:cNvPr>
          <p:cNvSpPr txBox="1"/>
          <p:nvPr/>
        </p:nvSpPr>
        <p:spPr>
          <a:xfrm>
            <a:off x="4400550" y="3695700"/>
            <a:ext cx="779145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dirty="0">
                <a:solidFill>
                  <a:srgbClr val="1043CE"/>
                </a:solidFill>
              </a:rPr>
              <a:t>Gantummaa:</a:t>
            </a:r>
          </a:p>
          <a:p>
            <a:pPr lvl="1">
              <a:spcBef>
                <a:spcPts val="600"/>
              </a:spcBef>
            </a:pPr>
            <a:r>
              <a:rPr lang="en" sz="2000" b="1" dirty="0"/>
              <a:t>Dadhabina Aroon (Ba’uu 32:1-5)</a:t>
            </a:r>
          </a:p>
          <a:p>
            <a:pPr lvl="1">
              <a:spcBef>
                <a:spcPts val="600"/>
              </a:spcBef>
            </a:pPr>
            <a:r>
              <a:rPr lang="en" sz="2000" b="1" dirty="0"/>
              <a:t>Ayyaaneffannaa jabbii (Ba’uu 32:6)</a:t>
            </a:r>
          </a:p>
          <a:p>
            <a:pPr lvl="1">
              <a:spcBef>
                <a:spcPts val="600"/>
              </a:spcBef>
            </a:pPr>
            <a:r>
              <a:rPr lang="en" sz="2000" b="1" dirty="0"/>
              <a:t>Maltee waaqa tolfamaa (Ba’uu 32:7-8)</a:t>
            </a:r>
          </a:p>
          <a:p>
            <a:pPr>
              <a:spcBef>
                <a:spcPts val="1800"/>
              </a:spcBef>
            </a:pPr>
            <a:r>
              <a:rPr lang="en" sz="2000" b="1" dirty="0">
                <a:solidFill>
                  <a:srgbClr val="3DA60E"/>
                </a:solidFill>
              </a:rPr>
              <a:t>Araarsuu:</a:t>
            </a:r>
          </a:p>
          <a:p>
            <a:pPr lvl="1">
              <a:spcBef>
                <a:spcPts val="600"/>
              </a:spcBef>
            </a:pPr>
            <a:r>
              <a:rPr lang="en" sz="2000" b="1" dirty="0"/>
              <a:t>“Aariikee isa boba’aa irraa deebi’i!” (Ba’uu 32:9-29)</a:t>
            </a:r>
          </a:p>
          <a:p>
            <a:pPr lvl="1">
              <a:spcBef>
                <a:spcPts val="600"/>
              </a:spcBef>
            </a:pPr>
            <a:r>
              <a:rPr lang="en" sz="2000" b="1" dirty="0"/>
              <a:t>“Galmee irratti na barreessite irraa na haqi!” (Ba’uu 32:30-32)</a:t>
            </a:r>
          </a:p>
        </p:txBody>
      </p:sp>
      <p:sp>
        <p:nvSpPr>
          <p:cNvPr id="4" name="CuadroTexto 3">
            <a:extLst>
              <a:ext uri="{FF2B5EF4-FFF2-40B4-BE49-F238E27FC236}">
                <a16:creationId xmlns:a16="http://schemas.microsoft.com/office/drawing/2014/main" id="{1172C640-8C0E-7404-E4EB-22E0AFB39C7A}"/>
              </a:ext>
            </a:extLst>
          </p:cNvPr>
          <p:cNvSpPr txBox="1"/>
          <p:nvPr/>
        </p:nvSpPr>
        <p:spPr>
          <a:xfrm>
            <a:off x="0" y="166628"/>
            <a:ext cx="7637148" cy="400110"/>
          </a:xfrm>
          <a:prstGeom prst="rect">
            <a:avLst/>
          </a:prstGeom>
          <a:noFill/>
        </p:spPr>
        <p:txBody>
          <a:bodyPr wrap="square">
            <a:spAutoFit/>
          </a:bodyPr>
          <a:lstStyle/>
          <a:p>
            <a:pPr>
              <a:spcBef>
                <a:spcPts val="600"/>
              </a:spcBef>
            </a:pPr>
            <a:r>
              <a:rPr lang="en" sz="2000" b="1" dirty="0"/>
              <a:t>“Isaan dafanii karaa ani isaan ajaje irraa jal’ataniiru” (Ba’uu 32:8).</a:t>
            </a:r>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646675" y="130760"/>
            <a:ext cx="4250050" cy="312902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36"/>
          <a:stretch>
            <a:fillRect/>
          </a:stretch>
        </p:blipFill>
        <p:spPr>
          <a:xfrm>
            <a:off x="133553" y="3485731"/>
            <a:ext cx="3600248" cy="325913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457807" y="4515715"/>
            <a:ext cx="396243" cy="273946"/>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57807" y="6214391"/>
            <a:ext cx="396243" cy="273946"/>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4457807" y="4895291"/>
            <a:ext cx="396243" cy="273946"/>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457807" y="5814875"/>
            <a:ext cx="396243" cy="273946"/>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4457807" y="4140789"/>
            <a:ext cx="396243" cy="273946"/>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33784" y="3716936"/>
            <a:ext cx="404438" cy="37383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933875" y="5378258"/>
            <a:ext cx="404256" cy="37383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1" y="1690130"/>
            <a:ext cx="7637148" cy="1631216"/>
          </a:xfrm>
          <a:prstGeom prst="rect">
            <a:avLst/>
          </a:prstGeom>
          <a:noFill/>
        </p:spPr>
        <p:txBody>
          <a:bodyPr wrap="square">
            <a:spAutoFit/>
          </a:bodyPr>
          <a:lstStyle/>
          <a:p>
            <a:pPr>
              <a:spcBef>
                <a:spcPts val="600"/>
              </a:spcBef>
            </a:pPr>
            <a:r>
              <a:rPr lang="en" sz="2000" b="1" dirty="0"/>
              <a:t>Gantummaa kana keessatti, Waaqayyo Israa’eliin balleessee saba haaraa hojjechuuf Musee heyyama gaafate (Ba’uu 32:10). Gantummaama saba sanaa keessaa, Museen si’a lama Waaqayyoon araara gaafatee, dhiifama isaaniif hin malle akka godhuuf godhe.</a:t>
            </a:r>
          </a:p>
        </p:txBody>
      </p:sp>
      <p:sp>
        <p:nvSpPr>
          <p:cNvPr id="12" name="CuadroTexto 11">
            <a:extLst>
              <a:ext uri="{FF2B5EF4-FFF2-40B4-BE49-F238E27FC236}">
                <a16:creationId xmlns:a16="http://schemas.microsoft.com/office/drawing/2014/main" id="{ED401AC3-CF16-15B9-A745-C63F91A085C2}"/>
              </a:ext>
            </a:extLst>
          </p:cNvPr>
          <p:cNvSpPr txBox="1"/>
          <p:nvPr/>
        </p:nvSpPr>
        <p:spPr>
          <a:xfrm>
            <a:off x="1" y="620602"/>
            <a:ext cx="7429498" cy="1015663"/>
          </a:xfrm>
          <a:prstGeom prst="rect">
            <a:avLst/>
          </a:prstGeom>
          <a:noFill/>
        </p:spPr>
        <p:txBody>
          <a:bodyPr wrap="square">
            <a:spAutoFit/>
          </a:bodyPr>
          <a:lstStyle/>
          <a:p>
            <a:pPr>
              <a:spcBef>
                <a:spcPts val="600"/>
              </a:spcBef>
            </a:pPr>
            <a:r>
              <a:rPr lang="en" sz="2000" b="1" dirty="0"/>
              <a:t>Abboommii kurnan fudhatanii, akka waaqa tolfamaa hin tolfanne irra deebiin itti himamee (Ba’uu 20:23), utuu hin turin, Israa’e jabbii warqee tolfate waaqessuuf. </a:t>
            </a:r>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0D294-6636-D5BC-56B9-8AD6EA412E41}"/>
              </a:ext>
            </a:extLst>
          </p:cNvPr>
          <p:cNvSpPr txBox="1"/>
          <p:nvPr/>
        </p:nvSpPr>
        <p:spPr>
          <a:xfrm>
            <a:off x="3913238" y="4951737"/>
            <a:ext cx="8072285" cy="1569660"/>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 sz="9600" b="1" dirty="0">
                <a:ln w="6600">
                  <a:solidFill>
                    <a:schemeClr val="accent2"/>
                  </a:solidFill>
                  <a:prstDash val="solid"/>
                </a:ln>
                <a:solidFill>
                  <a:srgbClr val="FFFFFF"/>
                </a:solidFill>
                <a:effectLst>
                  <a:outerShdw dist="38100" dir="2700000" algn="tl" rotWithShape="0">
                    <a:schemeClr val="accent2"/>
                  </a:outerShdw>
                </a:effectLst>
              </a:rPr>
              <a:t>GANTUMMAA</a:t>
            </a: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0"/>
            <a:ext cx="12192000" cy="1293781"/>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623" y="1330496"/>
            <a:ext cx="2342196" cy="27425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0" y="0"/>
            <a:ext cx="922471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chemeClr val="accent3"/>
                </a:solidFill>
              </a:rPr>
              <a:t>DADHABINA AROON</a:t>
            </a:r>
          </a:p>
        </p:txBody>
      </p:sp>
      <p:sp>
        <p:nvSpPr>
          <p:cNvPr id="5" name="CuadroTexto 4">
            <a:extLst>
              <a:ext uri="{FF2B5EF4-FFF2-40B4-BE49-F238E27FC236}">
                <a16:creationId xmlns:a16="http://schemas.microsoft.com/office/drawing/2014/main" id="{FBE8A239-CB95-4A3E-4132-30D28B2E7C54}"/>
              </a:ext>
            </a:extLst>
          </p:cNvPr>
          <p:cNvSpPr txBox="1"/>
          <p:nvPr/>
        </p:nvSpPr>
        <p:spPr>
          <a:xfrm>
            <a:off x="415404" y="605431"/>
            <a:ext cx="8393908" cy="615553"/>
          </a:xfrm>
          <a:prstGeom prst="rect">
            <a:avLst/>
          </a:prstGeom>
          <a:noFill/>
        </p:spPr>
        <p:txBody>
          <a:bodyPr wrap="square">
            <a:spAutoFit/>
            <a:scene3d>
              <a:camera prst="orthographicFront"/>
              <a:lightRig rig="threePt" dir="t"/>
            </a:scene3d>
            <a:sp3d extrusionH="57150">
              <a:bevelT w="38100" h="38100"/>
            </a:sp3d>
          </a:bodyPr>
          <a:lstStyle/>
          <a:p>
            <a:pPr algn="ctr"/>
            <a:r>
              <a:rPr lang="en" sz="1600" b="1" dirty="0">
                <a:solidFill>
                  <a:schemeClr val="accent6">
                    <a:lumMod val="75000"/>
                  </a:schemeClr>
                </a:solidFill>
                <a:latin typeface="Comic Sans MS" panose="030F0702030302020204" pitchFamily="66" charset="0"/>
              </a:rPr>
              <a:t>“</a:t>
            </a:r>
            <a:r>
              <a:rPr lang="en-US" sz="1600" b="1" dirty="0" err="1">
                <a:solidFill>
                  <a:schemeClr val="accent6">
                    <a:lumMod val="75000"/>
                  </a:schemeClr>
                </a:solidFill>
                <a:latin typeface="Comic Sans MS" panose="030F0702030302020204" pitchFamily="66" charset="0"/>
              </a:rPr>
              <a:t>Aroonis</a:t>
            </a:r>
            <a:r>
              <a:rPr lang="en-US" sz="1600" b="1" dirty="0">
                <a:solidFill>
                  <a:schemeClr val="accent6">
                    <a:lumMod val="75000"/>
                  </a:schemeClr>
                </a:solidFill>
                <a:latin typeface="Comic Sans MS" panose="030F0702030302020204" pitchFamily="66" charset="0"/>
              </a:rPr>
              <a:t> </a:t>
            </a:r>
            <a:r>
              <a:rPr lang="en-US" sz="1600" b="1" dirty="0" err="1">
                <a:solidFill>
                  <a:schemeClr val="accent6">
                    <a:lumMod val="75000"/>
                  </a:schemeClr>
                </a:solidFill>
                <a:latin typeface="Comic Sans MS" panose="030F0702030302020204" pitchFamily="66" charset="0"/>
              </a:rPr>
              <a:t>yommuu</a:t>
            </a:r>
            <a:r>
              <a:rPr lang="en-US" sz="1600" b="1" dirty="0">
                <a:solidFill>
                  <a:schemeClr val="accent6">
                    <a:lumMod val="75000"/>
                  </a:schemeClr>
                </a:solidFill>
                <a:latin typeface="Comic Sans MS" panose="030F0702030302020204" pitchFamily="66" charset="0"/>
              </a:rPr>
              <a:t> </a:t>
            </a:r>
            <a:r>
              <a:rPr lang="en-US" sz="1600" b="1" dirty="0" err="1">
                <a:solidFill>
                  <a:schemeClr val="accent6">
                    <a:lumMod val="75000"/>
                  </a:schemeClr>
                </a:solidFill>
                <a:latin typeface="Comic Sans MS" panose="030F0702030302020204" pitchFamily="66" charset="0"/>
              </a:rPr>
              <a:t>waan</a:t>
            </a:r>
            <a:r>
              <a:rPr lang="en-US" sz="1600" b="1" dirty="0">
                <a:solidFill>
                  <a:schemeClr val="accent6">
                    <a:lumMod val="75000"/>
                  </a:schemeClr>
                </a:solidFill>
                <a:latin typeface="Comic Sans MS" panose="030F0702030302020204" pitchFamily="66" charset="0"/>
              </a:rPr>
              <a:t> kana </a:t>
            </a:r>
            <a:r>
              <a:rPr lang="en-US" sz="1600" b="1" dirty="0" err="1">
                <a:solidFill>
                  <a:schemeClr val="accent6">
                    <a:lumMod val="75000"/>
                  </a:schemeClr>
                </a:solidFill>
                <a:latin typeface="Comic Sans MS" panose="030F0702030302020204" pitchFamily="66" charset="0"/>
              </a:rPr>
              <a:t>argetti</a:t>
            </a:r>
            <a:r>
              <a:rPr lang="en-US" sz="1600" b="1" dirty="0">
                <a:solidFill>
                  <a:schemeClr val="accent6">
                    <a:lumMod val="75000"/>
                  </a:schemeClr>
                </a:solidFill>
                <a:latin typeface="Comic Sans MS" panose="030F0702030302020204" pitchFamily="66" charset="0"/>
              </a:rPr>
              <a:t> </a:t>
            </a:r>
            <a:r>
              <a:rPr lang="en-US" sz="1600" b="1" dirty="0" err="1">
                <a:solidFill>
                  <a:schemeClr val="accent6">
                    <a:lumMod val="75000"/>
                  </a:schemeClr>
                </a:solidFill>
                <a:latin typeface="Comic Sans MS" panose="030F0702030302020204" pitchFamily="66" charset="0"/>
              </a:rPr>
              <a:t>fuula</a:t>
            </a:r>
            <a:r>
              <a:rPr lang="en-US" sz="1600" b="1" dirty="0">
                <a:solidFill>
                  <a:schemeClr val="accent6">
                    <a:lumMod val="75000"/>
                  </a:schemeClr>
                </a:solidFill>
                <a:latin typeface="Comic Sans MS" panose="030F0702030302020204" pitchFamily="66" charset="0"/>
              </a:rPr>
              <a:t> </a:t>
            </a:r>
            <a:r>
              <a:rPr lang="en-US" sz="1600" b="1" dirty="0" err="1">
                <a:solidFill>
                  <a:schemeClr val="accent6">
                    <a:lumMod val="75000"/>
                  </a:schemeClr>
                </a:solidFill>
                <a:latin typeface="Comic Sans MS" panose="030F0702030302020204" pitchFamily="66" charset="0"/>
              </a:rPr>
              <a:t>jabbii</a:t>
            </a:r>
            <a:r>
              <a:rPr lang="en-US" sz="1600" b="1" dirty="0">
                <a:solidFill>
                  <a:schemeClr val="accent6">
                    <a:lumMod val="75000"/>
                  </a:schemeClr>
                </a:solidFill>
                <a:latin typeface="Comic Sans MS" panose="030F0702030302020204" pitchFamily="66" charset="0"/>
              </a:rPr>
              <a:t> Sanaa </a:t>
            </a:r>
            <a:r>
              <a:rPr lang="en-US" sz="1600" b="1" dirty="0" err="1">
                <a:solidFill>
                  <a:schemeClr val="accent6">
                    <a:lumMod val="75000"/>
                  </a:schemeClr>
                </a:solidFill>
                <a:latin typeface="Comic Sans MS" panose="030F0702030302020204" pitchFamily="66" charset="0"/>
              </a:rPr>
              <a:t>duratti</a:t>
            </a:r>
            <a:r>
              <a:rPr lang="en-US" sz="1600" b="1" dirty="0">
                <a:solidFill>
                  <a:schemeClr val="accent6">
                    <a:lumMod val="75000"/>
                  </a:schemeClr>
                </a:solidFill>
                <a:latin typeface="Comic Sans MS" panose="030F0702030302020204" pitchFamily="66" charset="0"/>
              </a:rPr>
              <a:t> </a:t>
            </a:r>
            <a:r>
              <a:rPr lang="en-US" sz="1600" b="1" dirty="0" err="1">
                <a:solidFill>
                  <a:schemeClr val="accent6">
                    <a:lumMod val="75000"/>
                  </a:schemeClr>
                </a:solidFill>
                <a:latin typeface="Comic Sans MS" panose="030F0702030302020204" pitchFamily="66" charset="0"/>
              </a:rPr>
              <a:t>iddoo</a:t>
            </a:r>
            <a:r>
              <a:rPr lang="en-US" sz="1600" b="1" dirty="0">
                <a:solidFill>
                  <a:schemeClr val="accent6">
                    <a:lumMod val="75000"/>
                  </a:schemeClr>
                </a:solidFill>
                <a:latin typeface="Comic Sans MS" panose="030F0702030302020204" pitchFamily="66" charset="0"/>
              </a:rPr>
              <a:t> </a:t>
            </a:r>
            <a:r>
              <a:rPr lang="en-US" sz="1600" b="1" dirty="0" err="1">
                <a:solidFill>
                  <a:schemeClr val="accent6">
                    <a:lumMod val="75000"/>
                  </a:schemeClr>
                </a:solidFill>
                <a:latin typeface="Comic Sans MS" panose="030F0702030302020204" pitchFamily="66" charset="0"/>
              </a:rPr>
              <a:t>aarsaa</a:t>
            </a:r>
            <a:r>
              <a:rPr lang="en-US" sz="1600" b="1" dirty="0">
                <a:solidFill>
                  <a:schemeClr val="accent6">
                    <a:lumMod val="75000"/>
                  </a:schemeClr>
                </a:solidFill>
                <a:latin typeface="Comic Sans MS" panose="030F0702030302020204" pitchFamily="66" charset="0"/>
              </a:rPr>
              <a:t> </a:t>
            </a:r>
            <a:r>
              <a:rPr lang="en-US" sz="1600" b="1" dirty="0" err="1">
                <a:solidFill>
                  <a:schemeClr val="accent6">
                    <a:lumMod val="75000"/>
                  </a:schemeClr>
                </a:solidFill>
                <a:latin typeface="Comic Sans MS" panose="030F0702030302020204" pitchFamily="66" charset="0"/>
              </a:rPr>
              <a:t>ijaaree</a:t>
            </a:r>
            <a:r>
              <a:rPr lang="en-US" sz="1600" b="1" dirty="0">
                <a:solidFill>
                  <a:schemeClr val="accent6">
                    <a:lumMod val="75000"/>
                  </a:schemeClr>
                </a:solidFill>
                <a:latin typeface="Comic Sans MS" panose="030F0702030302020204" pitchFamily="66" charset="0"/>
              </a:rPr>
              <a:t>, “</a:t>
            </a:r>
            <a:r>
              <a:rPr lang="en-US" sz="1600" b="1" dirty="0" err="1">
                <a:solidFill>
                  <a:schemeClr val="accent6">
                    <a:lumMod val="75000"/>
                  </a:schemeClr>
                </a:solidFill>
                <a:latin typeface="Comic Sans MS" panose="030F0702030302020204" pitchFamily="66" charset="0"/>
              </a:rPr>
              <a:t>Bor</a:t>
            </a:r>
            <a:r>
              <a:rPr lang="en-US" sz="1600" b="1" dirty="0">
                <a:solidFill>
                  <a:schemeClr val="accent6">
                    <a:lumMod val="75000"/>
                  </a:schemeClr>
                </a:solidFill>
                <a:latin typeface="Comic Sans MS" panose="030F0702030302020204" pitchFamily="66" charset="0"/>
              </a:rPr>
              <a:t> WAAQAYYOOF </a:t>
            </a:r>
            <a:r>
              <a:rPr lang="en-US" sz="1600" b="1" dirty="0" err="1">
                <a:solidFill>
                  <a:schemeClr val="accent6">
                    <a:lumMod val="75000"/>
                  </a:schemeClr>
                </a:solidFill>
                <a:latin typeface="Comic Sans MS" panose="030F0702030302020204" pitchFamily="66" charset="0"/>
              </a:rPr>
              <a:t>ayyaanni</a:t>
            </a:r>
            <a:r>
              <a:rPr lang="en-US" sz="1600" b="1" dirty="0">
                <a:solidFill>
                  <a:schemeClr val="accent6">
                    <a:lumMod val="75000"/>
                  </a:schemeClr>
                </a:solidFill>
                <a:latin typeface="Comic Sans MS" panose="030F0702030302020204" pitchFamily="66" charset="0"/>
              </a:rPr>
              <a:t> </a:t>
            </a:r>
            <a:r>
              <a:rPr lang="en-US" sz="1600" b="1" dirty="0" err="1">
                <a:solidFill>
                  <a:schemeClr val="accent6">
                    <a:lumMod val="75000"/>
                  </a:schemeClr>
                </a:solidFill>
                <a:latin typeface="Comic Sans MS" panose="030F0702030302020204" pitchFamily="66" charset="0"/>
              </a:rPr>
              <a:t>ni</a:t>
            </a:r>
            <a:r>
              <a:rPr lang="en-US" sz="1600" b="1" dirty="0">
                <a:solidFill>
                  <a:schemeClr val="accent6">
                    <a:lumMod val="75000"/>
                  </a:schemeClr>
                </a:solidFill>
                <a:latin typeface="Comic Sans MS" panose="030F0702030302020204" pitchFamily="66" charset="0"/>
              </a:rPr>
              <a:t> </a:t>
            </a:r>
            <a:r>
              <a:rPr lang="en-US" sz="1600" b="1" dirty="0" err="1">
                <a:solidFill>
                  <a:schemeClr val="accent6">
                    <a:lumMod val="75000"/>
                  </a:schemeClr>
                </a:solidFill>
                <a:latin typeface="Comic Sans MS" panose="030F0702030302020204" pitchFamily="66" charset="0"/>
              </a:rPr>
              <a:t>ayyaaneffama</a:t>
            </a:r>
            <a:r>
              <a:rPr lang="en" sz="1600" b="1" dirty="0">
                <a:solidFill>
                  <a:schemeClr val="accent6">
                    <a:lumMod val="75000"/>
                  </a:schemeClr>
                </a:solidFill>
                <a:latin typeface="Comic Sans MS" panose="030F0702030302020204" pitchFamily="66" charset="0"/>
              </a:rPr>
              <a:t>” jedhee labse</a:t>
            </a:r>
            <a:r>
              <a:rPr lang="en" b="1" dirty="0">
                <a:solidFill>
                  <a:schemeClr val="accent6">
                    <a:lumMod val="75000"/>
                  </a:schemeClr>
                </a:solidFill>
                <a:latin typeface="Comic Sans MS" panose="030F0702030302020204" pitchFamily="66" charset="0"/>
              </a:rPr>
              <a:t> </a:t>
            </a:r>
            <a:r>
              <a:rPr lang="en" sz="1400" b="1" dirty="0">
                <a:solidFill>
                  <a:schemeClr val="accent6">
                    <a:lumMod val="75000"/>
                  </a:schemeClr>
                </a:solidFill>
                <a:latin typeface="Comic Sans MS" panose="030F0702030302020204" pitchFamily="66" charset="0"/>
              </a:rPr>
              <a:t>(Ba’uu 32:5)</a:t>
            </a:r>
          </a:p>
        </p:txBody>
      </p:sp>
      <p:sp>
        <p:nvSpPr>
          <p:cNvPr id="6" name="CuadroTexto 5">
            <a:extLst>
              <a:ext uri="{FF2B5EF4-FFF2-40B4-BE49-F238E27FC236}">
                <a16:creationId xmlns:a16="http://schemas.microsoft.com/office/drawing/2014/main" id="{D6566549-ED16-C095-72F8-80176C9232AE}"/>
              </a:ext>
            </a:extLst>
          </p:cNvPr>
          <p:cNvSpPr txBox="1"/>
          <p:nvPr/>
        </p:nvSpPr>
        <p:spPr>
          <a:xfrm>
            <a:off x="2362200" y="1294328"/>
            <a:ext cx="6752491" cy="1631216"/>
          </a:xfrm>
          <a:prstGeom prst="rect">
            <a:avLst/>
          </a:prstGeom>
          <a:noFill/>
        </p:spPr>
        <p:txBody>
          <a:bodyPr wrap="square" rtlCol="0">
            <a:spAutoFit/>
          </a:bodyPr>
          <a:lstStyle/>
          <a:p>
            <a:pPr>
              <a:spcBef>
                <a:spcPts val="600"/>
              </a:spcBef>
            </a:pPr>
            <a:r>
              <a:rPr lang="en" sz="2000" b="1" dirty="0"/>
              <a:t>Yooma jechi Ibirootaa elohim jedhu daneessummaa “waaqaa” kan agarsiisuu yeroo ta’u, innis Waaqa tokkicha agarsiisuudhaan beekama: “Ani Jehovah Waaqa [elohim] keeti, Isa biyya Gibxi keessaa si baasee dha” (Ba’uu 20:2).</a:t>
            </a:r>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14691" y="3811757"/>
            <a:ext cx="2873013" cy="2940050"/>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9224717" y="201443"/>
            <a:ext cx="2762984" cy="3400862"/>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623" y="4306207"/>
            <a:ext cx="3098284" cy="2323713"/>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3352801" y="4210443"/>
            <a:ext cx="5283132" cy="1015663"/>
          </a:xfrm>
          <a:prstGeom prst="rect">
            <a:avLst/>
          </a:prstGeom>
          <a:noFill/>
        </p:spPr>
        <p:txBody>
          <a:bodyPr wrap="square">
            <a:spAutoFit/>
          </a:bodyPr>
          <a:lstStyle/>
          <a:p>
            <a:pPr>
              <a:spcBef>
                <a:spcPts val="600"/>
              </a:spcBef>
            </a:pPr>
            <a:r>
              <a:rPr lang="en-US" sz="2000" b="1" dirty="0"/>
              <a:t>M</a:t>
            </a:r>
            <a:r>
              <a:rPr lang="en" sz="2000" b="1" dirty="0"/>
              <a:t>amii Aroon sabaa wajjin waliif galuuf godhe (Ba’uu 32:2) gantummaa balleessuu irra gara gantummaa geggeessuutti isa fide. </a:t>
            </a:r>
          </a:p>
        </p:txBody>
      </p:sp>
      <p:sp>
        <p:nvSpPr>
          <p:cNvPr id="8" name="CuadroTexto 7">
            <a:extLst>
              <a:ext uri="{FF2B5EF4-FFF2-40B4-BE49-F238E27FC236}">
                <a16:creationId xmlns:a16="http://schemas.microsoft.com/office/drawing/2014/main" id="{71952273-BFBF-78A6-4571-43F1D641F0EA}"/>
              </a:ext>
            </a:extLst>
          </p:cNvPr>
          <p:cNvSpPr txBox="1"/>
          <p:nvPr/>
        </p:nvSpPr>
        <p:spPr>
          <a:xfrm>
            <a:off x="3352801" y="5206836"/>
            <a:ext cx="5761889" cy="1631216"/>
          </a:xfrm>
          <a:prstGeom prst="rect">
            <a:avLst/>
          </a:prstGeom>
          <a:noFill/>
        </p:spPr>
        <p:txBody>
          <a:bodyPr wrap="square">
            <a:spAutoFit/>
          </a:bodyPr>
          <a:lstStyle/>
          <a:p>
            <a:pPr>
              <a:spcBef>
                <a:spcPts val="600"/>
              </a:spcBef>
            </a:pPr>
            <a:r>
              <a:rPr lang="en" sz="2000" b="1" dirty="0"/>
              <a:t>Aroon, qooda waaqa tolfamaa hojjetachuun dhorkaa ta’uu isaa isaan yaadachiisu, jabbii warqee irraa hojjetee, “Yaa Israa’el waaqayyo kee [elohim] inni biyya Gibxii si baase isa kana” jedheen (Ba’uu 32:4).</a:t>
            </a:r>
          </a:p>
        </p:txBody>
      </p:sp>
      <p:sp>
        <p:nvSpPr>
          <p:cNvPr id="7" name="CuadroTexto 6">
            <a:extLst>
              <a:ext uri="{FF2B5EF4-FFF2-40B4-BE49-F238E27FC236}">
                <a16:creationId xmlns:a16="http://schemas.microsoft.com/office/drawing/2014/main" id="{0AD7A2A0-1F61-5B17-083B-206CA99D6ED1}"/>
              </a:ext>
            </a:extLst>
          </p:cNvPr>
          <p:cNvSpPr txBox="1"/>
          <p:nvPr/>
        </p:nvSpPr>
        <p:spPr>
          <a:xfrm>
            <a:off x="2362199" y="2906274"/>
            <a:ext cx="6752491" cy="1323439"/>
          </a:xfrm>
          <a:prstGeom prst="rect">
            <a:avLst/>
          </a:prstGeom>
          <a:noFill/>
        </p:spPr>
        <p:txBody>
          <a:bodyPr wrap="square">
            <a:spAutoFit/>
          </a:bodyPr>
          <a:lstStyle/>
          <a:p>
            <a:pPr>
              <a:spcBef>
                <a:spcPts val="600"/>
              </a:spcBef>
            </a:pPr>
            <a:r>
              <a:rPr lang="en" sz="2000" b="1" dirty="0"/>
              <a:t>Bakka Museen hin jirretti, sabni akka Aroon elohim isa mul’atu kan isaan waaqessuu danda’an akka hojjetuufiif gaafatan(Ba’uu 32:1). Utuu hin turin abboommii isa fudhatanii fi waadaa isa seenan dagatan (Ba’uu 24:7).</a:t>
            </a:r>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0" y="0"/>
            <a:ext cx="12191999" cy="1435596"/>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1C95C65-0F1F-6675-C364-1F91FCFFD727}"/>
              </a:ext>
            </a:extLst>
          </p:cNvPr>
          <p:cNvSpPr txBox="1"/>
          <p:nvPr/>
        </p:nvSpPr>
        <p:spPr>
          <a:xfrm>
            <a:off x="0" y="-57150"/>
            <a:ext cx="12191999" cy="769441"/>
          </a:xfrm>
          <a:prstGeom prst="rect">
            <a:avLst/>
          </a:prstGeom>
          <a:noFill/>
        </p:spPr>
        <p:txBody>
          <a:bodyPr wrap="square">
            <a:spAutoFit/>
          </a:bodyPr>
          <a:lstStyle/>
          <a:p>
            <a:pPr algn="ctr"/>
            <a:r>
              <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AYYAANEFFANNAA JABBII</a:t>
            </a:r>
          </a:p>
        </p:txBody>
      </p:sp>
      <p:sp>
        <p:nvSpPr>
          <p:cNvPr id="5" name="CuadroTexto 4">
            <a:extLst>
              <a:ext uri="{FF2B5EF4-FFF2-40B4-BE49-F238E27FC236}">
                <a16:creationId xmlns:a16="http://schemas.microsoft.com/office/drawing/2014/main" id="{EF250E05-BD43-1A87-663A-1B9400F0C77D}"/>
              </a:ext>
            </a:extLst>
          </p:cNvPr>
          <p:cNvSpPr txBox="1"/>
          <p:nvPr/>
        </p:nvSpPr>
        <p:spPr>
          <a:xfrm>
            <a:off x="0" y="512266"/>
            <a:ext cx="7820025"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5"/>
                </a:solidFill>
                <a:latin typeface="Comic Sans MS" panose="030F0702030302020204" pitchFamily="66" charset="0"/>
              </a:rPr>
              <a:t>“</a:t>
            </a:r>
            <a:r>
              <a:rPr lang="en-US" b="1" dirty="0" err="1">
                <a:solidFill>
                  <a:schemeClr val="accent5"/>
                </a:solidFill>
                <a:latin typeface="Comic Sans MS" panose="030F0702030302020204" pitchFamily="66" charset="0"/>
              </a:rPr>
              <a:t>Isaanis</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guyyaa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itti</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aanu</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ganama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bariin</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ka’anii</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aarsaa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gubamu</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dhi’eessanii</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aarsaa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nagaas</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fidan</a:t>
            </a:r>
            <a:r>
              <a:rPr lang="en-US" b="1" dirty="0">
                <a:solidFill>
                  <a:schemeClr val="accent5"/>
                </a:solidFill>
                <a:latin typeface="Comic Sans MS" panose="030F0702030302020204" pitchFamily="66" charset="0"/>
              </a:rPr>
              <a:t>. Kana </a:t>
            </a:r>
            <a:r>
              <a:rPr lang="en-US" b="1" dirty="0" err="1">
                <a:solidFill>
                  <a:schemeClr val="accent5"/>
                </a:solidFill>
                <a:latin typeface="Comic Sans MS" panose="030F0702030302020204" pitchFamily="66" charset="0"/>
              </a:rPr>
              <a:t>irratti</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nyaachuu</a:t>
            </a:r>
            <a:r>
              <a:rPr lang="en-US" b="1" dirty="0">
                <a:solidFill>
                  <a:schemeClr val="accent5"/>
                </a:solidFill>
                <a:latin typeface="Comic Sans MS" panose="030F0702030302020204" pitchFamily="66" charset="0"/>
              </a:rPr>
              <a:t> fi </a:t>
            </a:r>
            <a:r>
              <a:rPr lang="en-US" b="1" dirty="0" err="1">
                <a:solidFill>
                  <a:schemeClr val="accent5"/>
                </a:solidFill>
                <a:latin typeface="Comic Sans MS" panose="030F0702030302020204" pitchFamily="66" charset="0"/>
              </a:rPr>
              <a:t>dhuguuf</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tataa’an</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sirbuufis</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ka’an</a:t>
            </a:r>
            <a:r>
              <a:rPr lang="en" b="1" dirty="0">
                <a:solidFill>
                  <a:schemeClr val="accent5"/>
                </a:solidFill>
                <a:latin typeface="Comic Sans MS" panose="030F0702030302020204" pitchFamily="66" charset="0"/>
              </a:rPr>
              <a:t>” </a:t>
            </a:r>
            <a:r>
              <a:rPr lang="en" sz="1400" b="1" dirty="0">
                <a:solidFill>
                  <a:schemeClr val="accent5"/>
                </a:solidFill>
                <a:latin typeface="Comic Sans MS" panose="030F0702030302020204" pitchFamily="66" charset="0"/>
              </a:rPr>
              <a:t>(Ba’uu 32:6)</a:t>
            </a:r>
          </a:p>
        </p:txBody>
      </p:sp>
      <p:sp>
        <p:nvSpPr>
          <p:cNvPr id="7" name="CuadroTexto 6">
            <a:extLst>
              <a:ext uri="{FF2B5EF4-FFF2-40B4-BE49-F238E27FC236}">
                <a16:creationId xmlns:a16="http://schemas.microsoft.com/office/drawing/2014/main" id="{4C6494DB-8C97-BB77-8E51-5A2B795A30B1}"/>
              </a:ext>
            </a:extLst>
          </p:cNvPr>
          <p:cNvSpPr txBox="1"/>
          <p:nvPr/>
        </p:nvSpPr>
        <p:spPr>
          <a:xfrm>
            <a:off x="256560" y="1453157"/>
            <a:ext cx="7468215" cy="1015663"/>
          </a:xfrm>
          <a:prstGeom prst="rect">
            <a:avLst/>
          </a:prstGeom>
          <a:noFill/>
        </p:spPr>
        <p:txBody>
          <a:bodyPr wrap="square">
            <a:spAutoFit/>
          </a:bodyPr>
          <a:lstStyle/>
          <a:p>
            <a:pPr>
              <a:spcBef>
                <a:spcPts val="600"/>
              </a:spcBef>
            </a:pPr>
            <a:r>
              <a:rPr lang="en-US" sz="2000" b="1" dirty="0"/>
              <a:t>B</a:t>
            </a:r>
            <a:r>
              <a:rPr lang="en" sz="2000" b="1" dirty="0"/>
              <a:t>ifa jabbiitti waaqa hojjetachuudhaan, Israa’elonni Waaqa hundumaa danda’u fakkii beeladaatti gadi deebisan, Uumaa waaqessuu irras uumama waaqessan (Rom. 1:23).</a:t>
            </a:r>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820025" y="683715"/>
            <a:ext cx="4233291" cy="2782135"/>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560" y="3552825"/>
            <a:ext cx="4502759" cy="2246376"/>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9284" y="4530571"/>
            <a:ext cx="3304032" cy="2246376"/>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4889497" y="3465851"/>
            <a:ext cx="7235828" cy="1323439"/>
          </a:xfrm>
          <a:prstGeom prst="rect">
            <a:avLst/>
          </a:prstGeom>
          <a:noFill/>
        </p:spPr>
        <p:txBody>
          <a:bodyPr wrap="square">
            <a:spAutoFit/>
          </a:bodyPr>
          <a:lstStyle/>
          <a:p>
            <a:pPr>
              <a:spcBef>
                <a:spcPts val="600"/>
              </a:spcBef>
            </a:pPr>
            <a:r>
              <a:rPr lang="en" sz="2000" b="1" dirty="0"/>
              <a:t>Djhugaan isaa, Waaqayyoon waaqessuu irraa gara seexana waaqessuutti garagalan (K.deebii 32:17). Yeroo Waaqayyoon waaqessaa turanitti sonaan guddatanii turan, sababni isaa Waaqayyoon fakkaachuutti guddatan.</a:t>
            </a:r>
          </a:p>
        </p:txBody>
      </p:sp>
      <p:sp>
        <p:nvSpPr>
          <p:cNvPr id="11" name="CuadroTexto 10">
            <a:extLst>
              <a:ext uri="{FF2B5EF4-FFF2-40B4-BE49-F238E27FC236}">
                <a16:creationId xmlns:a16="http://schemas.microsoft.com/office/drawing/2014/main" id="{5C1A7B70-9C76-763D-EEB1-9BD1EF2DB137}"/>
              </a:ext>
            </a:extLst>
          </p:cNvPr>
          <p:cNvSpPr txBox="1"/>
          <p:nvPr/>
        </p:nvSpPr>
        <p:spPr>
          <a:xfrm>
            <a:off x="138684" y="6150114"/>
            <a:ext cx="8538591" cy="707886"/>
          </a:xfrm>
          <a:prstGeom prst="rect">
            <a:avLst/>
          </a:prstGeom>
          <a:noFill/>
        </p:spPr>
        <p:txBody>
          <a:bodyPr wrap="square">
            <a:spAutoFit/>
          </a:bodyPr>
          <a:lstStyle/>
          <a:p>
            <a:pPr>
              <a:spcBef>
                <a:spcPts val="600"/>
              </a:spcBef>
            </a:pPr>
            <a:r>
              <a:rPr lang="en" sz="2000" b="1" dirty="0"/>
              <a:t>Yeroo onnee keenya Uumaaf hin laanne, qooda isaa waaqota biroof hojjennu, haa turus haa dhihaatus, gara kufaatii sonaatti nu geessa. </a:t>
            </a:r>
          </a:p>
        </p:txBody>
      </p:sp>
      <p:sp>
        <p:nvSpPr>
          <p:cNvPr id="13" name="CuadroTexto 12">
            <a:extLst>
              <a:ext uri="{FF2B5EF4-FFF2-40B4-BE49-F238E27FC236}">
                <a16:creationId xmlns:a16="http://schemas.microsoft.com/office/drawing/2014/main" id="{33D8E329-9AE8-6228-918A-F7225C35239E}"/>
              </a:ext>
            </a:extLst>
          </p:cNvPr>
          <p:cNvSpPr txBox="1"/>
          <p:nvPr/>
        </p:nvSpPr>
        <p:spPr>
          <a:xfrm>
            <a:off x="4889497" y="4654094"/>
            <a:ext cx="3729609" cy="1631216"/>
          </a:xfrm>
          <a:prstGeom prst="rect">
            <a:avLst/>
          </a:prstGeom>
          <a:noFill/>
        </p:spPr>
        <p:txBody>
          <a:bodyPr wrap="square">
            <a:spAutoFit/>
          </a:bodyPr>
          <a:lstStyle/>
          <a:p>
            <a:r>
              <a:rPr lang="en" sz="2000" b="1" dirty="0"/>
              <a:t>Hafuura hamaa waaqessuu isaaniitiin, gadi of xinneessuu jalqaban, sababni isaa hafuuruma waaqessan sana fakkaachuu jalqaban. </a:t>
            </a:r>
            <a:endParaRPr lang="es-ES" sz="2000" dirty="0"/>
          </a:p>
        </p:txBody>
      </p:sp>
      <p:sp>
        <p:nvSpPr>
          <p:cNvPr id="9" name="CuadroTexto 8">
            <a:extLst>
              <a:ext uri="{FF2B5EF4-FFF2-40B4-BE49-F238E27FC236}">
                <a16:creationId xmlns:a16="http://schemas.microsoft.com/office/drawing/2014/main" id="{86C30149-48C1-12B1-EA4E-D2FCA7485DB9}"/>
              </a:ext>
            </a:extLst>
          </p:cNvPr>
          <p:cNvSpPr txBox="1"/>
          <p:nvPr/>
        </p:nvSpPr>
        <p:spPr>
          <a:xfrm>
            <a:off x="256559" y="2468820"/>
            <a:ext cx="7468215" cy="1015663"/>
          </a:xfrm>
          <a:prstGeom prst="rect">
            <a:avLst/>
          </a:prstGeom>
          <a:noFill/>
        </p:spPr>
        <p:txBody>
          <a:bodyPr wrap="square">
            <a:spAutoFit/>
          </a:bodyPr>
          <a:lstStyle/>
          <a:p>
            <a:pPr>
              <a:spcBef>
                <a:spcPts val="600"/>
              </a:spcBef>
            </a:pPr>
            <a:r>
              <a:rPr lang="en" sz="2000" b="1" dirty="0"/>
              <a:t>Yaada amansiisaa hin taaneen, bifni jabbii sun nu geggeessuu ni danda’a jedhanii yaadan. Tarii elohim mataan isaa iyyuu jabbii ta’eera jedhanii yaadan taa’a! (Ba’uu 32:24)</a:t>
            </a:r>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0" y="0"/>
            <a:ext cx="12191999" cy="12943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32A446-E986-AFAF-31E8-9C94D2FA961D}"/>
              </a:ext>
            </a:extLst>
          </p:cNvPr>
          <p:cNvSpPr txBox="1"/>
          <p:nvPr/>
        </p:nvSpPr>
        <p:spPr>
          <a:xfrm>
            <a:off x="-64027" y="0"/>
            <a:ext cx="12191999" cy="769441"/>
          </a:xfrm>
          <a:prstGeom prst="rect">
            <a:avLst/>
          </a:prstGeom>
          <a:noFill/>
        </p:spPr>
        <p:txBody>
          <a:bodyPr wrap="square">
            <a:spAutoFit/>
          </a:bodyPr>
          <a:lstStyle/>
          <a:p>
            <a:pPr algn="ctr"/>
            <a:r>
              <a:rPr lang="en" sz="4400" b="1" spc="50" dirty="0">
                <a:ln w="0"/>
                <a:solidFill>
                  <a:schemeClr val="bg1"/>
                </a:solidFill>
                <a:effectLst>
                  <a:innerShdw blurRad="63500" dist="50800" dir="13500000">
                    <a:srgbClr val="000000">
                      <a:alpha val="50000"/>
                    </a:srgbClr>
                  </a:innerShdw>
                </a:effectLst>
              </a:rPr>
              <a:t>MALTEE WAAQA TOLFAMAA</a:t>
            </a:r>
          </a:p>
        </p:txBody>
      </p:sp>
      <p:sp>
        <p:nvSpPr>
          <p:cNvPr id="5" name="CuadroTexto 4">
            <a:extLst>
              <a:ext uri="{FF2B5EF4-FFF2-40B4-BE49-F238E27FC236}">
                <a16:creationId xmlns:a16="http://schemas.microsoft.com/office/drawing/2014/main" id="{20875D16-4F0F-CE6A-659F-DEE4D4E10834}"/>
              </a:ext>
            </a:extLst>
          </p:cNvPr>
          <p:cNvSpPr txBox="1"/>
          <p:nvPr/>
        </p:nvSpPr>
        <p:spPr>
          <a:xfrm>
            <a:off x="139410" y="644015"/>
            <a:ext cx="11785125" cy="646331"/>
          </a:xfrm>
          <a:prstGeom prst="rect">
            <a:avLst/>
          </a:prstGeom>
          <a:noFill/>
        </p:spPr>
        <p:txBody>
          <a:bodyPr wrap="square">
            <a:spAutoFit/>
          </a:bodyPr>
          <a:lstStyle/>
          <a:p>
            <a:pPr algn="ct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WAAQAYYO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Museedhaan</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akkana</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jedhe</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Sabni</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kee</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kan</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ati</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biyya</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Gibxiitii</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baaftee</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fidde</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sun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xuraa’eeraatii</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gadi</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bu’i</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(Ba’uu 32:7)</a:t>
            </a:r>
          </a:p>
        </p:txBody>
      </p:sp>
      <p:sp>
        <p:nvSpPr>
          <p:cNvPr id="6" name="CuadroTexto 5">
            <a:extLst>
              <a:ext uri="{FF2B5EF4-FFF2-40B4-BE49-F238E27FC236}">
                <a16:creationId xmlns:a16="http://schemas.microsoft.com/office/drawing/2014/main" id="{8B09B731-4B36-184F-8F5A-885905614F91}"/>
              </a:ext>
            </a:extLst>
          </p:cNvPr>
          <p:cNvSpPr txBox="1"/>
          <p:nvPr/>
        </p:nvSpPr>
        <p:spPr>
          <a:xfrm>
            <a:off x="1562730" y="1246703"/>
            <a:ext cx="7687567" cy="1323439"/>
          </a:xfrm>
          <a:prstGeom prst="rect">
            <a:avLst/>
          </a:prstGeom>
          <a:noFill/>
        </p:spPr>
        <p:txBody>
          <a:bodyPr wrap="square" rtlCol="0">
            <a:spAutoFit/>
          </a:bodyPr>
          <a:lstStyle/>
          <a:p>
            <a:pPr>
              <a:spcBef>
                <a:spcPts val="600"/>
              </a:spcBef>
            </a:pPr>
            <a:r>
              <a:rPr lang="en" sz="2000" b="1" dirty="0"/>
              <a:t>Bifa fakkeenyaa (yooma Waaqayyoon, Kiristoosiin ykn qulqulloota Isaa bakka bu’a ta’e illee) sagaduufiin seera Isaaf abboomamuu diduu dha (Ba’uu 20:3-6) kun immoo cubbuu fi malteetti seenuu dha.</a:t>
            </a:r>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250297" y="1450695"/>
            <a:ext cx="2772598" cy="2246001"/>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1350" y="1450695"/>
            <a:ext cx="1343658" cy="2081784"/>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5876925" y="3860081"/>
            <a:ext cx="3200400" cy="2815793"/>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59225" y="3752480"/>
            <a:ext cx="5717699" cy="1200329"/>
          </a:xfrm>
          <a:prstGeom prst="rect">
            <a:avLst/>
          </a:prstGeom>
          <a:noFill/>
        </p:spPr>
        <p:txBody>
          <a:bodyPr wrap="square">
            <a:spAutoFit/>
          </a:bodyPr>
          <a:lstStyle/>
          <a:p>
            <a:pPr>
              <a:spcBef>
                <a:spcPts val="600"/>
              </a:spcBef>
            </a:pPr>
            <a:r>
              <a:rPr lang="en-US" b="1" dirty="0"/>
              <a:t>W</a:t>
            </a:r>
            <a:r>
              <a:rPr lang="en" b="1" dirty="0"/>
              <a:t>aaqa tolfamaa maalfaa waaqessina? </a:t>
            </a:r>
            <a:r>
              <a:rPr lang="en-US" b="1" dirty="0"/>
              <a:t>K</a:t>
            </a:r>
            <a:r>
              <a:rPr lang="en" b="1" dirty="0"/>
              <a:t>an ofii keessanii tarreessuu ni dandeessu. </a:t>
            </a:r>
            <a:r>
              <a:rPr lang="en-US" b="1" dirty="0"/>
              <a:t>K</a:t>
            </a:r>
            <a:r>
              <a:rPr lang="en" b="1" dirty="0"/>
              <a:t>an akka koormaa, maallaqa, saal-quunnamtii, nyaata, hojii, miidiyaa hawaasaa…</a:t>
            </a:r>
          </a:p>
        </p:txBody>
      </p:sp>
      <p:sp>
        <p:nvSpPr>
          <p:cNvPr id="10" name="CuadroTexto 9">
            <a:extLst>
              <a:ext uri="{FF2B5EF4-FFF2-40B4-BE49-F238E27FC236}">
                <a16:creationId xmlns:a16="http://schemas.microsoft.com/office/drawing/2014/main" id="{F0462634-0F0C-7D46-5346-D92267FBFD11}"/>
              </a:ext>
            </a:extLst>
          </p:cNvPr>
          <p:cNvSpPr txBox="1"/>
          <p:nvPr/>
        </p:nvSpPr>
        <p:spPr>
          <a:xfrm>
            <a:off x="1562729" y="2384175"/>
            <a:ext cx="7687567" cy="1554272"/>
          </a:xfrm>
          <a:prstGeom prst="rect">
            <a:avLst/>
          </a:prstGeom>
          <a:noFill/>
        </p:spPr>
        <p:txBody>
          <a:bodyPr wrap="square">
            <a:spAutoFit/>
          </a:bodyPr>
          <a:lstStyle/>
          <a:p>
            <a:pPr>
              <a:spcBef>
                <a:spcPts val="600"/>
              </a:spcBef>
            </a:pPr>
            <a:r>
              <a:rPr lang="en-US" sz="1900" b="1" dirty="0"/>
              <a:t>W</a:t>
            </a:r>
            <a:r>
              <a:rPr lang="en" sz="1900" b="1" dirty="0"/>
              <a:t>aaqni tolfamaan jaarraa 21ffaa maali? Waaqni tolfamaan waanuma bakka Waaqayyoo fudhatu kami dha. Waaqni tolfamaan waanuma yaada keenya, jaalala keenya, yeroo keenyaa, fi sammuu keenya Waaqayyoon caalaa qabatuu fi yaada keenya garboomfatu hundumaa dha.</a:t>
            </a:r>
          </a:p>
        </p:txBody>
      </p:sp>
      <p:sp>
        <p:nvSpPr>
          <p:cNvPr id="14" name="CuadroTexto 13">
            <a:extLst>
              <a:ext uri="{FF2B5EF4-FFF2-40B4-BE49-F238E27FC236}">
                <a16:creationId xmlns:a16="http://schemas.microsoft.com/office/drawing/2014/main" id="{DAB1E159-F00E-A6E2-067D-9F35FE87D416}"/>
              </a:ext>
            </a:extLst>
          </p:cNvPr>
          <p:cNvSpPr txBox="1"/>
          <p:nvPr/>
        </p:nvSpPr>
        <p:spPr>
          <a:xfrm>
            <a:off x="159225" y="4766841"/>
            <a:ext cx="5717699" cy="2139047"/>
          </a:xfrm>
          <a:prstGeom prst="rect">
            <a:avLst/>
          </a:prstGeom>
          <a:noFill/>
        </p:spPr>
        <p:txBody>
          <a:bodyPr wrap="square">
            <a:spAutoFit/>
          </a:bodyPr>
          <a:lstStyle/>
          <a:p>
            <a:pPr>
              <a:spcBef>
                <a:spcPts val="600"/>
              </a:spcBef>
            </a:pPr>
            <a:r>
              <a:rPr lang="en-US" sz="1900" b="1" dirty="0"/>
              <a:t>W</a:t>
            </a:r>
            <a:r>
              <a:rPr lang="en" sz="1900" b="1" dirty="0"/>
              <a:t>aaqolii tolfamoo kanaaf waaqessuun maal agarsiisa? </a:t>
            </a:r>
            <a:r>
              <a:rPr lang="en-US" sz="1900" b="1" dirty="0"/>
              <a:t>E</a:t>
            </a:r>
            <a:r>
              <a:rPr lang="en" sz="1900" b="1" dirty="0"/>
              <a:t>enyummaa keenya, akkaataa yaada keenyaa, miira keenyaa, fi jireenyi hawaasummaa keenyaa illee ni geedderama. Walitti dhufeenya dhugaa Waaqayyoo wajjinii, walitti dhufeenya duwwaa fi hiikkaa hin qabne kan nu fayyisuu hin dandeenyeen bakka buufna. </a:t>
            </a:r>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250297" y="3860081"/>
            <a:ext cx="2782478" cy="2815793"/>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17">
                                          <p:stCondLst>
                                            <p:cond delay="0"/>
                                          </p:stCondLst>
                                        </p:cTn>
                                        <p:tgtEl>
                                          <p:spTgt spid="7"/>
                                        </p:tgtEl>
                                      </p:cBhvr>
                                    </p:animEffect>
                                    <p:anim calcmode="lin" valueType="num">
                                      <p:cBhvr>
                                        <p:cTn id="2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7" dur="10">
                                          <p:stCondLst>
                                            <p:cond delay="244"/>
                                          </p:stCondLst>
                                        </p:cTn>
                                        <p:tgtEl>
                                          <p:spTgt spid="7"/>
                                        </p:tgtEl>
                                      </p:cBhvr>
                                      <p:to x="100000" y="60000"/>
                                    </p:animScale>
                                    <p:animScale>
                                      <p:cBhvr>
                                        <p:cTn id="28" dur="62" decel="50000">
                                          <p:stCondLst>
                                            <p:cond delay="254"/>
                                          </p:stCondLst>
                                        </p:cTn>
                                        <p:tgtEl>
                                          <p:spTgt spid="7"/>
                                        </p:tgtEl>
                                      </p:cBhvr>
                                      <p:to x="100000" y="100000"/>
                                    </p:animScale>
                                    <p:animScale>
                                      <p:cBhvr>
                                        <p:cTn id="29" dur="10">
                                          <p:stCondLst>
                                            <p:cond delay="492"/>
                                          </p:stCondLst>
                                        </p:cTn>
                                        <p:tgtEl>
                                          <p:spTgt spid="7"/>
                                        </p:tgtEl>
                                      </p:cBhvr>
                                      <p:to x="100000" y="80000"/>
                                    </p:animScale>
                                    <p:animScale>
                                      <p:cBhvr>
                                        <p:cTn id="30" dur="62" decel="50000">
                                          <p:stCondLst>
                                            <p:cond delay="502"/>
                                          </p:stCondLst>
                                        </p:cTn>
                                        <p:tgtEl>
                                          <p:spTgt spid="7"/>
                                        </p:tgtEl>
                                      </p:cBhvr>
                                      <p:to x="100000" y="100000"/>
                                    </p:animScale>
                                    <p:animScale>
                                      <p:cBhvr>
                                        <p:cTn id="31" dur="10">
                                          <p:stCondLst>
                                            <p:cond delay="616"/>
                                          </p:stCondLst>
                                        </p:cTn>
                                        <p:tgtEl>
                                          <p:spTgt spid="7"/>
                                        </p:tgtEl>
                                      </p:cBhvr>
                                      <p:to x="100000" y="90000"/>
                                    </p:animScale>
                                    <p:animScale>
                                      <p:cBhvr>
                                        <p:cTn id="32" dur="62" decel="50000">
                                          <p:stCondLst>
                                            <p:cond delay="625"/>
                                          </p:stCondLst>
                                        </p:cTn>
                                        <p:tgtEl>
                                          <p:spTgt spid="7"/>
                                        </p:tgtEl>
                                      </p:cBhvr>
                                      <p:to x="100000" y="100000"/>
                                    </p:animScale>
                                    <p:animScale>
                                      <p:cBhvr>
                                        <p:cTn id="33" dur="10">
                                          <p:stCondLst>
                                            <p:cond delay="678"/>
                                          </p:stCondLst>
                                        </p:cTn>
                                        <p:tgtEl>
                                          <p:spTgt spid="7"/>
                                        </p:tgtEl>
                                      </p:cBhvr>
                                      <p:to x="100000" y="95000"/>
                                    </p:animScale>
                                    <p:animScale>
                                      <p:cBhvr>
                                        <p:cTn id="34" dur="62" decel="50000">
                                          <p:stCondLst>
                                            <p:cond delay="688"/>
                                          </p:stCondLst>
                                        </p:cTn>
                                        <p:tgtEl>
                                          <p:spTgt spid="7"/>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vertical)">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750"/>
                                        <p:tgtEl>
                                          <p:spTgt spid="1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strVal val="4/3*#ppt_w"/>
                                          </p:val>
                                        </p:tav>
                                        <p:tav tm="100000">
                                          <p:val>
                                            <p:strVal val="#ppt_w"/>
                                          </p:val>
                                        </p:tav>
                                      </p:tavLst>
                                    </p:anim>
                                    <p:anim calcmode="lin" valueType="num">
                                      <p:cBhvr>
                                        <p:cTn id="62" dur="500" fill="hold"/>
                                        <p:tgtEl>
                                          <p:spTgt spid="11"/>
                                        </p:tgtEl>
                                        <p:attrNameLst>
                                          <p:attrName>ppt_h</p:attrName>
                                        </p:attrNameLst>
                                      </p:cBhvr>
                                      <p:tavLst>
                                        <p:tav tm="0">
                                          <p:val>
                                            <p:strVal val="4/3*#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AB198-F7BB-AAC7-6511-04FB6A1072E5}"/>
              </a:ext>
            </a:extLst>
          </p:cNvPr>
          <p:cNvSpPr txBox="1"/>
          <p:nvPr/>
        </p:nvSpPr>
        <p:spPr>
          <a:xfrm>
            <a:off x="3069177" y="4978114"/>
            <a:ext cx="8853192" cy="1569660"/>
          </a:xfrm>
          <a:prstGeom prst="rect">
            <a:avLst/>
          </a:prstGeom>
          <a:noFill/>
          <a:effectLst>
            <a:outerShdw blurRad="50800" dist="38100" dir="2700000" algn="tl" rotWithShape="0">
              <a:prstClr val="black">
                <a:alpha val="55000"/>
              </a:prstClr>
            </a:outerShdw>
          </a:effectLst>
        </p:spPr>
        <p:txBody>
          <a:bodyPr wrap="square">
            <a:spAutoFit/>
          </a:bodyPr>
          <a:lstStyle/>
          <a:p>
            <a:pPr algn="r"/>
            <a:r>
              <a:rPr lang="en" sz="9600" b="1" dirty="0">
                <a:ln w="6600">
                  <a:solidFill>
                    <a:srgbClr val="ED8F52"/>
                  </a:solidFill>
                  <a:prstDash val="solid"/>
                </a:ln>
                <a:solidFill>
                  <a:srgbClr val="FFFFFF"/>
                </a:solidFill>
                <a:effectLst>
                  <a:outerShdw dist="38100" dir="2700000" algn="tl" rotWithShape="0">
                    <a:srgbClr val="ED8F52"/>
                  </a:outerShdw>
                </a:effectLst>
              </a:rPr>
              <a:t>ARAARSUU</a:t>
            </a: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0" y="-23044"/>
            <a:ext cx="12192000" cy="707886"/>
          </a:xfrm>
          <a:prstGeom prst="rect">
            <a:avLst/>
          </a:prstGeom>
          <a:noFill/>
        </p:spPr>
        <p:txBody>
          <a:bodyPr wrap="square">
            <a:spAutoFit/>
          </a:bodyPr>
          <a:lstStyle/>
          <a:p>
            <a:pPr algn="ctr"/>
            <a:r>
              <a:rPr lang="en-US" sz="40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“AARIIKEE ISA BOBA’AA IRRAA DEEBI’I”</a:t>
            </a:r>
            <a:endParaRPr lang="en" sz="40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1023936" y="561498"/>
            <a:ext cx="10144125" cy="923330"/>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Warri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Gibxii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maaliif</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Inni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duruma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iyyuu</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yaada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hamaadhaan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tulluuwwan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irratti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isaan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fixuu</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fi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lafa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irraa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isaan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balleessuuf</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Gibxii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isaan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baasee</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jedhu</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Aarii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kee</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boba’aa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sana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irraa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deebi’I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obsis</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saba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keettis</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badiisa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hin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fidin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(Ba’uu 32:12)</a:t>
            </a:r>
          </a:p>
        </p:txBody>
      </p:sp>
      <p:sp>
        <p:nvSpPr>
          <p:cNvPr id="6" name="CuadroTexto 5">
            <a:extLst>
              <a:ext uri="{FF2B5EF4-FFF2-40B4-BE49-F238E27FC236}">
                <a16:creationId xmlns:a16="http://schemas.microsoft.com/office/drawing/2014/main" id="{DF478704-372E-39E9-5962-3312DF14CA81}"/>
              </a:ext>
            </a:extLst>
          </p:cNvPr>
          <p:cNvSpPr txBox="1"/>
          <p:nvPr/>
        </p:nvSpPr>
        <p:spPr>
          <a:xfrm>
            <a:off x="2514599" y="1416687"/>
            <a:ext cx="6255776" cy="1015663"/>
          </a:xfrm>
          <a:prstGeom prst="rect">
            <a:avLst/>
          </a:prstGeom>
          <a:noFill/>
        </p:spPr>
        <p:txBody>
          <a:bodyPr wrap="square" rtlCol="0">
            <a:spAutoFit/>
          </a:bodyPr>
          <a:lstStyle/>
          <a:p>
            <a:pPr>
              <a:spcBef>
                <a:spcPts val="600"/>
              </a:spcBef>
            </a:pPr>
            <a:r>
              <a:rPr lang="en-US" sz="2000" b="1" dirty="0">
                <a:solidFill>
                  <a:schemeClr val="bg1"/>
                </a:solidFill>
                <a:effectLst>
                  <a:glow rad="127000">
                    <a:srgbClr val="771101"/>
                  </a:glow>
                  <a:outerShdw blurRad="38100" dist="38100" dir="2700000" algn="tl">
                    <a:srgbClr val="000000">
                      <a:alpha val="43137"/>
                    </a:srgbClr>
                  </a:outerShdw>
                </a:effectLst>
              </a:rPr>
              <a:t>WAAQAYYO </a:t>
            </a:r>
            <a:r>
              <a:rPr lang="en-US" sz="2000" b="1" dirty="0" err="1">
                <a:solidFill>
                  <a:schemeClr val="bg1"/>
                </a:solidFill>
                <a:effectLst>
                  <a:glow rad="127000">
                    <a:srgbClr val="771101"/>
                  </a:glow>
                  <a:outerShdw blurRad="38100" dist="38100" dir="2700000" algn="tl">
                    <a:srgbClr val="000000">
                      <a:alpha val="43137"/>
                    </a:srgbClr>
                  </a:outerShdw>
                </a:effectLst>
              </a:rPr>
              <a:t>Museedhaan</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akkana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jedhe</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Sabni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kee</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kan</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ati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biyya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Gibxiitii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baaftee</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fidde</a:t>
            </a:r>
            <a:r>
              <a:rPr lang="en-US" sz="2000" b="1" dirty="0">
                <a:solidFill>
                  <a:schemeClr val="bg1"/>
                </a:solidFill>
                <a:effectLst>
                  <a:glow rad="127000">
                    <a:srgbClr val="771101"/>
                  </a:glow>
                  <a:outerShdw blurRad="38100" dist="38100" dir="2700000" algn="tl">
                    <a:srgbClr val="000000">
                      <a:alpha val="43137"/>
                    </a:srgbClr>
                  </a:outerShdw>
                </a:effectLst>
              </a:rPr>
              <a:t> sun </a:t>
            </a:r>
            <a:r>
              <a:rPr lang="en-US" sz="2000" b="1" dirty="0" err="1">
                <a:solidFill>
                  <a:schemeClr val="bg1"/>
                </a:solidFill>
                <a:effectLst>
                  <a:glow rad="127000">
                    <a:srgbClr val="771101"/>
                  </a:glow>
                  <a:outerShdw blurRad="38100" dist="38100" dir="2700000" algn="tl">
                    <a:srgbClr val="000000">
                      <a:alpha val="43137"/>
                    </a:srgbClr>
                  </a:outerShdw>
                </a:effectLst>
              </a:rPr>
              <a:t>xuraa’eeraatii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gadi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bu’i</a:t>
            </a:r>
            <a:r>
              <a:rPr lang="en" sz="2000" b="1" dirty="0">
                <a:solidFill>
                  <a:schemeClr val="bg1"/>
                </a:solidFill>
                <a:effectLst>
                  <a:glow rad="127000">
                    <a:srgbClr val="771101"/>
                  </a:glow>
                  <a:outerShdw blurRad="38100" dist="38100" dir="2700000" algn="tl">
                    <a:srgbClr val="000000">
                      <a:alpha val="43137"/>
                    </a:srgbClr>
                  </a:outerShdw>
                </a:effectLst>
              </a:rPr>
              <a:t> (Ba’uu 32:7).</a:t>
            </a: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
          <a:stretch>
            <a:fillRect/>
          </a:stretch>
        </p:blipFill>
        <p:spPr>
          <a:xfrm>
            <a:off x="9665110" y="4355690"/>
            <a:ext cx="2399070"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2105" y="1648288"/>
            <a:ext cx="3212075" cy="255841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510" y="3958274"/>
            <a:ext cx="1864852" cy="2797277"/>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935" r="5935"/>
          <a:stretch>
            <a:fillRect/>
          </a:stretch>
        </p:blipFill>
        <p:spPr>
          <a:xfrm>
            <a:off x="127821" y="1719168"/>
            <a:ext cx="2386780" cy="211906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022004" y="4010578"/>
            <a:ext cx="6960071" cy="1938992"/>
          </a:xfrm>
          <a:prstGeom prst="rect">
            <a:avLst/>
          </a:prstGeom>
          <a:noFill/>
        </p:spPr>
        <p:txBody>
          <a:bodyPr wrap="square">
            <a:spAutoFit/>
          </a:bodyPr>
          <a:lstStyle/>
          <a:p>
            <a:pPr>
              <a:spcBef>
                <a:spcPts val="600"/>
              </a:spcBef>
            </a:pPr>
            <a:r>
              <a:rPr lang="en" sz="2000" b="1" dirty="0">
                <a:solidFill>
                  <a:schemeClr val="bg1"/>
                </a:solidFill>
                <a:effectLst>
                  <a:glow rad="127000">
                    <a:srgbClr val="771101"/>
                  </a:glow>
                  <a:outerShdw blurRad="38100" dist="38100" dir="2700000" algn="tl">
                    <a:srgbClr val="000000">
                      <a:alpha val="43137"/>
                    </a:srgbClr>
                  </a:outerShdw>
                </a:effectLst>
              </a:rPr>
              <a:t>Dheekkamsi Waaqayyoo haqa qabeessa, garuu Museen, “akka araarri firdii mo’atu” ni beeka (Yaaq. 2:13). Erga Israa’eliif kadhatee, aariin Waaqayyoo qabbanaa’uu isaa mirkaneeffatee booda gaara irraa gadi bu’e (Ba’uu 32:12-15). Gantummaa sana gaafa argu, mallattoo kakuu kan ta’e: gabatee dhagaa sana ni cabse (Ba’uu 32:19).</a:t>
            </a:r>
          </a:p>
        </p:txBody>
      </p:sp>
      <p:sp>
        <p:nvSpPr>
          <p:cNvPr id="9" name="CuadroTexto 8">
            <a:extLst>
              <a:ext uri="{FF2B5EF4-FFF2-40B4-BE49-F238E27FC236}">
                <a16:creationId xmlns:a16="http://schemas.microsoft.com/office/drawing/2014/main" id="{F6694C05-CFB2-B9A6-E6B9-86B72E6A87A7}"/>
              </a:ext>
            </a:extLst>
          </p:cNvPr>
          <p:cNvSpPr txBox="1"/>
          <p:nvPr/>
        </p:nvSpPr>
        <p:spPr>
          <a:xfrm>
            <a:off x="2514600" y="2396331"/>
            <a:ext cx="6255775" cy="1631216"/>
          </a:xfrm>
          <a:prstGeom prst="rect">
            <a:avLst/>
          </a:prstGeom>
          <a:noFill/>
        </p:spPr>
        <p:txBody>
          <a:bodyPr wrap="square">
            <a:spAutoFit/>
          </a:bodyPr>
          <a:lstStyle/>
          <a:p>
            <a:pPr>
              <a:spcBef>
                <a:spcPts val="600"/>
              </a:spcBef>
            </a:pPr>
            <a:r>
              <a:rPr lang="en" sz="2000" b="1" dirty="0">
                <a:solidFill>
                  <a:schemeClr val="bg1"/>
                </a:solidFill>
                <a:effectLst>
                  <a:glow rad="127000">
                    <a:srgbClr val="771101"/>
                  </a:glow>
                  <a:outerShdw blurRad="38100" dist="38100" dir="2700000" algn="tl">
                    <a:srgbClr val="000000">
                      <a:alpha val="43137"/>
                    </a:srgbClr>
                  </a:outerShdw>
                </a:effectLst>
              </a:rPr>
              <a:t>Museen akka ta’utti deebii kenne: “Isaan saba koo miti, saba keeti; ana miti kan biyya Gibiixii isaan baase, Si dha” (Ba’uu 32:11). Waaqayyo, akka Ani Israa’elota balleessuuf na dhiisi jedhee gaafate (Ba’uu 32:10), garuu Museen kana heyyamuu ni dide. </a:t>
            </a:r>
          </a:p>
        </p:txBody>
      </p:sp>
      <p:sp>
        <p:nvSpPr>
          <p:cNvPr id="12" name="CuadroTexto 11">
            <a:extLst>
              <a:ext uri="{FF2B5EF4-FFF2-40B4-BE49-F238E27FC236}">
                <a16:creationId xmlns:a16="http://schemas.microsoft.com/office/drawing/2014/main" id="{AAF0FDF5-42F0-2939-931B-8DCB097DF2E3}"/>
              </a:ext>
            </a:extLst>
          </p:cNvPr>
          <p:cNvSpPr txBox="1"/>
          <p:nvPr/>
        </p:nvSpPr>
        <p:spPr>
          <a:xfrm>
            <a:off x="2022004" y="5932602"/>
            <a:ext cx="7577464" cy="969496"/>
          </a:xfrm>
          <a:prstGeom prst="rect">
            <a:avLst/>
          </a:prstGeom>
          <a:noFill/>
        </p:spPr>
        <p:txBody>
          <a:bodyPr wrap="square">
            <a:spAutoFit/>
          </a:bodyPr>
          <a:lstStyle/>
          <a:p>
            <a:pPr>
              <a:spcBef>
                <a:spcPts val="600"/>
              </a:spcBef>
            </a:pPr>
            <a:r>
              <a:rPr lang="en" sz="1900" b="1" dirty="0">
                <a:solidFill>
                  <a:schemeClr val="bg1"/>
                </a:solidFill>
                <a:effectLst>
                  <a:glow rad="127000">
                    <a:srgbClr val="771101"/>
                  </a:glow>
                  <a:outerShdw blurRad="38100" dist="38100" dir="2700000" algn="tl">
                    <a:srgbClr val="000000">
                      <a:alpha val="43137"/>
                    </a:srgbClr>
                  </a:outerShdw>
                </a:effectLst>
              </a:rPr>
              <a:t>Erga sababa obboleessa isaatii isa dadhabaa dhaggeeffatee booda, Museen ejjennoodhaan toora diigame sana iddootti deebisuuf ka’e (Ba’uu 32:20-28).</a:t>
            </a: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2/3*#ppt_w"/>
                                          </p:val>
                                        </p:tav>
                                        <p:tav tm="100000">
                                          <p:val>
                                            <p:strVal val="#ppt_w"/>
                                          </p:val>
                                        </p:tav>
                                      </p:tavLst>
                                    </p:anim>
                                    <p:anim calcmode="lin" valueType="num">
                                      <p:cBhvr>
                                        <p:cTn id="48" dur="500" fill="hold"/>
                                        <p:tgtEl>
                                          <p:spTgt spid="8"/>
                                        </p:tgtEl>
                                        <p:attrNameLst>
                                          <p:attrName>ppt_h</p:attrName>
                                        </p:attrNameLst>
                                      </p:cBhvr>
                                      <p:tavLst>
                                        <p:tav tm="0">
                                          <p:val>
                                            <p:strVal val="2/3*#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ppt_h/2"/>
                                          </p:val>
                                        </p:tav>
                                        <p:tav tm="100000">
                                          <p:val>
                                            <p:strVal val="#ppt_y"/>
                                          </p:val>
                                        </p:tav>
                                      </p:tavLst>
                                    </p:anim>
                                    <p:anim calcmode="lin" valueType="num">
                                      <p:cBhvr>
                                        <p:cTn id="59" dur="500" fill="hold"/>
                                        <p:tgtEl>
                                          <p:spTgt spid="4"/>
                                        </p:tgtEl>
                                        <p:attrNameLst>
                                          <p:attrName>ppt_w</p:attrName>
                                        </p:attrNameLst>
                                      </p:cBhvr>
                                      <p:tavLst>
                                        <p:tav tm="0">
                                          <p:val>
                                            <p:strVal val="#ppt_w"/>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922</TotalTime>
  <Words>1192</Words>
  <Application>Microsoft Office PowerPoint</Application>
  <PresentationFormat>Panorámica</PresentationFormat>
  <Paragraphs>50</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136</cp:revision>
  <dcterms:created xsi:type="dcterms:W3CDTF">2025-08-02T14:02:20Z</dcterms:created>
  <dcterms:modified xsi:type="dcterms:W3CDTF">2025-09-11T20:15:03Z</dcterms:modified>
</cp:coreProperties>
</file>