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101" d="100"/>
          <a:sy n="101" d="100"/>
        </p:scale>
        <p:origin x="61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en-US" sz="2000" b="1" dirty="0" err="1"/>
            <a:t>Namoota</a:t>
          </a:r>
          <a:r>
            <a:rPr lang="en-US" sz="2000" b="1" dirty="0"/>
            <a:t> </a:t>
          </a:r>
          <a:r>
            <a:rPr lang="en-US" sz="2000" b="1" dirty="0" err="1"/>
            <a:t>laficha</a:t>
          </a:r>
          <a:r>
            <a:rPr lang="en-US" sz="2000" b="1" dirty="0"/>
            <a:t> </a:t>
          </a:r>
          <a:r>
            <a:rPr lang="en-US" sz="2000" b="1" dirty="0" err="1"/>
            <a:t>irra</a:t>
          </a:r>
          <a:r>
            <a:rPr lang="en-US" sz="2000" b="1" dirty="0"/>
            <a:t> </a:t>
          </a:r>
          <a:r>
            <a:rPr lang="en-US" sz="2000" b="1" dirty="0" err="1"/>
            <a:t>jiraatanii</a:t>
          </a:r>
          <a:r>
            <a:rPr lang="en-US" sz="2000" b="1" dirty="0"/>
            <a:t> </a:t>
          </a:r>
          <a:r>
            <a:rPr lang="en-US" sz="2000" b="1" dirty="0" err="1"/>
            <a:t>wajjin</a:t>
          </a:r>
          <a:r>
            <a:rPr lang="en-US" sz="2000" b="1" dirty="0"/>
            <a:t> </a:t>
          </a:r>
          <a:r>
            <a:rPr lang="en-US" sz="2000" b="1" dirty="0" err="1"/>
            <a:t>wal</a:t>
          </a:r>
          <a:r>
            <a:rPr lang="en-US" sz="2000" b="1" dirty="0"/>
            <a:t> </a:t>
          </a:r>
          <a:r>
            <a:rPr lang="en-US" sz="2000" b="1" dirty="0" err="1"/>
            <a:t>hin</a:t>
          </a:r>
          <a:r>
            <a:rPr lang="en-US" sz="2000" b="1" dirty="0"/>
            <a:t> </a:t>
          </a:r>
          <a:r>
            <a:rPr lang="en-US" sz="2000" b="1" dirty="0" err="1"/>
            <a:t>fuudhinaa</a:t>
          </a:r>
          <a:r>
            <a:rPr lang="en-US" sz="2000" b="1" dirty="0"/>
            <a:t> </a:t>
          </a:r>
          <a:r>
            <a:rPr lang="en" sz="2000" b="1" dirty="0"/>
            <a:t>(Iyya.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en-US" sz="2000" b="1" dirty="0" err="1"/>
            <a:t>Maqaa</a:t>
          </a:r>
          <a:r>
            <a:rPr lang="en-US" sz="2000" b="1" dirty="0"/>
            <a:t> </a:t>
          </a:r>
          <a:r>
            <a:rPr lang="en-US" sz="2000" b="1" dirty="0" err="1"/>
            <a:t>waaqota</a:t>
          </a:r>
          <a:r>
            <a:rPr lang="en-US" sz="2000" b="1" dirty="0"/>
            <a:t> </a:t>
          </a:r>
          <a:r>
            <a:rPr lang="en-US" sz="2000" b="1" dirty="0" err="1"/>
            <a:t>isaanii</a:t>
          </a:r>
          <a:r>
            <a:rPr lang="en-US" sz="2000" b="1" dirty="0"/>
            <a:t> </a:t>
          </a:r>
          <a:r>
            <a:rPr lang="en-US" sz="2000" b="1" dirty="0" err="1"/>
            <a:t>hin</a:t>
          </a:r>
          <a:r>
            <a:rPr lang="en-US" sz="2000" b="1" dirty="0"/>
            <a:t> </a:t>
          </a:r>
          <a:r>
            <a:rPr lang="en-US" sz="2000" b="1" dirty="0" err="1"/>
            <a:t>dhahinaa</a:t>
          </a:r>
          <a:br>
            <a:rPr lang="en-US" sz="2000" b="1" dirty="0"/>
          </a:br>
          <a:r>
            <a:rPr lang="en" sz="2000" b="1" dirty="0"/>
            <a:t>(Iyya. 23:7b)</a:t>
          </a:r>
          <a:endParaRPr lang="es-ES" sz="2000" b="1" dirty="0"/>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en" sz="2000" b="1" dirty="0"/>
            <a:t>waaqota isaanii hin waaqessinaa (Iyya.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custScaleY="56302"/>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839378"/>
          <a:ext cx="5582463" cy="339823"/>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waaqota isaanii hin waaqessinaa (Iyya. 23:7c)</a:t>
          </a:r>
        </a:p>
      </dsp:txBody>
      <dsp:txXfrm>
        <a:off x="0" y="1839378"/>
        <a:ext cx="5582463" cy="339823"/>
      </dsp:txXfrm>
    </dsp:sp>
    <dsp:sp modelId="{4A2981D8-ED82-4DD0-9931-C7C413BEB15C}">
      <dsp:nvSpPr>
        <dsp:cNvPr id="0" name=""/>
        <dsp:cNvSpPr/>
      </dsp:nvSpPr>
      <dsp:spPr>
        <a:xfrm rot="10800000">
          <a:off x="0" y="920137"/>
          <a:ext cx="5582463" cy="928294"/>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Maqaa</a:t>
          </a:r>
          <a:r>
            <a:rPr lang="en-US" sz="2000" b="1" kern="1200" dirty="0"/>
            <a:t> </a:t>
          </a:r>
          <a:r>
            <a:rPr lang="en-US" sz="2000" b="1" kern="1200" dirty="0" err="1"/>
            <a:t>waaqota</a:t>
          </a:r>
          <a:r>
            <a:rPr lang="en-US" sz="2000" b="1" kern="1200" dirty="0"/>
            <a:t> </a:t>
          </a:r>
          <a:r>
            <a:rPr lang="en-US" sz="2000" b="1" kern="1200" dirty="0" err="1"/>
            <a:t>isaanii</a:t>
          </a:r>
          <a:r>
            <a:rPr lang="en-US" sz="2000" b="1" kern="1200" dirty="0"/>
            <a:t> </a:t>
          </a:r>
          <a:r>
            <a:rPr lang="en-US" sz="2000" b="1" kern="1200" dirty="0" err="1"/>
            <a:t>hin</a:t>
          </a:r>
          <a:r>
            <a:rPr lang="en-US" sz="2000" b="1" kern="1200" dirty="0"/>
            <a:t> </a:t>
          </a:r>
          <a:r>
            <a:rPr lang="en-US" sz="2000" b="1" kern="1200" dirty="0" err="1"/>
            <a:t>dhahinaa</a:t>
          </a:r>
          <a:br>
            <a:rPr lang="en-US" sz="2000" b="1" kern="1200" dirty="0"/>
          </a:br>
          <a:r>
            <a:rPr lang="en" sz="2000" b="1" kern="1200" dirty="0"/>
            <a:t>(Iyya. 23:7b)</a:t>
          </a:r>
          <a:endParaRPr lang="es-ES" sz="2000" b="1" kern="1200" dirty="0"/>
        </a:p>
      </dsp:txBody>
      <dsp:txXfrm rot="10800000">
        <a:off x="0" y="920137"/>
        <a:ext cx="5582463" cy="603178"/>
      </dsp:txXfrm>
    </dsp:sp>
    <dsp:sp modelId="{04504CCF-E609-403F-BDD7-9DC328702048}">
      <dsp:nvSpPr>
        <dsp:cNvPr id="0" name=""/>
        <dsp:cNvSpPr/>
      </dsp:nvSpPr>
      <dsp:spPr>
        <a:xfrm rot="10800000">
          <a:off x="0" y="897"/>
          <a:ext cx="5582463" cy="928294"/>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Namoota</a:t>
          </a:r>
          <a:r>
            <a:rPr lang="en-US" sz="2000" b="1" kern="1200" dirty="0"/>
            <a:t> </a:t>
          </a:r>
          <a:r>
            <a:rPr lang="en-US" sz="2000" b="1" kern="1200" dirty="0" err="1"/>
            <a:t>laficha</a:t>
          </a:r>
          <a:r>
            <a:rPr lang="en-US" sz="2000" b="1" kern="1200" dirty="0"/>
            <a:t> </a:t>
          </a:r>
          <a:r>
            <a:rPr lang="en-US" sz="2000" b="1" kern="1200" dirty="0" err="1"/>
            <a:t>irra</a:t>
          </a:r>
          <a:r>
            <a:rPr lang="en-US" sz="2000" b="1" kern="1200" dirty="0"/>
            <a:t> </a:t>
          </a:r>
          <a:r>
            <a:rPr lang="en-US" sz="2000" b="1" kern="1200" dirty="0" err="1"/>
            <a:t>jiraatanii</a:t>
          </a:r>
          <a:r>
            <a:rPr lang="en-US" sz="2000" b="1" kern="1200" dirty="0"/>
            <a:t> </a:t>
          </a:r>
          <a:r>
            <a:rPr lang="en-US" sz="2000" b="1" kern="1200" dirty="0" err="1"/>
            <a:t>wajjin</a:t>
          </a:r>
          <a:r>
            <a:rPr lang="en-US" sz="2000" b="1" kern="1200" dirty="0"/>
            <a:t> </a:t>
          </a:r>
          <a:r>
            <a:rPr lang="en-US" sz="2000" b="1" kern="1200" dirty="0" err="1"/>
            <a:t>wal</a:t>
          </a:r>
          <a:r>
            <a:rPr lang="en-US" sz="2000" b="1" kern="1200" dirty="0"/>
            <a:t> </a:t>
          </a:r>
          <a:r>
            <a:rPr lang="en-US" sz="2000" b="1" kern="1200" dirty="0" err="1"/>
            <a:t>hin</a:t>
          </a:r>
          <a:r>
            <a:rPr lang="en-US" sz="2000" b="1" kern="1200" dirty="0"/>
            <a:t> </a:t>
          </a:r>
          <a:r>
            <a:rPr lang="en-US" sz="2000" b="1" kern="1200" dirty="0" err="1"/>
            <a:t>fuudhinaa</a:t>
          </a:r>
          <a:r>
            <a:rPr lang="en-US" sz="2000" b="1" kern="1200" dirty="0"/>
            <a:t> </a:t>
          </a:r>
          <a:r>
            <a:rPr lang="en" sz="2000" b="1" kern="1200" dirty="0"/>
            <a:t>(Iyya. 23:7a)</a:t>
          </a:r>
        </a:p>
      </dsp:txBody>
      <dsp:txXfrm rot="10800000">
        <a:off x="0" y="897"/>
        <a:ext cx="5582463" cy="6031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17/12/2025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17/12/2025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086225"/>
            <a:ext cx="4785360" cy="2427965"/>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en-US"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WAAQAYYO AMANAMAA DHA!</a:t>
            </a:r>
            <a:endPar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6409415"/>
            <a:ext cx="5001186" cy="338554"/>
          </a:xfrm>
          <a:prstGeom prst="rect">
            <a:avLst/>
          </a:prstGeom>
          <a:noFill/>
        </p:spPr>
        <p:txBody>
          <a:bodyPr wrap="square" rtlCol="0">
            <a:spAutoFit/>
          </a:bodyPr>
          <a:lstStyle/>
          <a:p>
            <a:pPr algn="ctr"/>
            <a:r>
              <a:rPr lang="en-US" sz="1600" b="1" dirty="0" err="1">
                <a:solidFill>
                  <a:srgbClr val="3A5036"/>
                </a:solidFill>
              </a:rPr>
              <a:t>Barnoota</a:t>
            </a:r>
            <a:r>
              <a:rPr lang="en" sz="1600" b="1" dirty="0">
                <a:solidFill>
                  <a:srgbClr val="3A5036"/>
                </a:solidFill>
              </a:rPr>
              <a:t> 12</a:t>
            </a:r>
            <a:r>
              <a:rPr lang="en-US" sz="1600" b="1" dirty="0" err="1">
                <a:solidFill>
                  <a:srgbClr val="3A5036"/>
                </a:solidFill>
              </a:rPr>
              <a:t>ffaa</a:t>
            </a:r>
            <a:r>
              <a:rPr lang="en" sz="1600" b="1" dirty="0">
                <a:solidFill>
                  <a:srgbClr val="3A5036"/>
                </a:solidFill>
              </a:rPr>
              <a:t> </a:t>
            </a:r>
            <a:r>
              <a:rPr lang="en-US" sz="1600" b="1" dirty="0" err="1">
                <a:solidFill>
                  <a:srgbClr val="3A5036"/>
                </a:solidFill>
              </a:rPr>
              <a:t>Mudde</a:t>
            </a:r>
            <a:r>
              <a:rPr lang="en" sz="1600" b="1" dirty="0">
                <a:solidFill>
                  <a:srgbClr val="3A5036"/>
                </a:solidFill>
              </a:rPr>
              <a:t> 20, 2025</a:t>
            </a: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Waadaa</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gaarii</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Waaqayyo</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mana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Israa’eliif</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gale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keessaa</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tokko</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iyyuu</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hin</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hafne</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hundinuu</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guutameera</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Iyyaasuu</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21:45)</a:t>
            </a: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4049745" y="4476639"/>
            <a:ext cx="8161305"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DE785F"/>
                </a:solidFill>
              </a:rPr>
              <a:t>Amanamummaa Waaqayyoo </a:t>
            </a:r>
            <a:r>
              <a:rPr lang="en" sz="2000" b="1" dirty="0"/>
              <a:t>(Iyyaa. 21:43-45)</a:t>
            </a:r>
          </a:p>
          <a:p>
            <a:pPr>
              <a:spcBef>
                <a:spcPts val="1200"/>
              </a:spcBef>
            </a:pPr>
            <a:r>
              <a:rPr lang="en" sz="2000" b="1" dirty="0">
                <a:solidFill>
                  <a:srgbClr val="579D65"/>
                </a:solidFill>
              </a:rPr>
              <a:t>Waanta Waaqayyo godhee fi waana Inni gochuuf deemu </a:t>
            </a:r>
            <a:r>
              <a:rPr lang="en" sz="2000" b="1" dirty="0"/>
              <a:t>(Iyya. 23:1-5)</a:t>
            </a:r>
          </a:p>
          <a:p>
            <a:pPr>
              <a:spcBef>
                <a:spcPts val="1200"/>
              </a:spcBef>
            </a:pPr>
            <a:r>
              <a:rPr lang="en" sz="2000" b="1" dirty="0">
                <a:solidFill>
                  <a:srgbClr val="5F69DE"/>
                </a:solidFill>
              </a:rPr>
              <a:t>Badhaasa amanamummaa </a:t>
            </a:r>
            <a:r>
              <a:rPr lang="en" sz="2000" b="1" dirty="0"/>
              <a:t>(Iyya. 23:6-10)</a:t>
            </a:r>
          </a:p>
          <a:p>
            <a:pPr>
              <a:spcBef>
                <a:spcPts val="1200"/>
              </a:spcBef>
            </a:pPr>
            <a:r>
              <a:rPr lang="en" sz="2000" b="1" dirty="0">
                <a:solidFill>
                  <a:srgbClr val="DE5F8B"/>
                </a:solidFill>
              </a:rPr>
              <a:t>Waan gochuu qabnu </a:t>
            </a:r>
            <a:r>
              <a:rPr lang="en" sz="2000" b="1" dirty="0"/>
              <a:t>(Iyya. 23:11-14)</a:t>
            </a:r>
          </a:p>
          <a:p>
            <a:pPr>
              <a:spcBef>
                <a:spcPts val="1200"/>
              </a:spcBef>
            </a:pPr>
            <a:r>
              <a:rPr lang="en" sz="2000" b="1" dirty="0">
                <a:solidFill>
                  <a:srgbClr val="A25FDE"/>
                </a:solidFill>
              </a:rPr>
              <a:t>Adaba amanamummaa dhabuu </a:t>
            </a:r>
            <a:r>
              <a:rPr lang="en" sz="2000" b="1" dirty="0"/>
              <a:t>(Iyya.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34552"/>
            <a:ext cx="7353300" cy="1015663"/>
          </a:xfrm>
          <a:prstGeom prst="rect">
            <a:avLst/>
          </a:prstGeom>
          <a:noFill/>
        </p:spPr>
        <p:txBody>
          <a:bodyPr wrap="square" rtlCol="0">
            <a:spAutoFit/>
          </a:bodyPr>
          <a:lstStyle/>
          <a:p>
            <a:pPr>
              <a:spcBef>
                <a:spcPts val="600"/>
              </a:spcBef>
            </a:pPr>
            <a:r>
              <a:rPr lang="en" sz="2000" b="1" dirty="0"/>
              <a:t>Iyyaasuun dulloomeera, lafti dhaalamu ammas tureera. Geggeessitoota warra haaraa walitti qabee, laficha itti fufanii akka qabatan itti hime.</a:t>
            </a: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8067" r="18067"/>
          <a:stretch>
            <a:fillRect/>
          </a:stretch>
        </p:blipFill>
        <p:spPr>
          <a:xfrm>
            <a:off x="104776" y="3771662"/>
            <a:ext cx="3105150"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8217"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418217"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8217"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8217"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18217"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396454"/>
            <a:ext cx="7353299" cy="1323439"/>
          </a:xfrm>
          <a:prstGeom prst="rect">
            <a:avLst/>
          </a:prstGeom>
          <a:noFill/>
        </p:spPr>
        <p:txBody>
          <a:bodyPr wrap="square">
            <a:spAutoFit/>
          </a:bodyPr>
          <a:lstStyle/>
          <a:p>
            <a:pPr>
              <a:spcBef>
                <a:spcPts val="600"/>
              </a:spcBef>
            </a:pPr>
            <a:r>
              <a:rPr lang="en" sz="2000" b="1" dirty="0"/>
              <a:t>Balaa jirus immoo akkasuma itti hime. Dhugaan jiru, balaa tokko qofaatu jira, isa nuunis har’a nu mudatu: innis Waaqayyoof amanamuu dhaabuu; amanamummaa Waaqayyoo amanamuu dhabuu keenyaan deebisuu. </a:t>
            </a: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11615"/>
            <a:ext cx="7353299" cy="1323439"/>
          </a:xfrm>
          <a:prstGeom prst="rect">
            <a:avLst/>
          </a:prstGeom>
          <a:noFill/>
        </p:spPr>
        <p:txBody>
          <a:bodyPr wrap="square">
            <a:spAutoFit/>
          </a:bodyPr>
          <a:lstStyle/>
          <a:p>
            <a:pPr>
              <a:spcBef>
                <a:spcPts val="600"/>
              </a:spcBef>
            </a:pPr>
            <a:r>
              <a:rPr lang="en" sz="2000" b="1" dirty="0"/>
              <a:t>Dandeettiin ittiin mo’icha argatan isaan keessa utuu hin taane, Waaqayyo keessa jira. Kanaaf, amanamummaa Waaqayyo isaanitti agarsiise isaan yaadachiisee, isaaniif amanamuu akka Inni itti fufu mirkaneesseef.</a:t>
            </a: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2"/>
                  </a:outerShdw>
                </a:effectLst>
              </a:rPr>
              <a:t>AMANAMUMMAA WAAQAYYOO</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646331"/>
          </a:xfrm>
          <a:prstGeom prst="rect">
            <a:avLst/>
          </a:prstGeom>
          <a:noFill/>
        </p:spPr>
        <p:txBody>
          <a:bodyPr wrap="square">
            <a:spAutoFit/>
          </a:bodyPr>
          <a:lstStyle/>
          <a:p>
            <a:pPr algn="ct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Waadaa</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gaarii</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mana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Israa’eliif</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gale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keessaa</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tokko</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iyyuu</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hin</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hafne</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hundinuu</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guutameera</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ADFBE"/>
                </a:solidFill>
                <a:effectLst>
                  <a:outerShdw blurRad="38100" dist="38100" dir="2700000" algn="tl">
                    <a:srgbClr val="000000">
                      <a:alpha val="43137"/>
                    </a:srgbClr>
                  </a:outerShdw>
                </a:effectLst>
                <a:latin typeface="Comic Sans MS" panose="030F0702030302020204" pitchFamily="66" charset="0"/>
              </a:rPr>
              <a:t>(Iyyaasuu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43901"/>
            <a:ext cx="12065688" cy="707886"/>
          </a:xfrm>
          <a:prstGeom prst="rect">
            <a:avLst/>
          </a:prstGeom>
          <a:noFill/>
        </p:spPr>
        <p:txBody>
          <a:bodyPr wrap="square" rtlCol="0">
            <a:spAutoFit/>
          </a:bodyPr>
          <a:lstStyle/>
          <a:p>
            <a:pPr>
              <a:spcBef>
                <a:spcPts val="600"/>
              </a:spcBef>
            </a:pPr>
            <a:r>
              <a:rPr lang="en" sz="2000" b="1" dirty="0"/>
              <a:t>Waaqayyo Israa’eliif “laficha </a:t>
            </a:r>
            <a:r>
              <a:rPr lang="en" sz="2000" i="1" dirty="0"/>
              <a:t>hundumaa</a:t>
            </a:r>
            <a:r>
              <a:rPr lang="en" sz="2000" b="1" dirty="0"/>
              <a:t>” (Iyya. 21:43) kennee “diinota isaanii </a:t>
            </a:r>
            <a:r>
              <a:rPr lang="en" sz="2000" i="1" dirty="0"/>
              <a:t>hundumaas</a:t>
            </a:r>
            <a:r>
              <a:rPr lang="en" sz="2000" b="1" dirty="0"/>
              <a:t>” (Iyya. 21:44) harka isaaniitti kenne, kanaaf “</a:t>
            </a:r>
            <a:r>
              <a:rPr lang="en" sz="2000" i="1" dirty="0"/>
              <a:t>waanti hundinuu</a:t>
            </a:r>
            <a:r>
              <a:rPr lang="en" sz="2000" b="1" dirty="0"/>
              <a:t> raawwatameera” (Iyya. 21:45).</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12" r="1712"/>
          <a:stretch>
            <a:fillRect/>
          </a:stretch>
        </p:blipFill>
        <p:spPr>
          <a:xfrm>
            <a:off x="5829299" y="2038230"/>
            <a:ext cx="6169085"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0" y="2017606"/>
            <a:ext cx="5702989" cy="3093154"/>
          </a:xfrm>
          <a:prstGeom prst="rect">
            <a:avLst/>
          </a:prstGeom>
          <a:noFill/>
        </p:spPr>
        <p:txBody>
          <a:bodyPr wrap="square">
            <a:spAutoFit/>
          </a:bodyPr>
          <a:lstStyle/>
          <a:p>
            <a:pPr>
              <a:spcBef>
                <a:spcPts val="600"/>
              </a:spcBef>
            </a:pPr>
            <a:r>
              <a:rPr lang="en" sz="1950" b="1" dirty="0"/>
              <a:t>Jechi “hundumaa” jechuun irra deddeebiin dhimma itti baa’ame Waaqayyo amanamummaadhaan waadaa Isaa raawwachuu agarsiisa. Diinonni isaa Waaqayyoon injifataman. Sababa Waaqayyo qabateef laficha irra jiraachuu danda’an. Kana’aanota warra warra ammallee achi irra turan ari’anii akka fixan shakkii hin qaban, sababni isaa Waaqayyo waadaa Isaa hamma ammaatti eegeera gara fuula duraattis eeguu itti fufa.</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526357"/>
            <a:ext cx="6610023" cy="1323439"/>
          </a:xfrm>
          <a:prstGeom prst="rect">
            <a:avLst/>
          </a:prstGeom>
          <a:noFill/>
        </p:spPr>
        <p:txBody>
          <a:bodyPr wrap="square">
            <a:spAutoFit/>
          </a:bodyPr>
          <a:lstStyle/>
          <a:p>
            <a:pPr>
              <a:spcBef>
                <a:spcPts val="600"/>
              </a:spcBef>
            </a:pPr>
            <a:r>
              <a:rPr lang="en" sz="2000" b="1" dirty="0"/>
              <a:t>Kun hundinuu gaarummaa keenyaaf ta’u. (Kees. 7:9; Faar. 117:2; Faar. Erm. 3:22-23). Akka nu fayyisu Lafa dhaallus akka nuuf kennu waadaa nuuf galeera, waadaa kanas ni raawwata (Fil. 1:6; 1 Phex. 1:5; Faar.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120870"/>
            <a:ext cx="12192000" cy="553998"/>
          </a:xfrm>
          <a:prstGeom prst="rect">
            <a:avLst/>
          </a:prstGeom>
          <a:noFill/>
        </p:spPr>
        <p:txBody>
          <a:bodyPr wrap="square">
            <a:spAutoFit/>
          </a:bodyPr>
          <a:lstStyle/>
          <a:p>
            <a:pPr algn="ctr"/>
            <a:r>
              <a:rPr lang="en" sz="3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WAANTA WAAQAYYO GODHEE FI WAANTA INNI GOCHUUF DEEMU</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Isin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mataan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keessanuu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waan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Waaqayyo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Waaqni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keessan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isiniif</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jedhee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saboota</a:t>
            </a:r>
            <a:r>
              <a:rPr lang="en-US" b="1" dirty="0">
                <a:solidFill>
                  <a:schemeClr val="accent1">
                    <a:lumMod val="50000"/>
                  </a:schemeClr>
                </a:solidFill>
                <a:latin typeface="Comic Sans MS" panose="030F0702030302020204" pitchFamily="66" charset="0"/>
              </a:rPr>
              <a:t> kana </a:t>
            </a:r>
            <a:r>
              <a:rPr lang="en-US" b="1" dirty="0" err="1">
                <a:solidFill>
                  <a:schemeClr val="accent1">
                    <a:lumMod val="50000"/>
                  </a:schemeClr>
                </a:solidFill>
                <a:latin typeface="Comic Sans MS" panose="030F0702030302020204" pitchFamily="66" charset="0"/>
              </a:rPr>
              <a:t>godhe</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hundumaa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argitaniirtu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Waaqayyo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Waaqa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keessantu</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isiniif</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lole</a:t>
            </a:r>
            <a:r>
              <a:rPr lang="en-US" b="1" dirty="0">
                <a:solidFill>
                  <a:schemeClr val="accent1">
                    <a:lumMod val="50000"/>
                  </a:schemeClr>
                </a:solidFill>
                <a:latin typeface="Comic Sans MS" panose="030F0702030302020204" pitchFamily="66" charset="0"/>
              </a:rPr>
              <a: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(Iyyaasuu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0" y="1495189"/>
            <a:ext cx="3422337" cy="1938992"/>
          </a:xfrm>
          <a:prstGeom prst="rect">
            <a:avLst/>
          </a:prstGeom>
          <a:noFill/>
        </p:spPr>
        <p:txBody>
          <a:bodyPr wrap="square" rtlCol="0">
            <a:spAutoFit/>
          </a:bodyPr>
          <a:lstStyle/>
          <a:p>
            <a:pPr>
              <a:spcBef>
                <a:spcPts val="600"/>
              </a:spcBef>
            </a:pPr>
            <a:r>
              <a:rPr lang="en" sz="2000" b="1" dirty="0"/>
              <a:t>Dubbii jaarsoliitti dubbate keessatti, Iyyaasuun waanta Waaqayyo hojjete dubbachuudhaan jalqabee waanta Inni si’achi hojjechuu danda’us itti fufa:</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Saboota isiniif lole</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(Iyya. 23:3)</a:t>
            </a:r>
            <a:endParaRPr lang="es-ES"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Gosootaaf laficha qoode (Iyya. 23:4)</a:t>
            </a:r>
            <a:endParaRPr lang="es-ES" sz="18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Saboota warra hafanis ari’ee ni baasa (Iyya. 23:5)</a:t>
            </a:r>
            <a:endParaRPr lang="es-ES" sz="1800" kern="120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534013"/>
            <a:ext cx="6096000" cy="1261884"/>
          </a:xfrm>
          <a:prstGeom prst="rect">
            <a:avLst/>
          </a:prstGeom>
          <a:noFill/>
        </p:spPr>
        <p:txBody>
          <a:bodyPr wrap="square" rtlCol="0">
            <a:spAutoFit/>
          </a:bodyPr>
          <a:lstStyle/>
          <a:p>
            <a:pPr>
              <a:spcBef>
                <a:spcPts val="600"/>
              </a:spcBef>
            </a:pPr>
            <a:r>
              <a:rPr lang="en" sz="1900" b="1" dirty="0"/>
              <a:t>Kun hundinuu (waanti duraan godhames waanti achii booda godhamuuf jedhus) haal-duree gama Israa’eliin godhamu irratti hundaa’a: innis abboomamuu dha (Iyya.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756726"/>
            <a:ext cx="6096000" cy="1015663"/>
          </a:xfrm>
          <a:prstGeom prst="rect">
            <a:avLst/>
          </a:prstGeom>
          <a:noFill/>
        </p:spPr>
        <p:txBody>
          <a:bodyPr wrap="square">
            <a:spAutoFit/>
          </a:bodyPr>
          <a:lstStyle/>
          <a:p>
            <a:pPr>
              <a:spcBef>
                <a:spcPts val="600"/>
              </a:spcBef>
            </a:pPr>
            <a:r>
              <a:rPr lang="en" sz="2000" b="1" dirty="0"/>
              <a:t>Lolicha itti fufuun murtoon isaa kan keenya, jireenya mo’ichaa jiraachuuf Hafuura Qulqulluu amanuunis akkasuma (2 Qor. 10:3-5; Efe.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719402"/>
            <a:ext cx="6107761" cy="1015663"/>
          </a:xfrm>
          <a:prstGeom prst="rect">
            <a:avLst/>
          </a:prstGeom>
          <a:noFill/>
        </p:spPr>
        <p:txBody>
          <a:bodyPr wrap="square">
            <a:spAutoFit/>
          </a:bodyPr>
          <a:lstStyle/>
          <a:p>
            <a:pPr>
              <a:spcBef>
                <a:spcPts val="600"/>
              </a:spcBef>
            </a:pPr>
            <a:r>
              <a:rPr lang="en" sz="2000" b="1" dirty="0"/>
              <a:t>Seenaan Israe’el har’a nuuf barnoota dha. Waaqayyo cubbuu irratti mo’ee karaa aarfamuu Yesuus fayyina nuuf mirkaneesseera (Qol.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615553"/>
          </a:xfrm>
          <a:prstGeom prst="rect">
            <a:avLst/>
          </a:prstGeom>
          <a:noFill/>
        </p:spPr>
        <p:txBody>
          <a:bodyPr wrap="square">
            <a:spAutoFit/>
          </a:bodyPr>
          <a:lstStyle/>
          <a:p>
            <a:pPr algn="ct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BADHAASA AMANAMUMMAA</a:t>
            </a:r>
            <a:endParaRPr lang="en"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587326"/>
            <a:ext cx="7217901" cy="861774"/>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Sababii</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Waaqni</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keessan</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akkuma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waadaa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gale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sana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isinii</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loluuf</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namni</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keessan</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tokkichi</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nama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kuma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tokko</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ari’a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(Iyyas.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en" sz="2000" b="1" dirty="0"/>
              <a:t>Badhaafni amanamummaa Israa’eliif kennamu guutuu fi diinota isaanii irrattis mo’icha waaraa ti (Iyya. 23:6, 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3789198823"/>
              </p:ext>
            </p:extLst>
          </p:nvPr>
        </p:nvGraphicFramePr>
        <p:xfrm>
          <a:off x="2505498" y="2764843"/>
          <a:ext cx="5582463" cy="218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707886"/>
          </a:xfrm>
          <a:prstGeom prst="rect">
            <a:avLst/>
          </a:prstGeom>
          <a:noFill/>
        </p:spPr>
        <p:txBody>
          <a:bodyPr wrap="square" rtlCol="0">
            <a:spAutoFit/>
          </a:bodyPr>
          <a:lstStyle/>
          <a:p>
            <a:pPr>
              <a:spcBef>
                <a:spcPts val="600"/>
              </a:spcBef>
            </a:pPr>
            <a:r>
              <a:rPr lang="en" sz="2000" b="1" dirty="0"/>
              <a:t>Kanaaf, Kiristiyaanonnis gorsa walfakkaataa akka hordofantu itti himame, warra hin amannee wajjin wal hin fuudhinaa (2 Qor.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678596"/>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4944942"/>
            <a:ext cx="8153775" cy="1323439"/>
          </a:xfrm>
          <a:prstGeom prst="rect">
            <a:avLst/>
          </a:prstGeom>
          <a:noFill/>
        </p:spPr>
        <p:txBody>
          <a:bodyPr wrap="square">
            <a:spAutoFit/>
          </a:bodyPr>
          <a:lstStyle/>
          <a:p>
            <a:pPr>
              <a:spcBef>
                <a:spcPts val="600"/>
              </a:spcBef>
            </a:pPr>
            <a:r>
              <a:rPr lang="en" sz="2000" b="1" dirty="0"/>
              <a:t>Qullaa’ummaa hafuuraa eeggatanii turuu qabu. Yoo jiraattota achii wajjin wal fuudhan waa’ee waaqota isaanii haasa’uu jalqabu, boodammoo waaqessuu jalqabuu. Akkasitti gantummaan Solomon jalqabe </a:t>
            </a:r>
            <a:r>
              <a:rPr lang="en" b="1" dirty="0"/>
              <a:t>(1 Mot. 11:4).</a:t>
            </a:r>
            <a:endParaRPr lang="en" sz="2000" b="1" dirty="0"/>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707886"/>
          </a:xfrm>
          <a:prstGeom prst="rect">
            <a:avLst/>
          </a:prstGeom>
          <a:noFill/>
        </p:spPr>
        <p:txBody>
          <a:bodyPr wrap="square">
            <a:spAutoFit/>
          </a:bodyPr>
          <a:lstStyle/>
          <a:p>
            <a:pPr>
              <a:spcBef>
                <a:spcPts val="600"/>
              </a:spcBef>
            </a:pPr>
            <a:r>
              <a:rPr lang="en" sz="2000" b="1" dirty="0"/>
              <a:t>Gama Kanaa’aniin qabachuu ilaalchisee, Waaqayyoof amanamuun karaa murtaa’aa ta’e sadiin mul’ata:</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en" sz="3600" b="1" spc="50" dirty="0">
                <a:ln w="0"/>
                <a:solidFill>
                  <a:schemeClr val="bg2"/>
                </a:solidFill>
                <a:effectLst>
                  <a:innerShdw blurRad="63500" dist="50800" dir="13500000">
                    <a:srgbClr val="000000">
                      <a:alpha val="50000"/>
                    </a:srgbClr>
                  </a:innerShdw>
                </a:effectLst>
              </a:rPr>
              <a:t>WAANTA GOCHUU QABNU</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723335"/>
            <a:ext cx="7992888" cy="369332"/>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en-US" b="1" dirty="0" err="1">
                <a:solidFill>
                  <a:schemeClr val="accent6">
                    <a:lumMod val="75000"/>
                  </a:schemeClr>
                </a:solidFill>
                <a:latin typeface="Comic Sans MS" panose="030F0702030302020204" pitchFamily="66" charset="0"/>
              </a:rPr>
              <a:t>Kanaafuu</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Waaqayyo</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Waaqa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keessan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cimsaa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jaalladhaa</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(Iyya. 23:11)</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spcBef>
                <a:spcPts val="600"/>
              </a:spcBef>
            </a:pPr>
            <a:r>
              <a:rPr lang="en" sz="2000" b="1" dirty="0"/>
              <a:t>Qabxii ijoon dubbii Iyyaasuun dubbatee lakkoofsa 11 irra jira jechuu ni dandeenya: innis Waaqayyoon jaallachuu dha. </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19500"/>
            <a:ext cx="6611979" cy="1015663"/>
          </a:xfrm>
          <a:prstGeom prst="rect">
            <a:avLst/>
          </a:prstGeom>
          <a:noFill/>
        </p:spPr>
        <p:txBody>
          <a:bodyPr wrap="square">
            <a:spAutoFit/>
          </a:bodyPr>
          <a:lstStyle/>
          <a:p>
            <a:pPr>
              <a:spcBef>
                <a:spcPts val="600"/>
              </a:spcBef>
            </a:pPr>
            <a:r>
              <a:rPr lang="en" sz="2000" b="1" dirty="0"/>
              <a:t>Dabalataan, Iyyaasuun si’eessituu jaalala sana ittiin kunuunfatan fideef: innis amanamummaa Waaqayyooti (Iyya.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196371"/>
            <a:ext cx="6611979" cy="707886"/>
          </a:xfrm>
          <a:prstGeom prst="rect">
            <a:avLst/>
          </a:prstGeom>
          <a:noFill/>
        </p:spPr>
        <p:txBody>
          <a:bodyPr wrap="square">
            <a:spAutoFit/>
          </a:bodyPr>
          <a:lstStyle/>
          <a:p>
            <a:pPr>
              <a:spcBef>
                <a:spcPts val="600"/>
              </a:spcBef>
            </a:pPr>
            <a:r>
              <a:rPr lang="en" sz="2000" b="1" dirty="0"/>
              <a:t>Har’ammoo si’eessituu isarra guddatuyyuu qabna: innis fakkeenya Yesuus (Yoh.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7842" y="4865465"/>
            <a:ext cx="6611979" cy="1015663"/>
          </a:xfrm>
          <a:prstGeom prst="rect">
            <a:avLst/>
          </a:prstGeom>
          <a:noFill/>
        </p:spPr>
        <p:txBody>
          <a:bodyPr wrap="square">
            <a:spAutoFit/>
          </a:bodyPr>
          <a:lstStyle/>
          <a:p>
            <a:pPr>
              <a:spcBef>
                <a:spcPts val="600"/>
              </a:spcBef>
            </a:pPr>
            <a:r>
              <a:rPr lang="en" sz="2000" b="1" dirty="0"/>
              <a:t>Waaqayyo nama jaalala Isaa kanaaf deebii kennu kamii wajjin hariiroo jabaa fi dhuunfaa ta’e qabaachuu hawwa.</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42629"/>
            <a:ext cx="5584153" cy="1015663"/>
          </a:xfrm>
          <a:prstGeom prst="rect">
            <a:avLst/>
          </a:prstGeom>
          <a:noFill/>
        </p:spPr>
        <p:txBody>
          <a:bodyPr wrap="square">
            <a:spAutoFit/>
          </a:bodyPr>
          <a:lstStyle/>
          <a:p>
            <a:pPr>
              <a:spcBef>
                <a:spcPts val="600"/>
              </a:spcBef>
            </a:pPr>
            <a:r>
              <a:rPr lang="en" sz="2000" b="1" dirty="0"/>
              <a:t>Israa’el jaalala isaanii waaqota jaraa isa miidhaa hamaa isaanirraan geessisu jibbuudhaan agarsiisuu qabu, (Iyya.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7842" y="5842337"/>
            <a:ext cx="4109536" cy="1015663"/>
          </a:xfrm>
          <a:prstGeom prst="rect">
            <a:avLst/>
          </a:prstGeom>
          <a:noFill/>
        </p:spPr>
        <p:txBody>
          <a:bodyPr wrap="square">
            <a:spAutoFit/>
          </a:bodyPr>
          <a:lstStyle/>
          <a:p>
            <a:pPr>
              <a:spcBef>
                <a:spcPts val="600"/>
              </a:spcBef>
            </a:pPr>
            <a:r>
              <a:rPr lang="en" sz="2000" b="1" dirty="0"/>
              <a:t>Kanaaf, jaalalli Inni hundumaaf qabu, fedhaa fi jaalala garlamee of keessaa qaba. </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601396"/>
            <a:ext cx="4763855" cy="1157857"/>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tx2">
                    <a:lumMod val="40000"/>
                    <a:lumOff val="60000"/>
                  </a:schemeClr>
                </a:solidFill>
              </a:rPr>
              <a:t>ADABA AMANAMUMMAA DHABUU</a:t>
            </a:r>
            <a:endParaRPr lang="en" sz="4400" b="1" dirty="0">
              <a:ln/>
              <a:solidFill>
                <a:schemeClr val="tx2">
                  <a:lumMod val="40000"/>
                  <a:lumOff val="60000"/>
                </a:schemeClr>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Garuu</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akkuma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waadaan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gaariin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Waaqa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keessanii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hundi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guutame</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sana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akkasuma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waan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hamaa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ittiin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isin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sodaachise</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sana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hunda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hamma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biyya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gaarii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isinii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kenne</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kana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irraa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isin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fixutti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isinitti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fida</a:t>
            </a: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(Iyya. 23:15)</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114791" y="1609725"/>
            <a:ext cx="8167361"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Iyyaasuun dubbii isaa kana jechoota akeekkachiisaa jajjaboo abboomamuu diduun fiduun xumura: innis dheekkamsa Waaqaatiin dhiphachuu dha (Iyya.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35937" y="3344701"/>
            <a:ext cx="4685810" cy="1631216"/>
          </a:xfrm>
          <a:prstGeom prst="rect">
            <a:avLst/>
          </a:prstGeom>
          <a:noFill/>
        </p:spPr>
        <p:txBody>
          <a:bodyPr wrap="square">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Jaalaluma Isa Waaqayyoon akka Inni Ilma Isaa dabarsee nuuf kennu taasisetu warra mata jabinaan cubbuutti hidhamanii jiraatan irratti bobaa’a. (Yoh. 3:16; Roma.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114792" y="2607289"/>
            <a:ext cx="8167360" cy="1015663"/>
          </a:xfrm>
          <a:prstGeom prst="rect">
            <a:avLst/>
          </a:prstGeom>
          <a:noFill/>
        </p:spPr>
        <p:txBody>
          <a:bodyPr wrap="square">
            <a:spAutoFit/>
          </a:bodyPr>
          <a:lstStyle/>
          <a:p>
            <a:pPr>
              <a:spcBef>
                <a:spcPts val="600"/>
              </a:spcBef>
            </a:pPr>
            <a:r>
              <a:rPr lang="en-US" sz="2000" b="1" dirty="0" err="1">
                <a:solidFill>
                  <a:schemeClr val="bg1"/>
                </a:solidFill>
                <a:effectLst>
                  <a:glow rad="127000">
                    <a:srgbClr val="8E0025"/>
                  </a:glow>
                  <a:outerShdw blurRad="38100" dist="38100" dir="2700000" algn="tl">
                    <a:srgbClr val="000000">
                      <a:alpha val="43137"/>
                    </a:srgbClr>
                  </a:outerShdw>
                </a:effectLst>
              </a:rPr>
              <a:t>Akkasumas</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Biyya</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Abdachiifame</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sana</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keessatti</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irra</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deddeebiidhaan</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kakuu</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cabsuudhaan</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aarii</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Yaahiwwee</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kakaasuun</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miidhaa</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akkamii</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akka</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fidu</a:t>
            </a:r>
            <a:r>
              <a:rPr lang="en-US" sz="2000" b="1" dirty="0">
                <a:solidFill>
                  <a:schemeClr val="bg1"/>
                </a:solidFill>
                <a:effectLst>
                  <a:glow rad="127000">
                    <a:srgbClr val="8E0025"/>
                  </a:glow>
                  <a:outerShdw blurRad="38100" dist="38100" dir="2700000" algn="tl">
                    <a:srgbClr val="000000">
                      <a:alpha val="43137"/>
                    </a:srgbClr>
                  </a:outerShdw>
                </a:effectLst>
              </a:rPr>
              <a:t> </a:t>
            </a:r>
            <a:r>
              <a:rPr lang="en-US" sz="2000" b="1" dirty="0" err="1">
                <a:solidFill>
                  <a:schemeClr val="bg1"/>
                </a:solidFill>
                <a:effectLst>
                  <a:glow rad="127000">
                    <a:srgbClr val="8E0025"/>
                  </a:glow>
                  <a:outerShdw blurRad="38100" dist="38100" dir="2700000" algn="tl">
                    <a:srgbClr val="000000">
                      <a:alpha val="43137"/>
                    </a:srgbClr>
                  </a:outerShdw>
                </a:effectLst>
              </a:rPr>
              <a:t>beeku</a:t>
            </a:r>
            <a:r>
              <a:rPr lang="en-US" sz="2000" b="1" dirty="0">
                <a:solidFill>
                  <a:schemeClr val="bg1"/>
                </a:solidFill>
                <a:effectLst>
                  <a:glow rad="127000">
                    <a:srgbClr val="8E0025"/>
                  </a:glow>
                  <a:outerShdw blurRad="38100" dist="38100" dir="2700000" algn="tl">
                    <a:srgbClr val="000000">
                      <a:alpha val="43137"/>
                    </a:srgbClr>
                  </a:outerShdw>
                </a:effectLst>
              </a:rPr>
              <a:t>.</a:t>
            </a:r>
            <a:endParaRPr lang="en" sz="2000" b="1" dirty="0">
              <a:solidFill>
                <a:schemeClr val="bg1"/>
              </a:solidFill>
              <a:effectLst>
                <a:glow rad="127000">
                  <a:srgbClr val="8E0025"/>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4926822"/>
            <a:ext cx="4577742" cy="1938992"/>
          </a:xfrm>
          <a:prstGeom prst="rect">
            <a:avLst/>
          </a:prstGeom>
          <a:noFill/>
        </p:spPr>
        <p:txBody>
          <a:bodyPr wrap="square">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Israa’el kufuudhaan adaba itti dhufeen dhiphate. Nuy har’a carraa seenaa kan biraa galmeessuu qabna: innis amanamoota taanee dhaabachuu fi jaalala Isaatti qabamnee jiraachuu dha (Yoh. 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195883" y="1189925"/>
            <a:ext cx="9233992"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“Gammachuun, nagaan, tasgabbiinii fi milkaa’isi isin jireenya ammaa keessatti argattan hundinuu, amantii amanamaa fi dhugaa Waaqayyo irratti qabaattan keessatti argama. Amantiin kun immoo dhugaatti abboommota Waaqayyoof abboomamuudhaan dhufa. </a:t>
            </a:r>
            <a:r>
              <a:rPr lang="en-US" sz="2400" b="1" dirty="0" err="1">
                <a:latin typeface="Constantia" panose="02030602050306030303" pitchFamily="18" charset="0"/>
              </a:rPr>
              <a:t>Beekumsii</a:t>
            </a:r>
            <a:r>
              <a:rPr lang="en-US" sz="2400" b="1" dirty="0">
                <a:latin typeface="Constantia" panose="02030602050306030303" pitchFamily="18" charset="0"/>
              </a:rPr>
              <a:t> fi </a:t>
            </a:r>
            <a:r>
              <a:rPr lang="en-US" sz="2400" b="1" dirty="0" err="1">
                <a:latin typeface="Constantia" panose="02030602050306030303" pitchFamily="18" charset="0"/>
              </a:rPr>
              <a:t>amantiin</a:t>
            </a:r>
            <a:r>
              <a:rPr lang="en-US" sz="2400" b="1" dirty="0">
                <a:latin typeface="Constantia" panose="02030602050306030303" pitchFamily="18" charset="0"/>
              </a:rPr>
              <a:t> </a:t>
            </a:r>
            <a:r>
              <a:rPr lang="en-US" sz="2400" b="1" dirty="0" err="1">
                <a:latin typeface="Constantia" panose="02030602050306030303" pitchFamily="18" charset="0"/>
              </a:rPr>
              <a:t>Waaqayyo</a:t>
            </a:r>
            <a:r>
              <a:rPr lang="en-US" sz="2400" b="1" dirty="0">
                <a:latin typeface="Constantia" panose="02030602050306030303" pitchFamily="18" charset="0"/>
              </a:rPr>
              <a:t> </a:t>
            </a:r>
            <a:r>
              <a:rPr lang="en-US" sz="2400" b="1" dirty="0" err="1">
                <a:latin typeface="Constantia" panose="02030602050306030303" pitchFamily="18" charset="0"/>
              </a:rPr>
              <a:t>irratti</a:t>
            </a:r>
            <a:r>
              <a:rPr lang="en-US" sz="2400" b="1" dirty="0">
                <a:latin typeface="Constantia" panose="02030602050306030303" pitchFamily="18" charset="0"/>
              </a:rPr>
              <a:t> </a:t>
            </a:r>
            <a:r>
              <a:rPr lang="en-US" sz="2400" b="1" dirty="0" err="1">
                <a:latin typeface="Constantia" panose="02030602050306030303" pitchFamily="18" charset="0"/>
              </a:rPr>
              <a:t>qabdan</a:t>
            </a:r>
            <a:r>
              <a:rPr lang="en-US" sz="2400" b="1" dirty="0">
                <a:latin typeface="Constantia" panose="02030602050306030303" pitchFamily="18" charset="0"/>
              </a:rPr>
              <a:t> </a:t>
            </a:r>
            <a:r>
              <a:rPr lang="en-US" sz="2400" b="1" dirty="0" err="1">
                <a:latin typeface="Constantia" panose="02030602050306030303" pitchFamily="18" charset="0"/>
              </a:rPr>
              <a:t>hammina</a:t>
            </a:r>
            <a:r>
              <a:rPr lang="en-US" sz="2400" b="1" dirty="0">
                <a:latin typeface="Constantia" panose="02030602050306030303" pitchFamily="18" charset="0"/>
              </a:rPr>
              <a:t> </a:t>
            </a:r>
            <a:r>
              <a:rPr lang="en-US" sz="2400" b="1" dirty="0" err="1">
                <a:latin typeface="Constantia" panose="02030602050306030303" pitchFamily="18" charset="0"/>
              </a:rPr>
              <a:t>kamiin</a:t>
            </a:r>
            <a:r>
              <a:rPr lang="en-US" sz="2400" b="1" dirty="0">
                <a:latin typeface="Constantia" panose="02030602050306030303" pitchFamily="18" charset="0"/>
              </a:rPr>
              <a:t> </a:t>
            </a:r>
            <a:r>
              <a:rPr lang="en-US" sz="2400" b="1" dirty="0" err="1">
                <a:latin typeface="Constantia" panose="02030602050306030303" pitchFamily="18" charset="0"/>
              </a:rPr>
              <a:t>shaakaluu</a:t>
            </a:r>
            <a:r>
              <a:rPr lang="en-US" sz="2400" b="1" dirty="0">
                <a:latin typeface="Constantia" panose="02030602050306030303" pitchFamily="18" charset="0"/>
              </a:rPr>
              <a:t> </a:t>
            </a:r>
            <a:r>
              <a:rPr lang="en-US" sz="2400" b="1" dirty="0" err="1">
                <a:latin typeface="Constantia" panose="02030602050306030303" pitchFamily="18" charset="0"/>
              </a:rPr>
              <a:t>irraa</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isin</a:t>
            </a:r>
            <a:r>
              <a:rPr lang="en-US" sz="2400" b="1" dirty="0">
                <a:latin typeface="Constantia" panose="02030602050306030303" pitchFamily="18" charset="0"/>
              </a:rPr>
              <a:t> </a:t>
            </a:r>
            <a:r>
              <a:rPr lang="en-US" sz="2400" b="1" dirty="0" err="1">
                <a:latin typeface="Constantia" panose="02030602050306030303" pitchFamily="18" charset="0"/>
              </a:rPr>
              <a:t>ittisuu</a:t>
            </a:r>
            <a:r>
              <a:rPr lang="en-US" sz="2400" b="1" dirty="0">
                <a:latin typeface="Constantia" panose="02030602050306030303" pitchFamily="18" charset="0"/>
              </a:rPr>
              <a:t> fi </a:t>
            </a:r>
            <a:r>
              <a:rPr lang="en-US" sz="2400" b="1" dirty="0" err="1">
                <a:latin typeface="Constantia" panose="02030602050306030303" pitchFamily="18" charset="0"/>
              </a:rPr>
              <a:t>waan</a:t>
            </a:r>
            <a:r>
              <a:rPr lang="en-US" sz="2400" b="1" dirty="0">
                <a:latin typeface="Constantia" panose="02030602050306030303" pitchFamily="18" charset="0"/>
              </a:rPr>
              <a:t> </a:t>
            </a:r>
            <a:r>
              <a:rPr lang="en-US" sz="2400" b="1" dirty="0" err="1">
                <a:latin typeface="Constantia" panose="02030602050306030303" pitchFamily="18" charset="0"/>
              </a:rPr>
              <a:t>gaarii</a:t>
            </a:r>
            <a:r>
              <a:rPr lang="en-US" sz="2400" b="1" dirty="0">
                <a:latin typeface="Constantia" panose="02030602050306030303" pitchFamily="18" charset="0"/>
              </a:rPr>
              <a:t> </a:t>
            </a:r>
            <a:r>
              <a:rPr lang="en-US" sz="2400" b="1" dirty="0" err="1">
                <a:latin typeface="Constantia" panose="02030602050306030303" pitchFamily="18" charset="0"/>
              </a:rPr>
              <a:t>hundumaa</a:t>
            </a:r>
            <a:r>
              <a:rPr lang="en-US" sz="2400" b="1" dirty="0">
                <a:latin typeface="Constantia" panose="02030602050306030303" pitchFamily="18" charset="0"/>
              </a:rPr>
              <a:t> </a:t>
            </a:r>
            <a:r>
              <a:rPr lang="en-US" sz="2400" b="1" dirty="0" err="1">
                <a:latin typeface="Constantia" panose="02030602050306030303" pitchFamily="18" charset="0"/>
              </a:rPr>
              <a:t>gochuuf</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isin</a:t>
            </a:r>
            <a:r>
              <a:rPr lang="en-US" sz="2400" b="1" dirty="0">
                <a:latin typeface="Constantia" panose="02030602050306030303" pitchFamily="18" charset="0"/>
              </a:rPr>
              <a:t> </a:t>
            </a:r>
            <a:r>
              <a:rPr lang="en-US" sz="2400" b="1" dirty="0" err="1">
                <a:latin typeface="Constantia" panose="02030602050306030303" pitchFamily="18" charset="0"/>
              </a:rPr>
              <a:t>kakaasu</a:t>
            </a:r>
            <a:r>
              <a:rPr lang="en-US" sz="2400" b="1" dirty="0">
                <a:latin typeface="Constantia" panose="02030602050306030303" pitchFamily="18" charset="0"/>
              </a:rPr>
              <a:t> </a:t>
            </a:r>
            <a:r>
              <a:rPr lang="en-US" sz="2400" b="1" dirty="0" err="1">
                <a:latin typeface="Constantia" panose="02030602050306030303" pitchFamily="18" charset="0"/>
              </a:rPr>
              <a:t>dha</a:t>
            </a:r>
            <a:r>
              <a:rPr lang="en-US" sz="2400" b="1" dirty="0">
                <a:latin typeface="Constantia" panose="02030602050306030303" pitchFamily="18" charset="0"/>
              </a:rPr>
              <a:t>. </a:t>
            </a:r>
          </a:p>
          <a:p>
            <a:pPr>
              <a:spcBef>
                <a:spcPts val="600"/>
              </a:spcBef>
            </a:pPr>
            <a:r>
              <a:rPr lang="en-US" sz="2400" b="1" dirty="0" err="1">
                <a:latin typeface="Constantia" panose="02030602050306030303" pitchFamily="18" charset="0"/>
              </a:rPr>
              <a:t>Yesuusiin</a:t>
            </a:r>
            <a:r>
              <a:rPr lang="en-US" sz="2400" b="1" dirty="0">
                <a:latin typeface="Constantia" panose="02030602050306030303" pitchFamily="18" charset="0"/>
              </a:rPr>
              <a:t> </a:t>
            </a:r>
            <a:r>
              <a:rPr lang="en-US" sz="2400" b="1" dirty="0" err="1">
                <a:latin typeface="Constantia" panose="02030602050306030303" pitchFamily="18" charset="0"/>
              </a:rPr>
              <a:t>cubbuu</a:t>
            </a:r>
            <a:r>
              <a:rPr lang="en-US" sz="2400" b="1" dirty="0">
                <a:latin typeface="Constantia" panose="02030602050306030303" pitchFamily="18" charset="0"/>
              </a:rPr>
              <a:t> </a:t>
            </a:r>
            <a:r>
              <a:rPr lang="en-US" sz="2400" b="1" dirty="0" err="1">
                <a:latin typeface="Constantia" panose="02030602050306030303" pitchFamily="18" charset="0"/>
              </a:rPr>
              <a:t>hundumaa</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isiniif</a:t>
            </a:r>
            <a:r>
              <a:rPr lang="en-US" sz="2400" b="1" dirty="0">
                <a:latin typeface="Constantia" panose="02030602050306030303" pitchFamily="18" charset="0"/>
              </a:rPr>
              <a:t> </a:t>
            </a:r>
            <a:r>
              <a:rPr lang="en-US" sz="2400" b="1" dirty="0" err="1">
                <a:latin typeface="Constantia" panose="02030602050306030303" pitchFamily="18" charset="0"/>
              </a:rPr>
              <a:t>dhiisu</a:t>
            </a:r>
            <a:r>
              <a:rPr lang="en-US" sz="2400" b="1" dirty="0">
                <a:latin typeface="Constantia" panose="02030602050306030303" pitchFamily="18" charset="0"/>
              </a:rPr>
              <a:t> </a:t>
            </a:r>
            <a:r>
              <a:rPr lang="en-US" sz="2400" b="1" dirty="0" err="1">
                <a:latin typeface="Constantia" panose="02030602050306030303" pitchFamily="18" charset="0"/>
              </a:rPr>
              <a:t>ta’uu</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a:t>
            </a:r>
            <a:r>
              <a:rPr lang="en-US" sz="2400" b="1" dirty="0" err="1">
                <a:latin typeface="Constantia" panose="02030602050306030303" pitchFamily="18" charset="0"/>
              </a:rPr>
              <a:t>amanaa</a:t>
            </a:r>
            <a:r>
              <a:rPr lang="en-US" sz="2400" b="1" dirty="0">
                <a:latin typeface="Constantia" panose="02030602050306030303" pitchFamily="18" charset="0"/>
              </a:rPr>
              <a:t>, mana </a:t>
            </a:r>
            <a:r>
              <a:rPr lang="en-US" sz="2400" b="1" dirty="0" err="1">
                <a:latin typeface="Constantia" panose="02030602050306030303" pitchFamily="18" charset="0"/>
              </a:rPr>
              <a:t>isa</a:t>
            </a:r>
            <a:r>
              <a:rPr lang="en-US" sz="2400" b="1" dirty="0">
                <a:latin typeface="Constantia" panose="02030602050306030303" pitchFamily="18" charset="0"/>
              </a:rPr>
              <a:t> </a:t>
            </a:r>
            <a:r>
              <a:rPr lang="en-US" sz="2400" b="1" dirty="0" err="1">
                <a:latin typeface="Constantia" panose="02030602050306030303" pitchFamily="18" charset="0"/>
              </a:rPr>
              <a:t>isiniif</a:t>
            </a:r>
            <a:r>
              <a:rPr lang="en-US" sz="2400" b="1" dirty="0">
                <a:latin typeface="Constantia" panose="02030602050306030303" pitchFamily="18" charset="0"/>
              </a:rPr>
              <a:t> </a:t>
            </a:r>
            <a:r>
              <a:rPr lang="en-US" sz="2400" b="1" dirty="0" err="1">
                <a:latin typeface="Constantia" panose="02030602050306030303" pitchFamily="18" charset="0"/>
              </a:rPr>
              <a:t>qopheessuu</a:t>
            </a:r>
            <a:r>
              <a:rPr lang="en-US" sz="2400" b="1" dirty="0">
                <a:latin typeface="Constantia" panose="02030602050306030303" pitchFamily="18" charset="0"/>
              </a:rPr>
              <a:t> </a:t>
            </a:r>
            <a:r>
              <a:rPr lang="en-US" sz="2400" b="1" dirty="0" err="1">
                <a:latin typeface="Constantia" panose="02030602050306030303" pitchFamily="18" charset="0"/>
              </a:rPr>
              <a:t>dhaqetti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isin</a:t>
            </a:r>
            <a:r>
              <a:rPr lang="en-US" sz="2400" b="1" dirty="0">
                <a:latin typeface="Constantia" panose="02030602050306030303" pitchFamily="18" charset="0"/>
              </a:rPr>
              <a:t> </a:t>
            </a:r>
            <a:r>
              <a:rPr lang="en-US" sz="2400" b="1" dirty="0" err="1">
                <a:latin typeface="Constantia" panose="02030602050306030303" pitchFamily="18" charset="0"/>
              </a:rPr>
              <a:t>gammaddan</a:t>
            </a:r>
            <a:r>
              <a:rPr lang="en-US" sz="2400" b="1" dirty="0">
                <a:latin typeface="Constantia" panose="02030602050306030303" pitchFamily="18" charset="0"/>
              </a:rPr>
              <a:t> </a:t>
            </a:r>
            <a:r>
              <a:rPr lang="en-US" sz="2400" b="1" dirty="0" err="1">
                <a:latin typeface="Constantia" panose="02030602050306030303" pitchFamily="18" charset="0"/>
              </a:rPr>
              <a:t>kan</a:t>
            </a:r>
            <a:r>
              <a:rPr lang="en-US" sz="2400" b="1" dirty="0">
                <a:latin typeface="Constantia" panose="02030602050306030303" pitchFamily="18" charset="0"/>
              </a:rPr>
              <a:t> </a:t>
            </a:r>
            <a:r>
              <a:rPr lang="en-US" sz="2400" b="1" dirty="0" err="1">
                <a:latin typeface="Constantia" panose="02030602050306030303" pitchFamily="18" charset="0"/>
              </a:rPr>
              <a:t>barbaadu</a:t>
            </a:r>
            <a:r>
              <a:rPr lang="en-US" sz="2400" b="1" dirty="0">
                <a:latin typeface="Constantia" panose="02030602050306030303" pitchFamily="18" charset="0"/>
              </a:rPr>
              <a:t> </a:t>
            </a:r>
            <a:r>
              <a:rPr lang="en-US" sz="2400" b="1" dirty="0" err="1">
                <a:latin typeface="Constantia" panose="02030602050306030303" pitchFamily="18" charset="0"/>
              </a:rPr>
              <a:t>ta’uu</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a:t>
            </a:r>
            <a:r>
              <a:rPr lang="en-US" sz="2400" b="1" dirty="0" err="1">
                <a:latin typeface="Constantia" panose="02030602050306030303" pitchFamily="18" charset="0"/>
              </a:rPr>
              <a:t>amanaa</a:t>
            </a:r>
            <a:r>
              <a:rPr lang="en-US" sz="2400" b="1" dirty="0">
                <a:latin typeface="Constantia" panose="02030602050306030303" pitchFamily="18" charset="0"/>
              </a:rPr>
              <a:t>. </a:t>
            </a:r>
            <a:r>
              <a:rPr lang="en-US" sz="2400" b="1" dirty="0" err="1">
                <a:latin typeface="Constantia" panose="02030602050306030303" pitchFamily="18" charset="0"/>
              </a:rPr>
              <a:t>Bakka</a:t>
            </a:r>
            <a:r>
              <a:rPr lang="en-US" sz="2400" b="1" dirty="0">
                <a:latin typeface="Constantia" panose="02030602050306030303" pitchFamily="18" charset="0"/>
              </a:rPr>
              <a:t> </a:t>
            </a:r>
            <a:r>
              <a:rPr lang="en-US" sz="2400" b="1" dirty="0" err="1">
                <a:latin typeface="Constantia" panose="02030602050306030303" pitchFamily="18" charset="0"/>
              </a:rPr>
              <a:t>Inni</a:t>
            </a:r>
            <a:r>
              <a:rPr lang="en-US" sz="2400" b="1" dirty="0">
                <a:latin typeface="Constantia" panose="02030602050306030303" pitchFamily="18" charset="0"/>
              </a:rPr>
              <a:t> </a:t>
            </a:r>
            <a:r>
              <a:rPr lang="en-US" sz="2400" b="1" dirty="0" err="1">
                <a:latin typeface="Constantia" panose="02030602050306030303" pitchFamily="18" charset="0"/>
              </a:rPr>
              <a:t>jiru</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jiraattan</a:t>
            </a:r>
            <a:r>
              <a:rPr lang="en-US" sz="2400" b="1" dirty="0">
                <a:latin typeface="Constantia" panose="02030602050306030303" pitchFamily="18" charset="0"/>
              </a:rPr>
              <a:t> </a:t>
            </a:r>
            <a:r>
              <a:rPr lang="en-US" sz="2400" b="1" dirty="0" err="1">
                <a:latin typeface="Constantia" panose="02030602050306030303" pitchFamily="18" charset="0"/>
              </a:rPr>
              <a:t>barbaada</a:t>
            </a:r>
            <a:r>
              <a:rPr lang="en-US" sz="2400" b="1" dirty="0">
                <a:latin typeface="Constantia" panose="02030602050306030303" pitchFamily="18" charset="0"/>
              </a:rPr>
              <a:t>; </a:t>
            </a:r>
            <a:r>
              <a:rPr lang="en-US" sz="2400" b="1" dirty="0" err="1">
                <a:latin typeface="Constantia" panose="02030602050306030303" pitchFamily="18" charset="0"/>
              </a:rPr>
              <a:t>jireenya</a:t>
            </a:r>
            <a:r>
              <a:rPr lang="en-US" sz="2400" b="1" dirty="0">
                <a:latin typeface="Constantia" panose="02030602050306030303" pitchFamily="18" charset="0"/>
              </a:rPr>
              <a:t> bara </a:t>
            </a:r>
            <a:r>
              <a:rPr lang="en-US" sz="2400" b="1" dirty="0" err="1">
                <a:latin typeface="Constantia" panose="02030602050306030303" pitchFamily="18" charset="0"/>
              </a:rPr>
              <a:t>baraa</a:t>
            </a:r>
            <a:r>
              <a:rPr lang="en-US" sz="2400" b="1" dirty="0">
                <a:latin typeface="Constantia" panose="02030602050306030303" pitchFamily="18" charset="0"/>
              </a:rPr>
              <a:t> fi </a:t>
            </a:r>
            <a:r>
              <a:rPr lang="en-US" sz="2400" b="1" dirty="0" err="1">
                <a:latin typeface="Constantia" panose="02030602050306030303" pitchFamily="18" charset="0"/>
              </a:rPr>
              <a:t>gonfoo</a:t>
            </a:r>
            <a:r>
              <a:rPr lang="en-US" sz="2400" b="1" dirty="0">
                <a:latin typeface="Constantia" panose="02030602050306030303" pitchFamily="18" charset="0"/>
              </a:rPr>
              <a:t> </a:t>
            </a:r>
            <a:r>
              <a:rPr lang="en-US" sz="2400" b="1" dirty="0" err="1">
                <a:latin typeface="Constantia" panose="02030602050306030303" pitchFamily="18" charset="0"/>
              </a:rPr>
              <a:t>ulfinaa</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isin</a:t>
            </a:r>
            <a:r>
              <a:rPr lang="en-US" sz="2400" b="1" dirty="0">
                <a:latin typeface="Constantia" panose="02030602050306030303" pitchFamily="18" charset="0"/>
              </a:rPr>
              <a:t> </a:t>
            </a:r>
            <a:r>
              <a:rPr lang="en-US" sz="2400" b="1" dirty="0" err="1">
                <a:latin typeface="Constantia" panose="02030602050306030303" pitchFamily="18" charset="0"/>
              </a:rPr>
              <a:t>qabaattan</a:t>
            </a:r>
            <a:r>
              <a:rPr lang="en-US" sz="2400" b="1" dirty="0">
                <a:latin typeface="Constantia" panose="02030602050306030303" pitchFamily="18" charset="0"/>
              </a:rPr>
              <a:t> </a:t>
            </a:r>
            <a:r>
              <a:rPr lang="en-US" sz="2400" b="1" dirty="0" err="1">
                <a:latin typeface="Constantia" panose="02030602050306030303" pitchFamily="18" charset="0"/>
              </a:rPr>
              <a:t>barbaada</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741625" y="6059417"/>
            <a:ext cx="3758209" cy="338554"/>
          </a:xfrm>
          <a:prstGeom prst="rect">
            <a:avLst/>
          </a:prstGeom>
          <a:noFill/>
        </p:spPr>
        <p:txBody>
          <a:bodyPr wrap="none" rtlCol="0">
            <a:spAutoFit/>
          </a:bodyPr>
          <a:lstStyle/>
          <a:p>
            <a:pPr algn="r"/>
            <a:r>
              <a:rPr lang="en" sz="1600" b="1" dirty="0"/>
              <a:t>EGW (Messages to Young People, p. 410)</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792</TotalTime>
  <Words>1004</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2025-11-21T08:17:24Z</dcterms:created>
  <dcterms:modified xsi:type="dcterms:W3CDTF">2025-12-17T07:36:33Z</dcterms:modified>
</cp:coreProperties>
</file>