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Deemuu</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Kiristoosii wajjin ta’uu</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59767">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Turuu</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Waldaa fayyaduu</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dirty="0"/>
            <a:t>Hafuuratti hiyyeessota</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dirty="0"/>
            <a:t>Kan gadi jedhan</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1800" b="1" dirty="0"/>
            <a:t>Qajeelummaa kan beela’anii fi dheebotan</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dirty="0"/>
            <a:t>Araara qabeessa</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dirty="0"/>
            <a:t>Garaa qullaa’aa</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dirty="0"/>
            <a:t>Nagaa kan buusan</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dirty="0"/>
            <a:t>Maddii isa kaanis kan itti qaban</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Diinota keenya jaallchuu</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2000" b="1" dirty="0"/>
            <a:t>Warra nu abaaran eebbisuu</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2000" b="1" dirty="0"/>
            <a:t>Warra nu jibbaniif gaarii gochuu</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Jaalala qabaachuu fi arjaa ta’uu</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Araara buusuu fi gadi of deebisuu</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US" sz="2000" b="1" dirty="0"/>
            <a:t>K</a:t>
          </a:r>
          <a:r>
            <a:rPr lang="en" sz="2000" b="1" dirty="0"/>
            <a:t>kf.</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Deemuu</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4172" y="673232"/>
          <a:ext cx="286535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Kiristoosii wajjin ta’uu</a:t>
          </a:r>
        </a:p>
      </dsp:txBody>
      <dsp:txXfrm>
        <a:off x="47304" y="686364"/>
        <a:ext cx="283909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Turuu</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Waldaa fayyaduu</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Hafuuratti hiyyeessota</a:t>
          </a:r>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Kan gadi jedhan</a:t>
          </a:r>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Qajeelummaa kan beela’anii fi dheebotan</a:t>
          </a:r>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Araara qabeessa</a:t>
          </a:r>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Garaa qullaa’aa</a:t>
          </a:r>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Nagaa kan buusan</a:t>
          </a:r>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Maddii isa kaanis kan itti qaban</a:t>
          </a:r>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Diinota keenya jaallchuu</a:t>
          </a:r>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Warra nu abaaran eebbisuu</a:t>
          </a:r>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Warra nu jibbaniif gaarii gochuu</a:t>
          </a:r>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Jaalala qabaachuu fi arjaa ta’uu</a:t>
          </a:r>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Araara buusuu fi gadi of deebisuu</a:t>
          </a:r>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t>
          </a:r>
          <a:r>
            <a:rPr lang="en" sz="2000" b="1" kern="1200" dirty="0"/>
            <a:t>kf.</a:t>
          </a:r>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4100563"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US"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JIREENYAA FI DU’A</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US" b="1" dirty="0" err="1">
                <a:solidFill>
                  <a:srgbClr val="705248"/>
                </a:solidFill>
              </a:rPr>
              <a:t>Barnoota</a:t>
            </a:r>
            <a:r>
              <a:rPr lang="en-US" b="1" dirty="0">
                <a:solidFill>
                  <a:srgbClr val="705248"/>
                </a:solidFill>
              </a:rPr>
              <a:t> 3ffaa </a:t>
            </a:r>
            <a:r>
              <a:rPr lang="en-US" b="1" dirty="0" err="1">
                <a:solidFill>
                  <a:srgbClr val="705248"/>
                </a:solidFill>
              </a:rPr>
              <a:t>Amajjii</a:t>
            </a:r>
            <a:r>
              <a:rPr lang="en" b="1" dirty="0">
                <a:solidFill>
                  <a:srgbClr val="705248"/>
                </a:solidFill>
              </a:rPr>
              <a:t> 17, 2026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400" b="1" dirty="0">
                <a:ln/>
                <a:solidFill>
                  <a:schemeClr val="accent1"/>
                </a:solidFill>
              </a:rPr>
              <a:t>TOKKUMMAADHAAN WANGEELAAF LOLUU</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923330"/>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a:t>
            </a:r>
            <a:r>
              <a:rPr lang="en-US" b="1" dirty="0" err="1">
                <a:solidFill>
                  <a:srgbClr val="76483F"/>
                </a:solidFill>
                <a:latin typeface="Comic Sans MS" panose="030F0702030302020204" pitchFamily="66" charset="0"/>
              </a:rPr>
              <a:t>Yoos</a:t>
            </a:r>
            <a:r>
              <a:rPr lang="en-US" b="1" dirty="0">
                <a:solidFill>
                  <a:srgbClr val="76483F"/>
                </a:solidFill>
                <a:latin typeface="Comic Sans MS" panose="030F0702030302020204" pitchFamily="66" charset="0"/>
              </a:rPr>
              <a:t> ani </a:t>
            </a:r>
            <a:r>
              <a:rPr lang="en-US" b="1" dirty="0" err="1">
                <a:solidFill>
                  <a:srgbClr val="76483F"/>
                </a:solidFill>
                <a:latin typeface="Comic Sans MS" panose="030F0702030302020204" pitchFamily="66" charset="0"/>
              </a:rPr>
              <a:t>dhufee</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isin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arguunis</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ta’u</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ykn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fagoo</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taa’ee</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waa’ee</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keessan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dhaga’uu</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qofaan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akka</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isin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amantii</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wangeelaatiif</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jettanii</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akkuma</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nama</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tokkootti</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tattaaffachuun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hafuura</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tokkoon</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jabaattanii</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dhaabattan</a:t>
            </a:r>
            <a:r>
              <a:rPr lang="en-US" b="1" dirty="0">
                <a:solidFill>
                  <a:srgbClr val="76483F"/>
                </a:solidFill>
                <a:latin typeface="Comic Sans MS" panose="030F0702030302020204" pitchFamily="66" charset="0"/>
              </a:rPr>
              <a:t> nan </a:t>
            </a:r>
            <a:r>
              <a:rPr lang="en-US" b="1" dirty="0" err="1">
                <a:solidFill>
                  <a:srgbClr val="76483F"/>
                </a:solidFill>
                <a:latin typeface="Comic Sans MS" panose="030F0702030302020204" pitchFamily="66" charset="0"/>
              </a:rPr>
              <a:t>beeka</a:t>
            </a:r>
            <a:r>
              <a:rPr lang="en-US" b="1" dirty="0">
                <a:solidFill>
                  <a:srgbClr val="76483F"/>
                </a:solidFill>
                <a:latin typeface="Comic Sans MS" panose="030F0702030302020204" pitchFamily="66" charset="0"/>
              </a:rPr>
              <a:t>.</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(Filiph.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441106"/>
            <a:ext cx="6501576" cy="2246769"/>
          </a:xfrm>
          <a:prstGeom prst="rect">
            <a:avLst/>
          </a:prstGeom>
          <a:noFill/>
        </p:spPr>
        <p:txBody>
          <a:bodyPr wrap="square" rtlCol="0">
            <a:spAutoFit/>
          </a:bodyPr>
          <a:lstStyle/>
          <a:p>
            <a:pPr>
              <a:spcBef>
                <a:spcPts val="600"/>
              </a:spcBef>
            </a:pPr>
            <a:r>
              <a:rPr lang="en" sz="2000" b="1" dirty="0"/>
              <a:t>Nama tolaa fi qajeelaa ta’uun jireenya walitti bu’iinsa irraa bilisaa namaaf hin mirkaneessu (Filip. 1:30). Faallaa kanaatiin immoo, Iyyoob mataan isaa, namni Waaqayyo “hir’ina kan hin qabnee fi qajeelaa, nama Waaqa sodaatuu fi hammina irraa fagaate” (Iyyo. 1:8) jedhe iyyuu hojii diinaa kan ta’e, walitti bu’iinsa hamaatiin dhiphate.</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250868"/>
            <a:ext cx="6501578" cy="1631216"/>
          </a:xfrm>
          <a:prstGeom prst="rect">
            <a:avLst/>
          </a:prstGeom>
          <a:noFill/>
        </p:spPr>
        <p:txBody>
          <a:bodyPr wrap="square">
            <a:spAutoFit/>
          </a:bodyPr>
          <a:lstStyle/>
          <a:p>
            <a:pPr>
              <a:spcBef>
                <a:spcPts val="600"/>
              </a:spcBef>
            </a:pPr>
            <a:r>
              <a:rPr lang="en" sz="2000" b="1" dirty="0"/>
              <a:t>Yeroo hamminaa wajjin walitti buunu, warra nu faallessan sodaachuu hin qabnu (Filiph. 1:28). Seexanni diina mo’amaa akka ta’e haa yaadannu, sababni isaa Kiristoos lolicha fannoo irratti mo’eera (Luq. 10:18; Qol.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596500"/>
            <a:ext cx="6456104" cy="707886"/>
          </a:xfrm>
          <a:prstGeom prst="rect">
            <a:avLst/>
          </a:prstGeom>
          <a:noFill/>
        </p:spPr>
        <p:txBody>
          <a:bodyPr wrap="square">
            <a:spAutoFit/>
          </a:bodyPr>
          <a:lstStyle/>
          <a:p>
            <a:pPr>
              <a:spcBef>
                <a:spcPts val="600"/>
              </a:spcBef>
            </a:pPr>
            <a:r>
              <a:rPr lang="en" sz="2000" b="1" dirty="0"/>
              <a:t>Tokkummaan kaayyoo kun kadhataa fi qayyabannaa MQ tiin tumsamuu qaba (Efees. 6:18; Filip.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634356"/>
            <a:ext cx="6456104" cy="1015663"/>
          </a:xfrm>
          <a:prstGeom prst="rect">
            <a:avLst/>
          </a:prstGeom>
          <a:noFill/>
        </p:spPr>
        <p:txBody>
          <a:bodyPr wrap="square">
            <a:spAutoFit/>
          </a:bodyPr>
          <a:lstStyle/>
          <a:p>
            <a:pPr>
              <a:spcBef>
                <a:spcPts val="600"/>
              </a:spcBef>
            </a:pPr>
            <a:r>
              <a:rPr lang="en" sz="2000" b="1" dirty="0"/>
              <a:t>Lola isa keessatti hirmaannu keessatti, tokkummaan ga’ee barbaachisaa qaba. Phaawuloos tokkummaatiin wangeelaaf akka lollu nu kadhata (Filip.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228850" y="1048635"/>
            <a:ext cx="9048751" cy="4893647"/>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“Maasii Waaqaa keessa waggaa meeqa turre? </a:t>
            </a:r>
            <a:r>
              <a:rPr lang="en-US" sz="2400" b="1" dirty="0" err="1">
                <a:solidFill>
                  <a:schemeClr val="accent1">
                    <a:lumMod val="50000"/>
                  </a:schemeClr>
                </a:solidFill>
                <a:latin typeface="Constantia" panose="02030602050306030303" pitchFamily="18" charset="0"/>
              </a:rPr>
              <a:t>Gooftaadhaaf</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bu’aa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maalii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buufne</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Ija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Waaqayyoo</a:t>
            </a:r>
            <a:r>
              <a:rPr lang="en-US" sz="2400" b="1" dirty="0">
                <a:solidFill>
                  <a:schemeClr val="accent1">
                    <a:lumMod val="50000"/>
                  </a:schemeClr>
                </a:solidFill>
                <a:latin typeface="Constantia" panose="02030602050306030303" pitchFamily="18" charset="0"/>
              </a:rPr>
              <a:t> Isa </a:t>
            </a:r>
            <a:r>
              <a:rPr lang="en-US" sz="2400" b="1" dirty="0" err="1">
                <a:solidFill>
                  <a:schemeClr val="accent1">
                    <a:lumMod val="50000"/>
                  </a:schemeClr>
                </a:solidFill>
                <a:latin typeface="Constantia" panose="02030602050306030303" pitchFamily="18" charset="0"/>
              </a:rPr>
              <a:t>nama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sakatta’u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sana</a:t>
            </a:r>
            <a:r>
              <a:rPr lang="en-US" sz="2400" b="1" dirty="0">
                <a:solidFill>
                  <a:schemeClr val="accent1">
                    <a:lumMod val="50000"/>
                  </a:schemeClr>
                </a:solidFill>
                <a:latin typeface="Constantia" panose="02030602050306030303" pitchFamily="18" charset="0"/>
              </a:rPr>
              <a:t> dura </a:t>
            </a:r>
            <a:r>
              <a:rPr lang="en-US" sz="2400" b="1" dirty="0" err="1">
                <a:solidFill>
                  <a:schemeClr val="accent1">
                    <a:lumMod val="50000"/>
                  </a:schemeClr>
                </a:solidFill>
                <a:latin typeface="Constantia" panose="02030602050306030303" pitchFamily="18" charset="0"/>
              </a:rPr>
              <a:t>akkamitti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dhaabanna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Kabajaan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jaalalaan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gadi</a:t>
            </a:r>
            <a:r>
              <a:rPr lang="en-US" sz="2400" b="1" dirty="0">
                <a:solidFill>
                  <a:schemeClr val="accent1">
                    <a:lumMod val="50000"/>
                  </a:schemeClr>
                </a:solidFill>
                <a:latin typeface="Constantia" panose="02030602050306030303" pitchFamily="18" charset="0"/>
              </a:rPr>
              <a:t> of </a:t>
            </a:r>
            <a:r>
              <a:rPr lang="en-US" sz="2400" b="1" dirty="0" err="1">
                <a:solidFill>
                  <a:schemeClr val="accent1">
                    <a:lumMod val="50000"/>
                  </a:schemeClr>
                </a:solidFill>
                <a:latin typeface="Constantia" panose="02030602050306030303" pitchFamily="18" charset="0"/>
              </a:rPr>
              <a:t>deebisuudhaan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Waaqayyo</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irratti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amanamummaa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qabaachuudhaan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guddataa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jirraa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Araara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hundumaatiif</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galata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qabnaa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Warra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naannoo</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keenya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jiran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eebbisuu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barbaannaa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Maatii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keenya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keessatti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hafuura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Yesuusiin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agarsiifnaa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Dubbii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ijoollota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keenya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barsiisaa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hojii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Waaqayyoo</a:t>
            </a:r>
            <a:r>
              <a:rPr lang="en-US" sz="2400" b="1" dirty="0">
                <a:solidFill>
                  <a:schemeClr val="accent1">
                    <a:lumMod val="50000"/>
                  </a:schemeClr>
                </a:solidFill>
                <a:latin typeface="Constantia" panose="02030602050306030303" pitchFamily="18" charset="0"/>
              </a:rPr>
              <a:t> Isa </a:t>
            </a:r>
            <a:r>
              <a:rPr lang="en-US" sz="2400" b="1" dirty="0" err="1">
                <a:solidFill>
                  <a:schemeClr val="accent1">
                    <a:lumMod val="50000"/>
                  </a:schemeClr>
                </a:solidFill>
                <a:latin typeface="Constantia" panose="02030602050306030303" pitchFamily="18" charset="0"/>
              </a:rPr>
              <a:t>dinqisiisaa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akka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isaan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baran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goonaa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Kiristiyaanonni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gaarii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ta’uu</a:t>
            </a:r>
            <a:r>
              <a:rPr lang="en-US" sz="2400" b="1" dirty="0">
                <a:solidFill>
                  <a:schemeClr val="accent1">
                    <a:lumMod val="50000"/>
                  </a:schemeClr>
                </a:solidFill>
                <a:latin typeface="Constantia" panose="02030602050306030303" pitchFamily="18" charset="0"/>
              </a:rPr>
              <a:t> fi </a:t>
            </a:r>
            <a:r>
              <a:rPr lang="en-US" sz="2400" b="1" dirty="0" err="1">
                <a:solidFill>
                  <a:schemeClr val="accent1">
                    <a:lumMod val="50000"/>
                  </a:schemeClr>
                </a:solidFill>
                <a:latin typeface="Constantia" panose="02030602050306030303" pitchFamily="18" charset="0"/>
              </a:rPr>
              <a:t>gaarii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gochuudhaan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Yesuusiin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bakka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bu’uu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qabu</a:t>
            </a:r>
            <a:r>
              <a:rPr lang="en-US" sz="2400" b="1" dirty="0">
                <a:solidFill>
                  <a:schemeClr val="accent1">
                    <a:lumMod val="50000"/>
                  </a:schemeClr>
                </a:solidFill>
                <a:latin typeface="Constantia" panose="02030602050306030303" pitchFamily="18" charset="0"/>
              </a:rPr>
              <a:t>. Sana </a:t>
            </a:r>
            <a:r>
              <a:rPr lang="en-US" sz="2400" b="1" dirty="0" err="1">
                <a:solidFill>
                  <a:schemeClr val="accent1">
                    <a:lumMod val="50000"/>
                  </a:schemeClr>
                </a:solidFill>
                <a:latin typeface="Constantia" panose="02030602050306030303" pitchFamily="18" charset="0"/>
              </a:rPr>
              <a:t>booda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fooliin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waa’ee</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jireenyaa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amala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jaalalaa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mucaa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Waaqaa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ta’uu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mul’isee</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dhugaa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ba’uu</a:t>
            </a:r>
            <a:r>
              <a:rPr lang="en-US" sz="2400" b="1" dirty="0">
                <a:solidFill>
                  <a:schemeClr val="accent1">
                    <a:lumMod val="50000"/>
                  </a:schemeClr>
                </a:solidFill>
                <a:latin typeface="Constantia" panose="02030602050306030303" pitchFamily="18" charset="0"/>
              </a:rPr>
              <a:t> fi </a:t>
            </a:r>
            <a:r>
              <a:rPr lang="en-US" sz="2400" b="1" dirty="0" err="1">
                <a:solidFill>
                  <a:schemeClr val="accent1">
                    <a:lumMod val="50000"/>
                  </a:schemeClr>
                </a:solidFill>
                <a:latin typeface="Constantia" panose="02030602050306030303" pitchFamily="18" charset="0"/>
              </a:rPr>
              <a:t>dhaaltuu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samii</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ta’uu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isaa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dhugoomsu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dhagahamuu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qaba</a:t>
            </a:r>
            <a:r>
              <a:rPr lang="en-US" sz="2400" b="1" dirty="0">
                <a:solidFill>
                  <a:schemeClr val="accent1">
                    <a:lumMod val="50000"/>
                  </a:schemeClr>
                </a:solidFill>
                <a:latin typeface="Constantia" panose="02030602050306030303" pitchFamily="18" charset="0"/>
              </a:rPr>
              <a:t>.</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7049345" y="60290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13986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8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Anaaf</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jiraachuun</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Kiristoos</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du’uunis</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bu’aa</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dha</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Filiph</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Kiristoosiif jiraachuu moo Kiristoosiif du’uu?</a:t>
            </a:r>
          </a:p>
          <a:p>
            <a:pPr lvl="1">
              <a:spcBef>
                <a:spcPts val="600"/>
              </a:spcBef>
            </a:pPr>
            <a:r>
              <a:rPr lang="en" sz="2000" b="1" dirty="0"/>
              <a:t>Kiristoos Phaawuloos keessaan ol jedhe (Filiph. 1:10-20, 25-26)</a:t>
            </a:r>
          </a:p>
          <a:p>
            <a:pPr lvl="1">
              <a:spcBef>
                <a:spcPts val="600"/>
              </a:spcBef>
            </a:pPr>
            <a:r>
              <a:rPr lang="en" sz="2000" b="1" dirty="0"/>
              <a:t>Kiristoosiif jiraachuu moo du’uu? (Filiph. 1:21-22)</a:t>
            </a:r>
          </a:p>
          <a:p>
            <a:pPr lvl="1">
              <a:spcBef>
                <a:spcPts val="600"/>
              </a:spcBef>
            </a:pPr>
            <a:r>
              <a:rPr lang="en" sz="2000" b="1" dirty="0"/>
              <a:t>Lamummaa Phaawuloos (Filiph.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Kiristoosiif jiraachuu jechuun maal jechuu dha?</a:t>
            </a:r>
          </a:p>
          <a:p>
            <a:pPr lvl="1">
              <a:spcBef>
                <a:spcPts val="600"/>
              </a:spcBef>
            </a:pPr>
            <a:r>
              <a:rPr lang="en-US" sz="2000" b="1" dirty="0" err="1"/>
              <a:t>Akka</a:t>
            </a:r>
            <a:r>
              <a:rPr lang="en-US" sz="2000" b="1" dirty="0"/>
              <a:t> </a:t>
            </a:r>
            <a:r>
              <a:rPr lang="en-US" sz="2000" b="1" dirty="0" err="1"/>
              <a:t>wangeelaaf</a:t>
            </a:r>
            <a:r>
              <a:rPr lang="en-US" sz="2000" b="1" dirty="0"/>
              <a:t> </a:t>
            </a:r>
            <a:r>
              <a:rPr lang="en-US" sz="2000" b="1" dirty="0" err="1"/>
              <a:t>mijatutti</a:t>
            </a:r>
            <a:r>
              <a:rPr lang="en-US" sz="2000" b="1" dirty="0"/>
              <a:t> </a:t>
            </a:r>
            <a:r>
              <a:rPr lang="en-US" sz="2000" b="1" dirty="0" err="1"/>
              <a:t>jiraachuu</a:t>
            </a:r>
            <a:r>
              <a:rPr lang="en" sz="2000" b="1" dirty="0"/>
              <a:t> (Filiph. 1:27a)</a:t>
            </a:r>
          </a:p>
          <a:p>
            <a:pPr lvl="1">
              <a:spcBef>
                <a:spcPts val="600"/>
              </a:spcBef>
            </a:pPr>
            <a:r>
              <a:rPr lang="en-US" sz="2000" b="1" dirty="0" err="1"/>
              <a:t>Tokkummaan</a:t>
            </a:r>
            <a:r>
              <a:rPr lang="en-US" sz="2000" b="1" dirty="0"/>
              <a:t> </a:t>
            </a:r>
            <a:r>
              <a:rPr lang="en-US" sz="2000" b="1" dirty="0" err="1"/>
              <a:t>wangeelaaf</a:t>
            </a:r>
            <a:r>
              <a:rPr lang="en-US" sz="2000" b="1" dirty="0"/>
              <a:t> </a:t>
            </a:r>
            <a:r>
              <a:rPr lang="en-US" sz="2000" b="1" dirty="0" err="1"/>
              <a:t>loluu</a:t>
            </a:r>
            <a:r>
              <a:rPr lang="en" sz="2000" b="1" dirty="0"/>
              <a:t> (Filiph.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015663"/>
          </a:xfrm>
          <a:prstGeom prst="rect">
            <a:avLst/>
          </a:prstGeom>
          <a:noFill/>
        </p:spPr>
        <p:txBody>
          <a:bodyPr wrap="square" rtlCol="0">
            <a:spAutoFit/>
          </a:bodyPr>
          <a:lstStyle/>
          <a:p>
            <a:pPr>
              <a:spcBef>
                <a:spcPts val="600"/>
              </a:spcBef>
            </a:pPr>
            <a:r>
              <a:rPr lang="en" sz="2000" b="1" dirty="0"/>
              <a:t>Phaawuloos Niiroo isa gara jabeessicha sanaan murtii argachuuf eegaa ture. Egereen isaa haqa irratti utuu hin ta’in, akkuma Qeesaaritti toletti murtaa’a.</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en" sz="2000" b="1" dirty="0"/>
              <a:t>Haa ta’u malee, yoo du’uun isaa wangeelaaf dhimma ni baasa ta’e (akkuma hidhamuun isaa dhimma baase), Phaawuloos jireenya isaa Kiristoosiif jedhee kennuuf qophaa’aa dha. </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en" sz="2000" b="1" dirty="0"/>
              <a:t>Garuu, hireen isaa Waaqayyo harka malee Niiroo harka akka hin taane beeka ture. Kanaafuu, karaa kadhata waldaa keessatti waa’ee isaatiif kadhatamuu birmadduu akka ba’u sirriitti ni amana ture. </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85776" y="305068"/>
            <a:ext cx="7019924" cy="6247864"/>
          </a:xfrm>
          <a:prstGeom prst="rect">
            <a:avLst/>
          </a:prstGeom>
          <a:noFill/>
        </p:spPr>
        <p:txBody>
          <a:bodyPr wrap="square">
            <a:spAutoFit/>
          </a:bodyPr>
          <a:lstStyle/>
          <a:p>
            <a:pPr algn="ctr"/>
            <a:r>
              <a:rPr lang="en-US" sz="8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KIRISTOOSIIF JIRAACHUU MOO KIRISTOOSIIF DU’UU?</a:t>
            </a:r>
            <a:endParaRPr lang="en" sz="8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64633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3600" b="1" spc="300" dirty="0">
                <a:ln w="15875">
                  <a:noFill/>
                  <a:prstDash val="solid"/>
                </a:ln>
                <a:solidFill>
                  <a:srgbClr val="697DBA"/>
                </a:solidFill>
                <a:effectLst>
                  <a:outerShdw blurRad="38100" dist="22860" dir="5400000" algn="tl" rotWithShape="0">
                    <a:srgbClr val="000000">
                      <a:alpha val="30000"/>
                    </a:srgbClr>
                  </a:outerShdw>
                </a:effectLst>
              </a:rPr>
              <a:t>KIRISTOOS PHAAWULOOS KEESSATTI OL QABAME</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75000"/>
                  </a:schemeClr>
                </a:solidFill>
                <a:latin typeface="Comic Sans MS" panose="030F0702030302020204" pitchFamily="66" charset="0"/>
              </a:rPr>
              <a:t>“</a:t>
            </a:r>
            <a:r>
              <a:rPr lang="en-US" sz="1600" b="1" dirty="0">
                <a:solidFill>
                  <a:schemeClr val="accent5">
                    <a:lumMod val="75000"/>
                  </a:schemeClr>
                </a:solidFill>
                <a:latin typeface="Comic Sans MS" panose="030F0702030302020204" pitchFamily="66" charset="0"/>
              </a:rPr>
              <a:t>Ani </a:t>
            </a:r>
            <a:r>
              <a:rPr lang="en-US" sz="1600" b="1" dirty="0" err="1">
                <a:solidFill>
                  <a:schemeClr val="accent5">
                    <a:lumMod val="75000"/>
                  </a:schemeClr>
                </a:solidFill>
                <a:latin typeface="Comic Sans MS" panose="030F0702030302020204" pitchFamily="66" charset="0"/>
              </a:rPr>
              <a:t>akkuma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yeroo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kaanii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ammas</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jireenyaanis</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ta’u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ykn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du’aan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ija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jabinaan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dubbachuun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koo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akka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Kiristoos</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dhagna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koo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keessatti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ulfina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argatuuf</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malee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karaa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kamiin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iyyuu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akka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hin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qaanofneef</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baay’isee</a:t>
            </a:r>
            <a:r>
              <a:rPr lang="en-US" sz="1600" b="1" dirty="0">
                <a:solidFill>
                  <a:schemeClr val="accent5">
                    <a:lumMod val="75000"/>
                  </a:schemeClr>
                </a:solidFill>
                <a:latin typeface="Comic Sans MS" panose="030F0702030302020204" pitchFamily="66" charset="0"/>
              </a:rPr>
              <a:t> nan </a:t>
            </a:r>
            <a:r>
              <a:rPr lang="en-US" sz="1600" b="1" dirty="0" err="1">
                <a:solidFill>
                  <a:schemeClr val="accent5">
                    <a:lumMod val="75000"/>
                  </a:schemeClr>
                </a:solidFill>
                <a:latin typeface="Comic Sans MS" panose="030F0702030302020204" pitchFamily="66" charset="0"/>
              </a:rPr>
              <a:t>hawwa</a:t>
            </a:r>
            <a:r>
              <a:rPr lang="en-US" sz="1600" b="1" dirty="0">
                <a:solidFill>
                  <a:schemeClr val="accent5">
                    <a:lumMod val="75000"/>
                  </a:schemeClr>
                </a:solidFill>
                <a:latin typeface="Comic Sans MS" panose="030F0702030302020204" pitchFamily="66" charset="0"/>
              </a:rPr>
              <a:t>; nan </a:t>
            </a:r>
            <a:r>
              <a:rPr lang="en-US" sz="1600" b="1" dirty="0" err="1">
                <a:solidFill>
                  <a:schemeClr val="accent5">
                    <a:lumMod val="75000"/>
                  </a:schemeClr>
                </a:solidFill>
                <a:latin typeface="Comic Sans MS" panose="030F0702030302020204" pitchFamily="66" charset="0"/>
              </a:rPr>
              <a:t>abdadhas</a:t>
            </a:r>
            <a:r>
              <a:rPr lang="en-US" sz="1600" b="1" dirty="0">
                <a:solidFill>
                  <a:schemeClr val="accent5">
                    <a:lumMod val="75000"/>
                  </a:schemeClr>
                </a:solidFill>
                <a:latin typeface="Comic Sans MS" panose="030F0702030302020204" pitchFamily="66" charset="0"/>
              </a:rPr>
              <a:t>.</a:t>
            </a:r>
            <a:r>
              <a:rPr lang="en" sz="1600"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(Filiph. 1:20)</a:t>
            </a:r>
            <a:endParaRPr lang="en" sz="13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1938992"/>
          </a:xfrm>
          <a:prstGeom prst="rect">
            <a:avLst/>
          </a:prstGeom>
          <a:noFill/>
        </p:spPr>
        <p:txBody>
          <a:bodyPr wrap="square" rtlCol="0">
            <a:spAutoFit/>
          </a:bodyPr>
          <a:lstStyle/>
          <a:p>
            <a:pPr>
              <a:spcBef>
                <a:spcPts val="600"/>
              </a:spcBef>
            </a:pPr>
            <a:r>
              <a:rPr lang="en" sz="2000" b="1" dirty="0"/>
              <a:t>Phaawuloos dhiphina baayyee isa baateef ni gammade (Qol. 1:24a; 2 Qor. 11:23-27).                           Dhugaan jiru, dhiphinichatti miti kan inni gammade, sababoota dhiphinicha baateef gammade, isaan keessaa tokko bu’aa inni waldaa Kiristoosiif argamsiise dha (QCol. 1:24b; 2 Qor.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199" y="4666728"/>
            <a:ext cx="9836150" cy="1323439"/>
          </a:xfrm>
          <a:prstGeom prst="rect">
            <a:avLst/>
          </a:prstGeom>
          <a:noFill/>
        </p:spPr>
        <p:txBody>
          <a:bodyPr wrap="square">
            <a:spAutoFit/>
          </a:bodyPr>
          <a:lstStyle/>
          <a:p>
            <a:pPr>
              <a:spcBef>
                <a:spcPts val="600"/>
              </a:spcBef>
            </a:pPr>
            <a:r>
              <a:rPr lang="en" sz="2000" b="1" dirty="0"/>
              <a:t>Xalayaa isaa warra Filiphisiyusiif barreesse keessati, yeroodhaaf du’a isaatiin Yesuus akka ulfina argatu eegee akka hin turre ifa godha, garuu, karaa kadhata waldaa fi hojii Hafuura Qulqulluu, birmadummaa argatee jiraatti Kiristoosiin tajaajiluu akka itti fufu abdatee ture (Filiph.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628851"/>
            <a:ext cx="5741402" cy="1015663"/>
          </a:xfrm>
          <a:prstGeom prst="rect">
            <a:avLst/>
          </a:prstGeom>
          <a:noFill/>
        </p:spPr>
        <p:txBody>
          <a:bodyPr wrap="square">
            <a:spAutoFit/>
          </a:bodyPr>
          <a:lstStyle/>
          <a:p>
            <a:pPr>
              <a:spcBef>
                <a:spcPts val="600"/>
              </a:spcBef>
            </a:pPr>
            <a:r>
              <a:rPr lang="en-US" sz="2000" b="1" dirty="0"/>
              <a:t>D</a:t>
            </a:r>
            <a:r>
              <a:rPr lang="en" sz="2000" b="1" dirty="0"/>
              <a:t>hiphina isaatiin—akkasuma illee du’a isaatiin Yesuusiin akkeessuudhaan—Kiristoos Phaawuloos keessaan ol jedhe (Filiph.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86679"/>
            <a:ext cx="9836150" cy="1015663"/>
          </a:xfrm>
          <a:prstGeom prst="rect">
            <a:avLst/>
          </a:prstGeom>
          <a:noFill/>
        </p:spPr>
        <p:txBody>
          <a:bodyPr wrap="square">
            <a:spAutoFit/>
          </a:bodyPr>
          <a:lstStyle/>
          <a:p>
            <a:pPr>
              <a:spcBef>
                <a:spcPts val="600"/>
              </a:spcBef>
            </a:pPr>
            <a:r>
              <a:rPr lang="en" sz="2000" b="1" dirty="0"/>
              <a:t>Sababa hammina addunyaa keenya irra baballatee jiruutiif, akka Kiristoos jiraatetti jiraachuun si’a baayyee akka Kiristoos dhiphatetti dhiphachuu fi si’a tokko tokko immoo akka Kiristoos du’etti du’uu dabalata (2 Xim.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KIRISTOOSIIF JIRAACHUU MOO DU’UU?</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“Anaaf jiraachuun Kiristoos; du’uunis bu’aa dha.”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(Filiph.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2" y="1281782"/>
            <a:ext cx="5677973" cy="1323439"/>
          </a:xfrm>
          <a:prstGeom prst="rect">
            <a:avLst/>
          </a:prstGeom>
          <a:noFill/>
        </p:spPr>
        <p:txBody>
          <a:bodyPr wrap="square" rtlCol="0">
            <a:spAutoFit/>
          </a:bodyPr>
          <a:lstStyle/>
          <a:p>
            <a:pPr>
              <a:spcBef>
                <a:spcPts val="600"/>
              </a:spcBef>
            </a:pPr>
            <a:r>
              <a:rPr lang="en" sz="2000" b="1" dirty="0"/>
              <a:t>Hiddi dhiphina hundumaa wal’aansoo isa guddaa har’a gaarii fi hamaa gidduutti, Kiristoosii fi Seexana gidduutti geggeeffamu irratti hundaa’a.</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955092"/>
            <a:ext cx="7693588" cy="707886"/>
          </a:xfrm>
          <a:prstGeom prst="rect">
            <a:avLst/>
          </a:prstGeom>
          <a:noFill/>
        </p:spPr>
        <p:txBody>
          <a:bodyPr wrap="square">
            <a:spAutoFit/>
          </a:bodyPr>
          <a:lstStyle/>
          <a:p>
            <a:pPr>
              <a:spcBef>
                <a:spcPts val="600"/>
              </a:spcBef>
            </a:pPr>
            <a:r>
              <a:rPr lang="en" sz="2000" b="1" dirty="0"/>
              <a:t>Nuy garuu meeshaa akka dhugaa fi haqaatti dhimma baana </a:t>
            </a:r>
            <a:r>
              <a:rPr lang="en" sz="1400" b="1" dirty="0"/>
              <a:t>(2 Qor. 6:4-7)</a:t>
            </a:r>
            <a:r>
              <a:rPr lang="en" sz="2000" b="1" dirty="0"/>
              <a:t>. Innimmoo meeshaa “da’annaa jabaa jijjigsu” dha </a:t>
            </a:r>
            <a:r>
              <a:rPr lang="en" sz="1400" b="1" dirty="0"/>
              <a:t>(2 Qor. 10:3-5).</a:t>
            </a:r>
            <a:endParaRPr lang="en" sz="2000" b="1" dirty="0"/>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676194"/>
            <a:ext cx="6075573" cy="1015663"/>
          </a:xfrm>
          <a:prstGeom prst="rect">
            <a:avLst/>
          </a:prstGeom>
          <a:noFill/>
        </p:spPr>
        <p:txBody>
          <a:bodyPr wrap="square">
            <a:spAutoFit/>
          </a:bodyPr>
          <a:lstStyle/>
          <a:p>
            <a:pPr>
              <a:spcBef>
                <a:spcPts val="600"/>
              </a:spcBef>
            </a:pPr>
            <a:r>
              <a:rPr lang="en" sz="2000" b="1" dirty="0"/>
              <a:t>Garuu, yeroo lolichi ajjeefamuu tolootaa fidu maaltu taa’a? Akka Phaawuloos jedhutti, kun bu’aa nuuf qaba (Filiph.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97219"/>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618437"/>
            <a:ext cx="5677972" cy="1323439"/>
          </a:xfrm>
          <a:prstGeom prst="rect">
            <a:avLst/>
          </a:prstGeom>
          <a:noFill/>
        </p:spPr>
        <p:txBody>
          <a:bodyPr wrap="square">
            <a:spAutoFit/>
          </a:bodyPr>
          <a:lstStyle/>
          <a:p>
            <a:pPr>
              <a:spcBef>
                <a:spcPts val="600"/>
              </a:spcBef>
            </a:pPr>
            <a:r>
              <a:rPr lang="en" sz="2000" b="1" dirty="0"/>
              <a:t>Kun lola hafuuraa, isa meeshaalee hafuuraatiin lolamuu qabu dha. Duuka buutonni diinaa meeshaa Kiristoos irratti ol fuudhanitti dhimma ba’u (innis soba, hadheessa, dhiibbaa, fi kkf).</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705072"/>
            <a:ext cx="6075573" cy="1015663"/>
          </a:xfrm>
          <a:prstGeom prst="rect">
            <a:avLst/>
          </a:prstGeom>
          <a:noFill/>
        </p:spPr>
        <p:txBody>
          <a:bodyPr wrap="square">
            <a:spAutoFit/>
          </a:bodyPr>
          <a:lstStyle/>
          <a:p>
            <a:pPr>
              <a:spcBef>
                <a:spcPts val="600"/>
              </a:spcBef>
            </a:pPr>
            <a:r>
              <a:rPr lang="en" sz="2000" b="1" dirty="0"/>
              <a:t>Nuy warra Kiristoositti amannuuf, du’</a:t>
            </a:r>
            <a:r>
              <a:rPr lang="en-US" sz="2000" b="1" dirty="0" err="1"/>
              <a:t>i</a:t>
            </a:r>
            <a:r>
              <a:rPr lang="en-US" sz="2000" b="1" dirty="0"/>
              <a:t> </a:t>
            </a:r>
            <a:r>
              <a:rPr lang="en-US" sz="2000" b="1" dirty="0" err="1"/>
              <a:t>bakka</a:t>
            </a:r>
            <a:r>
              <a:rPr lang="en-US" sz="2000" b="1" dirty="0"/>
              <a:t> </a:t>
            </a:r>
            <a:r>
              <a:rPr lang="en-US" sz="2000" b="1" dirty="0" err="1"/>
              <a:t>diinni</a:t>
            </a:r>
            <a:r>
              <a:rPr lang="en-US" sz="2000" b="1" dirty="0"/>
              <a:t> </a:t>
            </a:r>
            <a:r>
              <a:rPr lang="en-US" sz="2000" b="1" dirty="0" err="1"/>
              <a:t>bira</a:t>
            </a:r>
            <a:r>
              <a:rPr lang="en-US" sz="2000" b="1" dirty="0"/>
              <a:t> </a:t>
            </a:r>
            <a:r>
              <a:rPr lang="en-US" sz="2000" b="1" dirty="0" err="1"/>
              <a:t>ga’uu</a:t>
            </a:r>
            <a:r>
              <a:rPr lang="en-US" sz="2000" b="1" dirty="0"/>
              <a:t> </a:t>
            </a:r>
            <a:r>
              <a:rPr lang="en-US" sz="2000" b="1" dirty="0" err="1"/>
              <a:t>danda’u</a:t>
            </a:r>
            <a:r>
              <a:rPr lang="en-US" sz="2000" b="1" dirty="0"/>
              <a:t> </a:t>
            </a:r>
            <a:r>
              <a:rPr lang="en-US" sz="2000" b="1" dirty="0" err="1"/>
              <a:t>garasitti</a:t>
            </a:r>
            <a:r>
              <a:rPr lang="en-US" sz="2000" b="1" dirty="0"/>
              <a:t> nu </a:t>
            </a:r>
            <a:r>
              <a:rPr lang="en-US" sz="2000" b="1" dirty="0" err="1"/>
              <a:t>geessa</a:t>
            </a:r>
            <a:r>
              <a:rPr lang="en-US" sz="2000" b="1" dirty="0"/>
              <a:t>, </a:t>
            </a:r>
            <a:r>
              <a:rPr lang="en-US" sz="2000" b="1" dirty="0" err="1"/>
              <a:t>dhiphina</a:t>
            </a:r>
            <a:r>
              <a:rPr lang="en-US" sz="2000" b="1" dirty="0"/>
              <a:t> </a:t>
            </a:r>
            <a:r>
              <a:rPr lang="en-US" sz="2000" b="1" dirty="0" err="1"/>
              <a:t>irraas</a:t>
            </a:r>
            <a:r>
              <a:rPr lang="en-US" sz="2000" b="1" dirty="0"/>
              <a:t> nu </a:t>
            </a:r>
            <a:r>
              <a:rPr lang="en-US" sz="2000" b="1" dirty="0" err="1"/>
              <a:t>boqochiisa</a:t>
            </a:r>
            <a:r>
              <a:rPr lang="en" sz="2000" b="1" dirty="0"/>
              <a:t> (Faar. 14:32; Isa.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LAMUMMAA PHAAWULOOS</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Ani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yaada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kana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lamaan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gidduutti</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rarra’eera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ani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deemee</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Kiristoos</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wajjin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jiraachuu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nan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hawwa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kun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waan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hunda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caalaatii</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isiniif</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garuu</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fooniin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turuun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koo</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caalaa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barbaachisaa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dha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(Filiph. 1:23-24)</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en" sz="2000" b="1" dirty="0"/>
              <a:t>Yoo murteessuu dadhabe iyyuu, Phaawuloos yaada lama gidduutti rakkate (Filiph.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4294905015"/>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en" sz="2000" b="1" dirty="0"/>
              <a:t>Heertuu kana qofaatti baasuudhaan, Phaawuloos akkuma duuneen gara Samii dhaqna jedhee barsiisa jechuu dandeenya, kun immoo kutaa MQ biroo wajjin wal faallessa (Lallaba. 9:5; Faar.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4115525626"/>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en" sz="2000" b="1" dirty="0"/>
              <a:t>Yeroo biraa immoo, Phaawuloos qaama kana dunkaana badutti (du’utti) fakkeessee isa hin duune akka uffatu dubbata (2 Qor. 5:1-4). Haa ta’u malee, uffachuun kun yeroo du’an utuu hin ta’in, yeroo Dhufaatii Isa Lammataatti akka ta’e ibsa. (1 Qor.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en" sz="2000" b="1" dirty="0"/>
              <a:t>Ergaadhuma warra Filiphisiyusiif barreesse keessatti immoo, guutummaatti Kiristoosii wajjin ta’uuf, yeroo du’aa ka’uu eeguun akka irra jiru dubbata (Filiph.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72025" y="305068"/>
            <a:ext cx="7077075" cy="6247864"/>
          </a:xfrm>
          <a:prstGeom prst="rect">
            <a:avLst/>
          </a:prstGeom>
          <a:noFill/>
        </p:spPr>
        <p:txBody>
          <a:bodyPr wrap="square">
            <a:spAutoFit/>
          </a:bodyPr>
          <a:lstStyle/>
          <a:p>
            <a:pPr algn="ctr"/>
            <a:r>
              <a:rPr lang="en-US" sz="8000" b="1" dirty="0">
                <a:ln w="22225">
                  <a:solidFill>
                    <a:srgbClr val="00766E"/>
                  </a:solidFill>
                  <a:prstDash val="solid"/>
                </a:ln>
                <a:solidFill>
                  <a:srgbClr val="E5A5E2"/>
                </a:solidFill>
                <a:effectLst>
                  <a:outerShdw blurRad="38100" dist="38100" dir="2700000" algn="tl">
                    <a:srgbClr val="000000">
                      <a:alpha val="43137"/>
                    </a:srgbClr>
                  </a:outerShdw>
                </a:effectLst>
              </a:rPr>
              <a:t>KIRISTOOSIIF JIRAACHUU JECHUUN MAAL JECHUU DHA?</a:t>
            </a:r>
            <a:endParaRPr lang="en" sz="8000" b="1" dirty="0">
              <a:ln w="22225">
                <a:solidFill>
                  <a:srgbClr val="00766E"/>
                </a:solidFill>
                <a:prstDash val="solid"/>
              </a:ln>
              <a:solidFill>
                <a:srgbClr val="E5A5E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AKKA WANGEELAAF TA’UTTI JIRAACHUU</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en-US" b="1" dirty="0" err="1">
                <a:solidFill>
                  <a:srgbClr val="C00000"/>
                </a:solidFill>
                <a:latin typeface="Comic Sans MS" panose="030F0702030302020204" pitchFamily="66" charset="0"/>
              </a:rPr>
              <a:t>Waan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fedhe</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iyyuu</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ta’u</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akka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wangeela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Kiristoosiif</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malutti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jiraadhaa</a:t>
            </a:r>
            <a:r>
              <a:rPr lang="en-US" b="1" dirty="0">
                <a:solidFill>
                  <a:srgbClr val="C00000"/>
                </a:solidFill>
                <a:latin typeface="Comic Sans MS" panose="030F0702030302020204" pitchFamily="66" charset="0"/>
              </a:rPr>
              <a:t>.</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(Filiph.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70075"/>
            <a:ext cx="5796432" cy="1754326"/>
          </a:xfrm>
          <a:prstGeom prst="rect">
            <a:avLst/>
          </a:prstGeom>
          <a:noFill/>
        </p:spPr>
        <p:txBody>
          <a:bodyPr wrap="square" rtlCol="0">
            <a:spAutoFit/>
          </a:bodyPr>
          <a:lstStyle/>
          <a:p>
            <a:pPr>
              <a:spcBef>
                <a:spcPts val="600"/>
              </a:spcBef>
            </a:pPr>
            <a:r>
              <a:rPr lang="en" b="1" dirty="0"/>
              <a:t>Ibsi “amala keessan” jedhu jecha afaan Giriik politeuomai jedhu irraa hiikame ta’ee hiikkaan isaa “akka lammiitti jiraachuu” jechuu dha. Phaawuloos warra Filiphisiyusiin (akkasuma hunduma keenya) bifa lammiiwwan Samii itti amala isaanii agarsiisanitti jiraachuu akka qabnu nu kadhata (Filip.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3730903865"/>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657711"/>
            <a:ext cx="5796430" cy="1200329"/>
          </a:xfrm>
          <a:prstGeom prst="rect">
            <a:avLst/>
          </a:prstGeom>
          <a:noFill/>
        </p:spPr>
        <p:txBody>
          <a:bodyPr wrap="square">
            <a:spAutoFit/>
          </a:bodyPr>
          <a:lstStyle/>
          <a:p>
            <a:pPr>
              <a:spcBef>
                <a:spcPts val="600"/>
              </a:spcBef>
            </a:pPr>
            <a:r>
              <a:rPr lang="en" b="1" dirty="0"/>
              <a:t>Tokkummaa dhabuun si’a baayyee oftuulummaa fi amala hin taane walitti agarsiisuu irraa akka maddu beeka. Kanaaf, bifa ulfina qabeessa ta’een akka adeemnuuf nu kadhata. </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743551"/>
            <a:ext cx="5796430" cy="923330"/>
          </a:xfrm>
          <a:prstGeom prst="rect">
            <a:avLst/>
          </a:prstGeom>
          <a:noFill/>
        </p:spPr>
        <p:txBody>
          <a:bodyPr wrap="square">
            <a:spAutoFit/>
          </a:bodyPr>
          <a:lstStyle/>
          <a:p>
            <a:pPr>
              <a:spcBef>
                <a:spcPts val="600"/>
              </a:spcBef>
            </a:pPr>
            <a:r>
              <a:rPr lang="en" b="1" dirty="0"/>
              <a:t>Phaawuloos gorsa kana akka seensa mata duree isa ilaallatuutti fayyadama: innis tokkummaa waldaa keessaati. </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6" y="3552392"/>
            <a:ext cx="5796431" cy="1200329"/>
          </a:xfrm>
          <a:prstGeom prst="rect">
            <a:avLst/>
          </a:prstGeom>
          <a:noFill/>
        </p:spPr>
        <p:txBody>
          <a:bodyPr wrap="square">
            <a:spAutoFit/>
          </a:bodyPr>
          <a:lstStyle/>
          <a:p>
            <a:pPr>
              <a:spcBef>
                <a:spcPts val="600"/>
              </a:spcBef>
            </a:pPr>
            <a:r>
              <a:rPr lang="en" b="1" dirty="0"/>
              <a:t>Akka armaan gadiitti walitti cuunfuu dandeenya: “garuu qajeelummaa gochuu, gara laafina jaallachuu, fi Waaqakee wajjin gadi of deebisuudhaan adeemuu” (Mikk.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2915231"/>
            <a:ext cx="5796432" cy="646331"/>
          </a:xfrm>
          <a:prstGeom prst="rect">
            <a:avLst/>
          </a:prstGeom>
          <a:noFill/>
        </p:spPr>
        <p:txBody>
          <a:bodyPr wrap="square">
            <a:spAutoFit/>
          </a:bodyPr>
          <a:lstStyle/>
          <a:p>
            <a:pPr>
              <a:spcBef>
                <a:spcPts val="600"/>
              </a:spcBef>
            </a:pPr>
            <a:r>
              <a:rPr lang="en" b="1" dirty="0"/>
              <a:t>Lallaba Gaara irraa irratti, lammiileen Samii akkamitti jiraachuu akka qaban Yesuus nu barsiiseera.</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2720</TotalTime>
  <Words>1215</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2025-12-30T08:43:05Z</dcterms:created>
  <dcterms:modified xsi:type="dcterms:W3CDTF">2026-01-14T19:55:44Z</dcterms:modified>
</cp:coreProperties>
</file>