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Wingdings 3" panose="05040102010807070707" pitchFamily="18" charset="2"/>
      <p:regular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en" sz="1800" b="1" dirty="0"/>
            <a:t>Qaamni qaama hafuuraa, kan hin duunee fi hin banne ta’a (1 Qor. 15:42-44, 50-54)</a:t>
          </a:r>
          <a:endParaRPr lang="es-ES" sz="1800" dirty="0"/>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en" sz="1800" b="1" dirty="0"/>
            <a:t>Ulfina arganna (Qol. 3:4; </a:t>
          </a:r>
          <a:br>
            <a:rPr lang="es-ES" sz="1800" b="1" dirty="0"/>
          </a:br>
          <a:r>
            <a:rPr lang="en" sz="1800" b="1" dirty="0"/>
            <a:t>Fil. 3:21)</a:t>
          </a:r>
          <a:endParaRPr lang="es-ES" sz="1800" dirty="0"/>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en" sz="1800" b="1" dirty="0"/>
            <a:t>Qaama, ija Waaqayyoon arguu danda’u qabu qabaanna (Iyyo. 19:25-27)</a:t>
          </a:r>
          <a:endParaRPr lang="es-ES" sz="1800" dirty="0"/>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Waanuma dhugaa ta’e</a:t>
          </a:r>
          <a:endParaRPr lang="es-ES" sz="1800" dirty="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en" sz="1800" b="1" dirty="0">
              <a:effectLst>
                <a:outerShdw blurRad="38100" dist="38100" dir="2700000" algn="tl">
                  <a:srgbClr val="000000">
                    <a:alpha val="43137"/>
                  </a:srgbClr>
                </a:outerShdw>
              </a:effectLst>
            </a:rPr>
            <a:t>Amanamummaadhaan</a:t>
          </a:r>
          <a:endParaRPr lang="es-ES" sz="180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Waanuma qajeelaa</a:t>
          </a:r>
          <a:endParaRPr lang="es-ES"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en" sz="1800" b="1" dirty="0">
              <a:effectLst>
                <a:outerShdw blurRad="38100" dist="38100" dir="2700000" algn="tl">
                  <a:srgbClr val="000000">
                    <a:alpha val="43137"/>
                  </a:srgbClr>
                </a:outerShdw>
              </a:effectLst>
            </a:rPr>
            <a:t>Bifa qulqulluu ta’een</a:t>
          </a:r>
          <a:endParaRPr lang="es-ES" sz="1800" dirty="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en" sz="1800" b="1" dirty="0">
              <a:effectLst>
                <a:outerShdw blurRad="38100" dist="38100" dir="2700000" algn="tl">
                  <a:srgbClr val="000000">
                    <a:alpha val="43137"/>
                  </a:srgbClr>
                </a:outerShdw>
              </a:effectLst>
            </a:rPr>
            <a:t>Garraamummaadhaan</a:t>
          </a:r>
          <a:endParaRPr lang="es-ES" sz="1800" dirty="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en" sz="1800" b="1" dirty="0">
              <a:effectLst>
                <a:outerShdw blurRad="38100" dist="38100" dir="2700000" algn="tl">
                  <a:srgbClr val="000000">
                    <a:alpha val="43137"/>
                  </a:srgbClr>
                </a:outerShdw>
              </a:effectLst>
            </a:rPr>
            <a:t>Waanumamaqaa gaarii qabu</a:t>
          </a:r>
          <a:endParaRPr lang="es-ES" sz="180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en-US" sz="2000" b="1" dirty="0" err="1">
              <a:solidFill>
                <a:schemeClr val="tx1"/>
              </a:solidFill>
            </a:rPr>
            <a:t>Fayyina</a:t>
          </a:r>
          <a:r>
            <a:rPr lang="en-US" sz="2000" b="1" dirty="0">
              <a:solidFill>
                <a:schemeClr val="tx1"/>
              </a:solidFill>
            </a:rPr>
            <a:t> </a:t>
          </a:r>
          <a:r>
            <a:rPr lang="en-US" sz="2000" b="1" dirty="0" err="1">
              <a:solidFill>
                <a:schemeClr val="tx1"/>
              </a:solidFill>
            </a:rPr>
            <a:t>namoota</a:t>
          </a:r>
          <a:r>
            <a:rPr lang="en-US" sz="2000" b="1" dirty="0">
              <a:solidFill>
                <a:schemeClr val="tx1"/>
              </a:solidFill>
            </a:rPr>
            <a:t> </a:t>
          </a:r>
          <a:r>
            <a:rPr lang="en-US" sz="2000" b="1" dirty="0" err="1">
              <a:solidFill>
                <a:schemeClr val="tx1"/>
              </a:solidFill>
            </a:rPr>
            <a:t>jaallannuuf</a:t>
          </a:r>
          <a:r>
            <a:rPr lang="en-US" sz="2000" b="1" dirty="0">
              <a:solidFill>
                <a:schemeClr val="tx1"/>
              </a:solidFill>
            </a:rPr>
            <a:t> </a:t>
          </a:r>
          <a:r>
            <a:rPr lang="en-US" sz="2000" b="1" dirty="0" err="1">
              <a:solidFill>
                <a:schemeClr val="tx1"/>
              </a:solidFill>
            </a:rPr>
            <a:t>ykn</a:t>
          </a:r>
          <a:r>
            <a:rPr lang="en-US" sz="2000" b="1" dirty="0">
              <a:solidFill>
                <a:schemeClr val="tx1"/>
              </a:solidFill>
            </a:rPr>
            <a:t> </a:t>
          </a:r>
          <a:r>
            <a:rPr lang="en-US" sz="2000" b="1" dirty="0" err="1">
              <a:solidFill>
                <a:schemeClr val="tx1"/>
              </a:solidFill>
            </a:rPr>
            <a:t>hiriyootaaf</a:t>
          </a:r>
          <a:r>
            <a:rPr lang="en-US" sz="2000" b="1" dirty="0">
              <a:solidFill>
                <a:schemeClr val="tx1"/>
              </a:solidFill>
            </a:rPr>
            <a:t> (1 </a:t>
          </a:r>
          <a:r>
            <a:rPr lang="en-US" sz="2000" b="1" dirty="0" err="1">
              <a:solidFill>
                <a:schemeClr val="tx1"/>
              </a:solidFill>
            </a:rPr>
            <a:t>Xim</a:t>
          </a:r>
          <a:r>
            <a:rPr lang="en-US" sz="2000" b="1" dirty="0">
              <a:solidFill>
                <a:schemeClr val="tx1"/>
              </a:solidFill>
            </a:rPr>
            <a:t>. 2:3, 4</a:t>
          </a:r>
          <a:r>
            <a:rPr lang="en" sz="2000" b="1" dirty="0">
              <a:solidFill>
                <a:schemeClr val="tx1"/>
              </a:solidFill>
            </a:rPr>
            <a:t>)</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en-US" sz="2000" b="1" dirty="0" err="1">
              <a:solidFill>
                <a:schemeClr val="tx1"/>
              </a:solidFill>
            </a:rPr>
            <a:t>Ija</a:t>
          </a:r>
          <a:r>
            <a:rPr lang="en-US" sz="2000" b="1" dirty="0">
              <a:solidFill>
                <a:schemeClr val="tx1"/>
              </a:solidFill>
            </a:rPr>
            <a:t> </a:t>
          </a:r>
          <a:r>
            <a:rPr lang="en-US" sz="2000" b="1" dirty="0" err="1">
              <a:solidFill>
                <a:schemeClr val="tx1"/>
              </a:solidFill>
            </a:rPr>
            <a:t>jabinaan</a:t>
          </a:r>
          <a:r>
            <a:rPr lang="en-US" sz="2000" b="1" dirty="0">
              <a:solidFill>
                <a:schemeClr val="tx1"/>
              </a:solidFill>
            </a:rPr>
            <a:t> </a:t>
          </a:r>
          <a:r>
            <a:rPr lang="en-US" sz="2000" b="1" dirty="0" err="1">
              <a:solidFill>
                <a:schemeClr val="tx1"/>
              </a:solidFill>
            </a:rPr>
            <a:t>amantii</a:t>
          </a:r>
          <a:r>
            <a:rPr lang="en-US" sz="2000" b="1" dirty="0">
              <a:solidFill>
                <a:schemeClr val="tx1"/>
              </a:solidFill>
            </a:rPr>
            <a:t> </a:t>
          </a:r>
          <a:r>
            <a:rPr lang="en-US" sz="2000" b="1" dirty="0" err="1">
              <a:solidFill>
                <a:schemeClr val="tx1"/>
              </a:solidFill>
            </a:rPr>
            <a:t>keenya</a:t>
          </a:r>
          <a:r>
            <a:rPr lang="en-US" sz="2000" b="1" dirty="0">
              <a:solidFill>
                <a:schemeClr val="tx1"/>
              </a:solidFill>
            </a:rPr>
            <a:t> </a:t>
          </a:r>
          <a:r>
            <a:rPr lang="en-US" sz="2000" b="1" dirty="0" err="1">
              <a:solidFill>
                <a:schemeClr val="tx1"/>
              </a:solidFill>
            </a:rPr>
            <a:t>qooduuf</a:t>
          </a:r>
          <a:r>
            <a:rPr lang="en-US" sz="2000" b="1" dirty="0">
              <a:solidFill>
                <a:schemeClr val="tx1"/>
              </a:solidFill>
            </a:rPr>
            <a:t> (Mul. 22:17</a:t>
          </a:r>
          <a:r>
            <a:rPr lang="en" sz="2000" b="1" dirty="0">
              <a:solidFill>
                <a:schemeClr val="tx1"/>
              </a:solidFill>
            </a:rPr>
            <a:t>)</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en-US" sz="1700" b="1" dirty="0" err="1">
              <a:solidFill>
                <a:schemeClr val="tx1"/>
              </a:solidFill>
            </a:rPr>
            <a:t>Yeroo</a:t>
          </a:r>
          <a:r>
            <a:rPr lang="en-US" sz="1700" b="1" dirty="0">
              <a:solidFill>
                <a:schemeClr val="tx1"/>
              </a:solidFill>
            </a:rPr>
            <a:t> </a:t>
          </a:r>
          <a:r>
            <a:rPr lang="en-US" sz="1700" b="1" dirty="0" err="1">
              <a:solidFill>
                <a:schemeClr val="tx1"/>
              </a:solidFill>
            </a:rPr>
            <a:t>waan</a:t>
          </a:r>
          <a:r>
            <a:rPr lang="en-US" sz="1700" b="1" dirty="0">
              <a:solidFill>
                <a:schemeClr val="tx1"/>
              </a:solidFill>
            </a:rPr>
            <a:t> </a:t>
          </a:r>
          <a:r>
            <a:rPr lang="en-US" sz="1700" b="1" dirty="0" err="1">
              <a:solidFill>
                <a:schemeClr val="tx1"/>
              </a:solidFill>
            </a:rPr>
            <a:t>dogoggorre</a:t>
          </a:r>
          <a:r>
            <a:rPr lang="en-US" sz="1700" b="1" dirty="0">
              <a:solidFill>
                <a:schemeClr val="tx1"/>
              </a:solidFill>
            </a:rPr>
            <a:t> </a:t>
          </a:r>
          <a:r>
            <a:rPr lang="en-US" sz="1700" b="1" dirty="0" err="1">
              <a:solidFill>
                <a:schemeClr val="tx1"/>
              </a:solidFill>
            </a:rPr>
            <a:t>himannuu</a:t>
          </a:r>
          <a:r>
            <a:rPr lang="en-US" sz="1700" b="1" dirty="0">
              <a:solidFill>
                <a:schemeClr val="tx1"/>
              </a:solidFill>
            </a:rPr>
            <a:t> fi </a:t>
          </a:r>
          <a:r>
            <a:rPr lang="en-US" sz="1700" b="1" dirty="0" err="1">
              <a:solidFill>
                <a:schemeClr val="tx1"/>
              </a:solidFill>
            </a:rPr>
            <a:t>irraanfannu</a:t>
          </a:r>
          <a:r>
            <a:rPr lang="en-US" sz="1700" b="1" dirty="0">
              <a:solidFill>
                <a:schemeClr val="tx1"/>
              </a:solidFill>
            </a:rPr>
            <a:t>, </a:t>
          </a:r>
          <a:r>
            <a:rPr lang="en-US" sz="1700" b="1" dirty="0" err="1">
              <a:solidFill>
                <a:schemeClr val="tx1"/>
              </a:solidFill>
            </a:rPr>
            <a:t>dhiifama</a:t>
          </a:r>
          <a:r>
            <a:rPr lang="en-US" sz="1700" b="1" dirty="0">
              <a:solidFill>
                <a:schemeClr val="tx1"/>
              </a:solidFill>
            </a:rPr>
            <a:t> </a:t>
          </a:r>
          <a:r>
            <a:rPr lang="en-US" sz="1700" b="1" dirty="0" err="1">
              <a:solidFill>
                <a:schemeClr val="tx1"/>
              </a:solidFill>
            </a:rPr>
            <a:t>akka</a:t>
          </a:r>
          <a:r>
            <a:rPr lang="en-US" sz="1700" b="1" dirty="0">
              <a:solidFill>
                <a:schemeClr val="tx1"/>
              </a:solidFill>
            </a:rPr>
            <a:t> </a:t>
          </a:r>
          <a:r>
            <a:rPr lang="en-US" sz="1700" b="1" dirty="0" err="1">
              <a:solidFill>
                <a:schemeClr val="tx1"/>
              </a:solidFill>
            </a:rPr>
            <a:t>argannu</a:t>
          </a:r>
          <a:r>
            <a:rPr lang="en-US" sz="1700" b="1" dirty="0">
              <a:solidFill>
                <a:schemeClr val="tx1"/>
              </a:solidFill>
            </a:rPr>
            <a:t> (1 Yoh. 1:9</a:t>
          </a:r>
          <a:r>
            <a:rPr lang="en" sz="1700" b="1" dirty="0">
              <a:solidFill>
                <a:schemeClr val="tx1"/>
              </a:solidFill>
            </a:rPr>
            <a:t>)</a:t>
          </a:r>
          <a:endParaRPr lang="es-ES" sz="17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en-US" sz="2000" b="1" dirty="0">
              <a:solidFill>
                <a:schemeClr val="tx1"/>
              </a:solidFill>
            </a:rPr>
            <a:t>Jabina </a:t>
          </a:r>
          <a:r>
            <a:rPr lang="en-US" sz="2000" b="1" dirty="0" err="1">
              <a:solidFill>
                <a:schemeClr val="tx1"/>
              </a:solidFill>
            </a:rPr>
            <a:t>ittiin</a:t>
          </a:r>
          <a:r>
            <a:rPr lang="en-US" sz="2000" b="1" dirty="0">
              <a:solidFill>
                <a:schemeClr val="tx1"/>
              </a:solidFill>
            </a:rPr>
            <a:t> </a:t>
          </a:r>
          <a:r>
            <a:rPr lang="en-US" sz="2000" b="1" dirty="0" err="1">
              <a:solidFill>
                <a:schemeClr val="tx1"/>
              </a:solidFill>
            </a:rPr>
            <a:t>abboommota</a:t>
          </a:r>
          <a:r>
            <a:rPr lang="en-US" sz="2000" b="1" dirty="0">
              <a:solidFill>
                <a:schemeClr val="tx1"/>
              </a:solidFill>
            </a:rPr>
            <a:t> </a:t>
          </a:r>
          <a:r>
            <a:rPr lang="en-US" sz="2000" b="1" dirty="0" err="1">
              <a:solidFill>
                <a:schemeClr val="tx1"/>
              </a:solidFill>
            </a:rPr>
            <a:t>Waaqayyoo</a:t>
          </a:r>
          <a:r>
            <a:rPr lang="en-US" sz="2000" b="1" dirty="0">
              <a:solidFill>
                <a:schemeClr val="tx1"/>
              </a:solidFill>
            </a:rPr>
            <a:t> </a:t>
          </a:r>
          <a:r>
            <a:rPr lang="en-US" sz="2000" b="1" dirty="0" err="1">
              <a:solidFill>
                <a:schemeClr val="tx1"/>
              </a:solidFill>
            </a:rPr>
            <a:t>eegnu</a:t>
          </a:r>
          <a:r>
            <a:rPr lang="en-US" sz="2000" b="1" dirty="0">
              <a:solidFill>
                <a:schemeClr val="tx1"/>
              </a:solidFill>
            </a:rPr>
            <a:t> (Ibro. 13:20, 21</a:t>
          </a:r>
          <a:r>
            <a:rPr lang="en" sz="2000" b="1" dirty="0">
              <a:solidFill>
                <a:schemeClr val="tx1"/>
              </a:solidFill>
            </a:rPr>
            <a:t>)</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en-US" sz="2000" b="1" dirty="0" err="1">
              <a:effectLst>
                <a:outerShdw blurRad="38100" dist="38100" dir="2700000" algn="tl">
                  <a:srgbClr val="000000">
                    <a:alpha val="43137"/>
                  </a:srgbClr>
                </a:outerShdw>
              </a:effectLst>
            </a:rPr>
            <a:t>Jaalala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warra</a:t>
          </a:r>
          <a:r>
            <a:rPr lang="en-US" sz="2000" b="1" dirty="0">
              <a:effectLst>
                <a:outerShdw blurRad="38100" dist="38100" dir="2700000" algn="tl">
                  <a:srgbClr val="000000">
                    <a:alpha val="43137"/>
                  </a:srgbClr>
                </a:outerShdw>
              </a:effectLst>
            </a:rPr>
            <a:t> nu </a:t>
          </a:r>
          <a:r>
            <a:rPr lang="en-US" sz="2000" b="1" dirty="0" err="1">
              <a:effectLst>
                <a:outerShdw blurRad="38100" dist="38100" dir="2700000" algn="tl">
                  <a:srgbClr val="000000">
                    <a:alpha val="43137"/>
                  </a:srgbClr>
                </a:outerShdw>
              </a:effectLst>
            </a:rPr>
            <a:t>jibbanii</a:t>
          </a:r>
          <a:r>
            <a:rPr lang="en-US" sz="2000" b="1" dirty="0">
              <a:effectLst>
                <a:outerShdw blurRad="38100" dist="38100" dir="2700000" algn="tl">
                  <a:srgbClr val="000000">
                    <a:alpha val="43137"/>
                  </a:srgbClr>
                </a:outerShdw>
              </a:effectLst>
            </a:rPr>
            <a:t> fi nu </a:t>
          </a:r>
          <a:r>
            <a:rPr lang="en-US" sz="2000" b="1" dirty="0" err="1">
              <a:effectLst>
                <a:outerShdw blurRad="38100" dist="38100" dir="2700000" algn="tl">
                  <a:srgbClr val="000000">
                    <a:alpha val="43137"/>
                  </a:srgbClr>
                </a:outerShdw>
              </a:effectLst>
            </a:rPr>
            <a:t>miidhaniif</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qabaachuu</a:t>
          </a:r>
          <a:r>
            <a:rPr lang="en-US" sz="2000" b="1" dirty="0">
              <a:effectLst>
                <a:outerShdw blurRad="38100" dist="38100" dir="2700000" algn="tl">
                  <a:srgbClr val="000000">
                    <a:alpha val="43137"/>
                  </a:srgbClr>
                </a:outerShdw>
              </a:effectLst>
            </a:rPr>
            <a:t> (Maat. 5:44</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en-US" sz="2000" b="1" dirty="0" err="1">
              <a:effectLst>
                <a:outerShdw blurRad="38100" dist="38100" dir="2700000" algn="tl">
                  <a:srgbClr val="000000">
                    <a:alpha val="43137"/>
                  </a:srgbClr>
                </a:outerShdw>
              </a:effectLst>
            </a:rPr>
            <a:t>Ogummaa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haala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ulfaataa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keessatti</a:t>
          </a:r>
          <a:r>
            <a:rPr lang="en-US" sz="2000" b="1" dirty="0">
              <a:effectLst>
                <a:outerShdw blurRad="38100" dist="38100" dir="2700000" algn="tl">
                  <a:srgbClr val="000000">
                    <a:alpha val="43137"/>
                  </a:srgbClr>
                </a:outerShdw>
              </a:effectLst>
            </a:rPr>
            <a:t> nu </a:t>
          </a:r>
          <a:r>
            <a:rPr lang="en-US" sz="2000" b="1" dirty="0" err="1">
              <a:effectLst>
                <a:outerShdw blurRad="38100" dist="38100" dir="2700000" algn="tl">
                  <a:srgbClr val="000000">
                    <a:alpha val="43137"/>
                  </a:srgbClr>
                </a:outerShdw>
              </a:effectLst>
            </a:rPr>
            <a:t>fayyadu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Yaaq</a:t>
          </a:r>
          <a:r>
            <a:rPr lang="en-US" sz="2000" b="1" dirty="0">
              <a:effectLst>
                <a:outerShdw blurRad="38100" dist="38100" dir="2700000" algn="tl">
                  <a:srgbClr val="000000">
                    <a:alpha val="43137"/>
                  </a:srgbClr>
                </a:outerShdw>
              </a:effectLst>
            </a:rPr>
            <a:t>. 1:5</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en-US" sz="2000" b="1" dirty="0" err="1">
              <a:effectLst>
                <a:outerShdw blurRad="38100" dist="38100" dir="2700000" algn="tl">
                  <a:srgbClr val="000000">
                    <a:alpha val="43137"/>
                  </a:srgbClr>
                </a:outerShdw>
              </a:effectLst>
            </a:rPr>
            <a:t>Dhugaa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Dubbii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Waaqaa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keessa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jiru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hubachuuf</a:t>
          </a:r>
          <a:r>
            <a:rPr lang="en-US" sz="2000" b="1" dirty="0">
              <a:effectLst>
                <a:outerShdw blurRad="38100" dist="38100" dir="2700000" algn="tl">
                  <a:srgbClr val="000000">
                    <a:alpha val="43137"/>
                  </a:srgbClr>
                </a:outerShdw>
              </a:effectLst>
            </a:rPr>
            <a:t> (Yohaan. 8:32</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Qaama, ija Waaqayyoon arguu danda’u qabu qabaanna (Iyyo. 19:25-27)</a:t>
          </a:r>
          <a:endParaRPr lang="es-ES" sz="1800" kern="1200" dirty="0"/>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 sz="1800" b="1" kern="1200" dirty="0"/>
            <a:t>Qaamni qaama hafuuraa, kan hin duunee fi hin banne ta’a (1 Qor. 15:42-44, 50-54)</a:t>
          </a:r>
          <a:endParaRPr lang="es-ES" sz="1800" kern="1200" dirty="0"/>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Ulfina arganna (Qol. 3:4; </a:t>
          </a:r>
          <a:br>
            <a:rPr lang="es-ES" sz="1800" b="1" kern="1200" dirty="0"/>
          </a:br>
          <a:r>
            <a:rPr lang="en" sz="1800" b="1" kern="1200" dirty="0"/>
            <a:t>Fil. 3:21)</a:t>
          </a:r>
          <a:endParaRPr lang="es-ES" sz="1800" kern="1200" dirty="0"/>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Waanuma dhugaa ta’e</a:t>
          </a:r>
          <a:endParaRPr lang="es-ES" sz="1800" kern="1200" dirty="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Amanamummaadhaan</a:t>
          </a:r>
          <a:endParaRPr lang="es-ES" sz="1800" kern="1200" dirty="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Waanuma qajeelaa</a:t>
          </a:r>
          <a:endParaRPr lang="es-ES"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Bifa qulqulluu ta’een</a:t>
          </a:r>
          <a:endParaRPr lang="es-ES" sz="1800" kern="1200" dirty="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Garraamummaadhaan</a:t>
          </a:r>
          <a:endParaRPr lang="es-ES" sz="1800" kern="1200" dirty="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Waanumamaqaa gaarii qabu</a:t>
          </a:r>
          <a:endParaRPr lang="es-ES" sz="1800" kern="1200" dirty="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Fayyina</a:t>
          </a:r>
          <a:r>
            <a:rPr lang="en-US" sz="2000" b="1" kern="1200" dirty="0">
              <a:solidFill>
                <a:schemeClr val="tx1"/>
              </a:solidFill>
            </a:rPr>
            <a:t> </a:t>
          </a:r>
          <a:r>
            <a:rPr lang="en-US" sz="2000" b="1" kern="1200" dirty="0" err="1">
              <a:solidFill>
                <a:schemeClr val="tx1"/>
              </a:solidFill>
            </a:rPr>
            <a:t>namoota</a:t>
          </a:r>
          <a:r>
            <a:rPr lang="en-US" sz="2000" b="1" kern="1200" dirty="0">
              <a:solidFill>
                <a:schemeClr val="tx1"/>
              </a:solidFill>
            </a:rPr>
            <a:t> </a:t>
          </a:r>
          <a:r>
            <a:rPr lang="en-US" sz="2000" b="1" kern="1200" dirty="0" err="1">
              <a:solidFill>
                <a:schemeClr val="tx1"/>
              </a:solidFill>
            </a:rPr>
            <a:t>jaallannuuf</a:t>
          </a:r>
          <a:r>
            <a:rPr lang="en-US" sz="2000" b="1" kern="1200" dirty="0">
              <a:solidFill>
                <a:schemeClr val="tx1"/>
              </a:solidFill>
            </a:rPr>
            <a:t> </a:t>
          </a:r>
          <a:r>
            <a:rPr lang="en-US" sz="2000" b="1" kern="1200" dirty="0" err="1">
              <a:solidFill>
                <a:schemeClr val="tx1"/>
              </a:solidFill>
            </a:rPr>
            <a:t>ykn</a:t>
          </a:r>
          <a:r>
            <a:rPr lang="en-US" sz="2000" b="1" kern="1200" dirty="0">
              <a:solidFill>
                <a:schemeClr val="tx1"/>
              </a:solidFill>
            </a:rPr>
            <a:t> </a:t>
          </a:r>
          <a:r>
            <a:rPr lang="en-US" sz="2000" b="1" kern="1200" dirty="0" err="1">
              <a:solidFill>
                <a:schemeClr val="tx1"/>
              </a:solidFill>
            </a:rPr>
            <a:t>hiriyootaaf</a:t>
          </a:r>
          <a:r>
            <a:rPr lang="en-US" sz="2000" b="1" kern="1200" dirty="0">
              <a:solidFill>
                <a:schemeClr val="tx1"/>
              </a:solidFill>
            </a:rPr>
            <a:t> (1 </a:t>
          </a:r>
          <a:r>
            <a:rPr lang="en-US" sz="2000" b="1" kern="1200" dirty="0" err="1">
              <a:solidFill>
                <a:schemeClr val="tx1"/>
              </a:solidFill>
            </a:rPr>
            <a:t>Xim</a:t>
          </a:r>
          <a:r>
            <a:rPr lang="en-US" sz="2000" b="1" kern="1200" dirty="0">
              <a:solidFill>
                <a:schemeClr val="tx1"/>
              </a:solidFill>
            </a:rPr>
            <a:t>. 2:3, 4</a:t>
          </a:r>
          <a:r>
            <a:rPr lang="en" sz="2000" b="1" kern="1200" dirty="0">
              <a:solidFill>
                <a:schemeClr val="tx1"/>
              </a:solidFill>
            </a:rPr>
            <a:t>)</a:t>
          </a:r>
          <a:endParaRPr lang="es-ES" sz="2000" kern="120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Ija</a:t>
          </a:r>
          <a:r>
            <a:rPr lang="en-US" sz="2000" b="1" kern="1200" dirty="0">
              <a:solidFill>
                <a:schemeClr val="tx1"/>
              </a:solidFill>
            </a:rPr>
            <a:t> </a:t>
          </a:r>
          <a:r>
            <a:rPr lang="en-US" sz="2000" b="1" kern="1200" dirty="0" err="1">
              <a:solidFill>
                <a:schemeClr val="tx1"/>
              </a:solidFill>
            </a:rPr>
            <a:t>jabinaan</a:t>
          </a:r>
          <a:r>
            <a:rPr lang="en-US" sz="2000" b="1" kern="1200" dirty="0">
              <a:solidFill>
                <a:schemeClr val="tx1"/>
              </a:solidFill>
            </a:rPr>
            <a:t> </a:t>
          </a:r>
          <a:r>
            <a:rPr lang="en-US" sz="2000" b="1" kern="1200" dirty="0" err="1">
              <a:solidFill>
                <a:schemeClr val="tx1"/>
              </a:solidFill>
            </a:rPr>
            <a:t>amantii</a:t>
          </a:r>
          <a:r>
            <a:rPr lang="en-US" sz="2000" b="1" kern="1200" dirty="0">
              <a:solidFill>
                <a:schemeClr val="tx1"/>
              </a:solidFill>
            </a:rPr>
            <a:t> </a:t>
          </a:r>
          <a:r>
            <a:rPr lang="en-US" sz="2000" b="1" kern="1200" dirty="0" err="1">
              <a:solidFill>
                <a:schemeClr val="tx1"/>
              </a:solidFill>
            </a:rPr>
            <a:t>keenya</a:t>
          </a:r>
          <a:r>
            <a:rPr lang="en-US" sz="2000" b="1" kern="1200" dirty="0">
              <a:solidFill>
                <a:schemeClr val="tx1"/>
              </a:solidFill>
            </a:rPr>
            <a:t> </a:t>
          </a:r>
          <a:r>
            <a:rPr lang="en-US" sz="2000" b="1" kern="1200" dirty="0" err="1">
              <a:solidFill>
                <a:schemeClr val="tx1"/>
              </a:solidFill>
            </a:rPr>
            <a:t>qooduuf</a:t>
          </a:r>
          <a:r>
            <a:rPr lang="en-US" sz="2000" b="1" kern="1200" dirty="0">
              <a:solidFill>
                <a:schemeClr val="tx1"/>
              </a:solidFill>
            </a:rPr>
            <a:t> (Mul. 22:17</a:t>
          </a:r>
          <a:r>
            <a:rPr lang="en" sz="2000" b="1" kern="1200" dirty="0">
              <a:solidFill>
                <a:schemeClr val="tx1"/>
              </a:solidFill>
            </a:rPr>
            <a:t>)</a:t>
          </a:r>
          <a:endParaRPr lang="es-ES" sz="2000" kern="120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err="1">
              <a:solidFill>
                <a:schemeClr val="tx1"/>
              </a:solidFill>
            </a:rPr>
            <a:t>Yeroo</a:t>
          </a:r>
          <a:r>
            <a:rPr lang="en-US" sz="1700" b="1" kern="1200" dirty="0">
              <a:solidFill>
                <a:schemeClr val="tx1"/>
              </a:solidFill>
            </a:rPr>
            <a:t> </a:t>
          </a:r>
          <a:r>
            <a:rPr lang="en-US" sz="1700" b="1" kern="1200" dirty="0" err="1">
              <a:solidFill>
                <a:schemeClr val="tx1"/>
              </a:solidFill>
            </a:rPr>
            <a:t>waan</a:t>
          </a:r>
          <a:r>
            <a:rPr lang="en-US" sz="1700" b="1" kern="1200" dirty="0">
              <a:solidFill>
                <a:schemeClr val="tx1"/>
              </a:solidFill>
            </a:rPr>
            <a:t> </a:t>
          </a:r>
          <a:r>
            <a:rPr lang="en-US" sz="1700" b="1" kern="1200" dirty="0" err="1">
              <a:solidFill>
                <a:schemeClr val="tx1"/>
              </a:solidFill>
            </a:rPr>
            <a:t>dogoggorre</a:t>
          </a:r>
          <a:r>
            <a:rPr lang="en-US" sz="1700" b="1" kern="1200" dirty="0">
              <a:solidFill>
                <a:schemeClr val="tx1"/>
              </a:solidFill>
            </a:rPr>
            <a:t> </a:t>
          </a:r>
          <a:r>
            <a:rPr lang="en-US" sz="1700" b="1" kern="1200" dirty="0" err="1">
              <a:solidFill>
                <a:schemeClr val="tx1"/>
              </a:solidFill>
            </a:rPr>
            <a:t>himannuu</a:t>
          </a:r>
          <a:r>
            <a:rPr lang="en-US" sz="1700" b="1" kern="1200" dirty="0">
              <a:solidFill>
                <a:schemeClr val="tx1"/>
              </a:solidFill>
            </a:rPr>
            <a:t> fi </a:t>
          </a:r>
          <a:r>
            <a:rPr lang="en-US" sz="1700" b="1" kern="1200" dirty="0" err="1">
              <a:solidFill>
                <a:schemeClr val="tx1"/>
              </a:solidFill>
            </a:rPr>
            <a:t>irraanfannu</a:t>
          </a:r>
          <a:r>
            <a:rPr lang="en-US" sz="1700" b="1" kern="1200" dirty="0">
              <a:solidFill>
                <a:schemeClr val="tx1"/>
              </a:solidFill>
            </a:rPr>
            <a:t>, </a:t>
          </a:r>
          <a:r>
            <a:rPr lang="en-US" sz="1700" b="1" kern="1200" dirty="0" err="1">
              <a:solidFill>
                <a:schemeClr val="tx1"/>
              </a:solidFill>
            </a:rPr>
            <a:t>dhiifama</a:t>
          </a:r>
          <a:r>
            <a:rPr lang="en-US" sz="1700" b="1" kern="1200" dirty="0">
              <a:solidFill>
                <a:schemeClr val="tx1"/>
              </a:solidFill>
            </a:rPr>
            <a:t> </a:t>
          </a:r>
          <a:r>
            <a:rPr lang="en-US" sz="1700" b="1" kern="1200" dirty="0" err="1">
              <a:solidFill>
                <a:schemeClr val="tx1"/>
              </a:solidFill>
            </a:rPr>
            <a:t>akka</a:t>
          </a:r>
          <a:r>
            <a:rPr lang="en-US" sz="1700" b="1" kern="1200" dirty="0">
              <a:solidFill>
                <a:schemeClr val="tx1"/>
              </a:solidFill>
            </a:rPr>
            <a:t> </a:t>
          </a:r>
          <a:r>
            <a:rPr lang="en-US" sz="1700" b="1" kern="1200" dirty="0" err="1">
              <a:solidFill>
                <a:schemeClr val="tx1"/>
              </a:solidFill>
            </a:rPr>
            <a:t>argannu</a:t>
          </a:r>
          <a:r>
            <a:rPr lang="en-US" sz="1700" b="1" kern="1200" dirty="0">
              <a:solidFill>
                <a:schemeClr val="tx1"/>
              </a:solidFill>
            </a:rPr>
            <a:t> (1 Yoh. 1:9</a:t>
          </a:r>
          <a:r>
            <a:rPr lang="en" sz="1700" b="1" kern="1200" dirty="0">
              <a:solidFill>
                <a:schemeClr val="tx1"/>
              </a:solidFill>
            </a:rPr>
            <a:t>)</a:t>
          </a:r>
          <a:endParaRPr lang="es-ES" sz="1700" kern="120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Jabina </a:t>
          </a:r>
          <a:r>
            <a:rPr lang="en-US" sz="2000" b="1" kern="1200" dirty="0" err="1">
              <a:solidFill>
                <a:schemeClr val="tx1"/>
              </a:solidFill>
            </a:rPr>
            <a:t>ittiin</a:t>
          </a:r>
          <a:r>
            <a:rPr lang="en-US" sz="2000" b="1" kern="1200" dirty="0">
              <a:solidFill>
                <a:schemeClr val="tx1"/>
              </a:solidFill>
            </a:rPr>
            <a:t> </a:t>
          </a:r>
          <a:r>
            <a:rPr lang="en-US" sz="2000" b="1" kern="1200" dirty="0" err="1">
              <a:solidFill>
                <a:schemeClr val="tx1"/>
              </a:solidFill>
            </a:rPr>
            <a:t>abboommota</a:t>
          </a:r>
          <a:r>
            <a:rPr lang="en-US" sz="2000" b="1" kern="1200" dirty="0">
              <a:solidFill>
                <a:schemeClr val="tx1"/>
              </a:solidFill>
            </a:rPr>
            <a:t> </a:t>
          </a:r>
          <a:r>
            <a:rPr lang="en-US" sz="2000" b="1" kern="1200" dirty="0" err="1">
              <a:solidFill>
                <a:schemeClr val="tx1"/>
              </a:solidFill>
            </a:rPr>
            <a:t>Waaqayyoo</a:t>
          </a:r>
          <a:r>
            <a:rPr lang="en-US" sz="2000" b="1" kern="1200" dirty="0">
              <a:solidFill>
                <a:schemeClr val="tx1"/>
              </a:solidFill>
            </a:rPr>
            <a:t> </a:t>
          </a:r>
          <a:r>
            <a:rPr lang="en-US" sz="2000" b="1" kern="1200" dirty="0" err="1">
              <a:solidFill>
                <a:schemeClr val="tx1"/>
              </a:solidFill>
            </a:rPr>
            <a:t>eegnu</a:t>
          </a:r>
          <a:r>
            <a:rPr lang="en-US" sz="2000" b="1" kern="1200" dirty="0">
              <a:solidFill>
                <a:schemeClr val="tx1"/>
              </a:solidFill>
            </a:rPr>
            <a:t> (Ibro. 13:20, 21</a:t>
          </a:r>
          <a:r>
            <a:rPr lang="en" sz="2000" b="1" kern="1200" dirty="0">
              <a:solidFill>
                <a:schemeClr val="tx1"/>
              </a:solidFill>
            </a:rPr>
            <a:t>)</a:t>
          </a:r>
          <a:endParaRPr lang="es-ES" sz="2000" kern="120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Jaalala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warra</a:t>
          </a:r>
          <a:r>
            <a:rPr lang="en-US" sz="2000" b="1" kern="1200" dirty="0">
              <a:effectLst>
                <a:outerShdw blurRad="38100" dist="38100" dir="2700000" algn="tl">
                  <a:srgbClr val="000000">
                    <a:alpha val="43137"/>
                  </a:srgbClr>
                </a:outerShdw>
              </a:effectLst>
            </a:rPr>
            <a:t> nu </a:t>
          </a:r>
          <a:r>
            <a:rPr lang="en-US" sz="2000" b="1" kern="1200" dirty="0" err="1">
              <a:effectLst>
                <a:outerShdw blurRad="38100" dist="38100" dir="2700000" algn="tl">
                  <a:srgbClr val="000000">
                    <a:alpha val="43137"/>
                  </a:srgbClr>
                </a:outerShdw>
              </a:effectLst>
            </a:rPr>
            <a:t>jibbanii</a:t>
          </a:r>
          <a:r>
            <a:rPr lang="en-US" sz="2000" b="1" kern="1200" dirty="0">
              <a:effectLst>
                <a:outerShdw blurRad="38100" dist="38100" dir="2700000" algn="tl">
                  <a:srgbClr val="000000">
                    <a:alpha val="43137"/>
                  </a:srgbClr>
                </a:outerShdw>
              </a:effectLst>
            </a:rPr>
            <a:t> fi nu </a:t>
          </a:r>
          <a:r>
            <a:rPr lang="en-US" sz="2000" b="1" kern="1200" dirty="0" err="1">
              <a:effectLst>
                <a:outerShdw blurRad="38100" dist="38100" dir="2700000" algn="tl">
                  <a:srgbClr val="000000">
                    <a:alpha val="43137"/>
                  </a:srgbClr>
                </a:outerShdw>
              </a:effectLst>
            </a:rPr>
            <a:t>miidhaniif</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qabaachuu</a:t>
          </a:r>
          <a:r>
            <a:rPr lang="en-US" sz="2000" b="1" kern="1200" dirty="0">
              <a:effectLst>
                <a:outerShdw blurRad="38100" dist="38100" dir="2700000" algn="tl">
                  <a:srgbClr val="000000">
                    <a:alpha val="43137"/>
                  </a:srgbClr>
                </a:outerShdw>
              </a:effectLst>
            </a:rPr>
            <a:t> (Maat. 5:44</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Ogummaa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haala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ulfaataa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keessatti</a:t>
          </a:r>
          <a:r>
            <a:rPr lang="en-US" sz="2000" b="1" kern="1200" dirty="0">
              <a:effectLst>
                <a:outerShdw blurRad="38100" dist="38100" dir="2700000" algn="tl">
                  <a:srgbClr val="000000">
                    <a:alpha val="43137"/>
                  </a:srgbClr>
                </a:outerShdw>
              </a:effectLst>
            </a:rPr>
            <a:t> nu </a:t>
          </a:r>
          <a:r>
            <a:rPr lang="en-US" sz="2000" b="1" kern="1200" dirty="0" err="1">
              <a:effectLst>
                <a:outerShdw blurRad="38100" dist="38100" dir="2700000" algn="tl">
                  <a:srgbClr val="000000">
                    <a:alpha val="43137"/>
                  </a:srgbClr>
                </a:outerShdw>
              </a:effectLst>
            </a:rPr>
            <a:t>fayyadu</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Yaaq</a:t>
          </a:r>
          <a:r>
            <a:rPr lang="en-US" sz="2000" b="1" kern="1200" dirty="0">
              <a:effectLst>
                <a:outerShdw blurRad="38100" dist="38100" dir="2700000" algn="tl">
                  <a:srgbClr val="000000">
                    <a:alpha val="43137"/>
                  </a:srgbClr>
                </a:outerShdw>
              </a:effectLst>
            </a:rPr>
            <a:t>. 1:5</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Dhugaa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Dubbii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Waaqaa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keessa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jiru</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hubachuuf</a:t>
          </a:r>
          <a:r>
            <a:rPr lang="en-US" sz="2000" b="1" kern="1200" dirty="0">
              <a:effectLst>
                <a:outerShdw blurRad="38100" dist="38100" dir="2700000" algn="tl">
                  <a:srgbClr val="000000">
                    <a:alpha val="43137"/>
                  </a:srgbClr>
                </a:outerShdw>
              </a:effectLst>
            </a:rPr>
            <a:t> (Yohaan. 8:32</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10/02/2026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10/02/2026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10/02/2026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10/02/2026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10/02/2026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10/02/2026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10/02/2026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13280" y="3429000"/>
            <a:ext cx="5675697" cy="2308324"/>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LAMMIILEE SAMII</a:t>
            </a:r>
            <a:endParaRPr lang="en"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2903055" y="6472990"/>
            <a:ext cx="3677418" cy="338554"/>
          </a:xfrm>
          <a:prstGeom prst="rect">
            <a:avLst/>
          </a:prstGeom>
          <a:noFill/>
        </p:spPr>
        <p:txBody>
          <a:bodyPr wrap="none" rtlCol="0">
            <a:spAutoFit/>
          </a:bodyPr>
          <a:lstStyle/>
          <a:p>
            <a:pPr algn="r"/>
            <a:r>
              <a:rPr lang="en" sz="1600" b="1" noProof="0" dirty="0">
                <a:solidFill>
                  <a:srgbClr val="DAC17C"/>
                </a:solidFill>
                <a:effectLst>
                  <a:outerShdw blurRad="38100" dist="38100" dir="2700000" algn="tl">
                    <a:srgbClr val="000000">
                      <a:alpha val="43137"/>
                    </a:srgbClr>
                  </a:outerShdw>
                </a:effectLst>
              </a:rPr>
              <a:t>Barnoota 7ffaa Gurraandhala 14, 2026</a:t>
            </a: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13701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0"/>
            <a:ext cx="12192000"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GAMMACHUU</a:t>
            </a: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691247"/>
            <a:ext cx="12192000" cy="646331"/>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Waaqni</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koos</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akkuma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badhaadhummaa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Isaa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ulfina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qabeessa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sanaatti</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waan</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isin</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barbaachisu</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hunda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Kiristoos</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Yesuusiin</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isiniif</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guuta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(Filip.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298997" cy="2246769"/>
          </a:xfrm>
          <a:prstGeom prst="rect">
            <a:avLst/>
          </a:prstGeom>
          <a:noFill/>
        </p:spPr>
        <p:txBody>
          <a:bodyPr wrap="square" rtlCol="0">
            <a:spAutoFit/>
          </a:bodyPr>
          <a:lstStyle/>
          <a:p>
            <a:pPr>
              <a:spcBef>
                <a:spcPts val="600"/>
              </a:spcBef>
            </a:pPr>
            <a:r>
              <a:rPr lang="en" sz="2000" b="1" dirty="0"/>
              <a:t>Nuy gammachuu qabna; homtinuu nun jeequ; nagaa qabna; yaadni keenya qulqulluu dha. Jireenya guutuu fi fiixaan ba’e… qabna, moo akkami?</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1200329"/>
          </a:xfrm>
          <a:prstGeom prst="rect">
            <a:avLst/>
          </a:prstGeom>
          <a:noFill/>
        </p:spPr>
        <p:txBody>
          <a:bodyPr wrap="square">
            <a:spAutoFit/>
          </a:bodyPr>
          <a:lstStyle/>
          <a:p>
            <a:pPr>
              <a:spcBef>
                <a:spcPts val="600"/>
              </a:spcBef>
            </a:pPr>
            <a:r>
              <a:rPr lang="en" b="1" dirty="0"/>
              <a:t>Akkuma Aguur, Waaqayyo waan nu barbaachisu nutti hin hir’isu nutti hin baayyisu, ga’aamatti nuuf kenna jennee amanna (Fak. 30:8-9).</a:t>
            </a: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624140"/>
            <a:ext cx="3298997" cy="3139321"/>
          </a:xfrm>
          <a:prstGeom prst="rect">
            <a:avLst/>
          </a:prstGeom>
          <a:noFill/>
        </p:spPr>
        <p:txBody>
          <a:bodyPr wrap="square">
            <a:spAutoFit/>
          </a:bodyPr>
          <a:lstStyle/>
          <a:p>
            <a:pPr>
              <a:spcBef>
                <a:spcPts val="600"/>
              </a:spcBef>
            </a:pPr>
            <a:r>
              <a:rPr lang="en" b="1" dirty="0"/>
              <a:t>Badhaadhummaa qabaachuu ni dandeenya; rakkina ykn waan nu barbaachisu qabaachuu ni dandeenya. Yoo akka Phaawuloosiin, akka Waaqayyo jireenya keenya qajeelchu guutummaatti mirkaneeffanne, haalli keenya maaliyyuu haa ta’u, Isatti amantii guutuu qabaanna (Fil. 4:11-12, 19).</a:t>
            </a: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515522"/>
            <a:ext cx="4925962" cy="923330"/>
          </a:xfrm>
          <a:prstGeom prst="rect">
            <a:avLst/>
          </a:prstGeom>
          <a:noFill/>
        </p:spPr>
        <p:txBody>
          <a:bodyPr wrap="square">
            <a:spAutoFit/>
          </a:bodyPr>
          <a:lstStyle/>
          <a:p>
            <a:pPr>
              <a:spcBef>
                <a:spcPts val="600"/>
              </a:spcBef>
            </a:pPr>
            <a:r>
              <a:rPr lang="en" b="1" dirty="0"/>
              <a:t>Yeroo amantii kanaan jiraannu, “jabina Inni anaaf kennuun waan hundumaa gochuu akka dandeenyu” (Fil. 4:13) ni mirkaneeffanna.</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707886"/>
          </a:xfrm>
          <a:prstGeom prst="rect">
            <a:avLst/>
          </a:prstGeom>
          <a:noFill/>
        </p:spPr>
        <p:txBody>
          <a:bodyPr wrap="square" rtlCol="0">
            <a:spAutoFit/>
          </a:bodyPr>
          <a:lstStyle/>
          <a:p>
            <a:pPr>
              <a:spcBef>
                <a:spcPts val="600"/>
              </a:spcBef>
            </a:pPr>
            <a:r>
              <a:rPr lang="en" sz="2000" b="1" dirty="0"/>
              <a:t>Waan nu barbaachisa jennee yaannu yoo dhabne maaltu taa’a?</a:t>
            </a: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1383065825"/>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0"/>
            <a:ext cx="12192000"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GAMMACHUU</a:t>
            </a: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691247"/>
            <a:ext cx="12192000" cy="646331"/>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Waaqni</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koos</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akkuma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badhaadhummaa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Isaa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ulfina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qabeessa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sanaatti</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waan</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isin</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barbaachisu</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hunda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Kiristoos</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Yesuusiin</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isiniif</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guuta</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(Filip.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1015663"/>
          </a:xfrm>
          <a:prstGeom prst="rect">
            <a:avLst/>
          </a:prstGeom>
          <a:noFill/>
        </p:spPr>
        <p:txBody>
          <a:bodyPr wrap="square">
            <a:spAutoFit/>
          </a:bodyPr>
          <a:lstStyle/>
          <a:p>
            <a:pPr>
              <a:spcBef>
                <a:spcPts val="600"/>
              </a:spcBef>
            </a:pPr>
            <a:r>
              <a:rPr lang="en" sz="2000" b="1" dirty="0"/>
              <a:t>Waanti nuy gaafannu akka fedha Isaatti ta’uu isaa yeroo hundumaa hin beeknu, garuu gaaffiiwwan tokko tokko akka fedha Isaatti ta’uu isaanii yeroo hundumaa beekna:</a:t>
            </a: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829295"/>
            <a:ext cx="7285087" cy="707886"/>
          </a:xfrm>
          <a:prstGeom prst="rect">
            <a:avLst/>
          </a:prstGeom>
          <a:noFill/>
        </p:spPr>
        <p:txBody>
          <a:bodyPr wrap="square">
            <a:spAutoFit/>
          </a:bodyPr>
          <a:lstStyle/>
          <a:p>
            <a:pPr>
              <a:spcBef>
                <a:spcPts val="600"/>
              </a:spcBef>
            </a:pPr>
            <a:r>
              <a:rPr lang="en" sz="2000" b="1" dirty="0"/>
              <a:t>Gooftaa haa gaafannu, yoo akka fedha Isaatti ta’e, Inni nuuf kenna (Yaaq. 4:2b; 1 Yoh. 5:14-15).</a:t>
            </a: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647840" y="1046729"/>
            <a:ext cx="8464499" cy="4893647"/>
          </a:xfrm>
          <a:prstGeom prst="rect">
            <a:avLst/>
          </a:prstGeom>
          <a:noFill/>
        </p:spPr>
        <p:txBody>
          <a:bodyPr wrap="square">
            <a:spAutoFit/>
          </a:bodyPr>
          <a:lstStyle/>
          <a:p>
            <a:pPr>
              <a:spcBef>
                <a:spcPts val="600"/>
              </a:spcBef>
            </a:pPr>
            <a:r>
              <a:rPr lang="en" sz="2600" b="1" dirty="0">
                <a:latin typeface="Constantia" panose="02030602050306030303" pitchFamily="18" charset="0"/>
              </a:rPr>
              <a:t>“Addunyaa dhufuuf jiraachuu qabna. Jireenya akka carraa fi kaayyoo hin qabne jiraachuun gadadoo dha. </a:t>
            </a:r>
            <a:r>
              <a:rPr lang="en-US" sz="2600" b="1" dirty="0" err="1">
                <a:latin typeface="Constantia" panose="02030602050306030303" pitchFamily="18" charset="0"/>
              </a:rPr>
              <a:t>Jireenya</a:t>
            </a:r>
            <a:r>
              <a:rPr lang="en-US" sz="2600" b="1" dirty="0">
                <a:latin typeface="Constantia" panose="02030602050306030303" pitchFamily="18" charset="0"/>
              </a:rPr>
              <a:t> </a:t>
            </a:r>
            <a:r>
              <a:rPr lang="en-US" sz="2600" b="1" dirty="0" err="1">
                <a:latin typeface="Constantia" panose="02030602050306030303" pitchFamily="18" charset="0"/>
              </a:rPr>
              <a:t>keessatti</a:t>
            </a:r>
            <a:r>
              <a:rPr lang="en-US" sz="2600" b="1" dirty="0">
                <a:latin typeface="Constantia" panose="02030602050306030303" pitchFamily="18" charset="0"/>
              </a:rPr>
              <a:t> </a:t>
            </a:r>
            <a:r>
              <a:rPr lang="en-US" sz="2600" b="1" dirty="0" err="1">
                <a:latin typeface="Constantia" panose="02030602050306030303" pitchFamily="18" charset="0"/>
              </a:rPr>
              <a:t>kaayyoo</a:t>
            </a:r>
            <a:r>
              <a:rPr lang="en-US" sz="2600" b="1" dirty="0">
                <a:latin typeface="Constantia" panose="02030602050306030303" pitchFamily="18" charset="0"/>
              </a:rPr>
              <a:t> nu </a:t>
            </a:r>
            <a:r>
              <a:rPr lang="en-US" sz="2600" b="1" dirty="0" err="1">
                <a:latin typeface="Constantia" panose="02030602050306030303" pitchFamily="18" charset="0"/>
              </a:rPr>
              <a:t>barbaachisa</a:t>
            </a:r>
            <a:r>
              <a:rPr lang="en-US" sz="2600" b="1" dirty="0">
                <a:latin typeface="Constantia" panose="02030602050306030303" pitchFamily="18" charset="0"/>
              </a:rPr>
              <a:t>—</a:t>
            </a:r>
            <a:r>
              <a:rPr lang="en-US" sz="2600" b="1" dirty="0" err="1">
                <a:latin typeface="Constantia" panose="02030602050306030303" pitchFamily="18" charset="0"/>
              </a:rPr>
              <a:t>kaayyoof</a:t>
            </a:r>
            <a:r>
              <a:rPr lang="en-US" sz="2600" b="1" dirty="0">
                <a:latin typeface="Constantia" panose="02030602050306030303" pitchFamily="18" charset="0"/>
              </a:rPr>
              <a:t> </a:t>
            </a:r>
            <a:r>
              <a:rPr lang="en-US" sz="2600" b="1" dirty="0" err="1">
                <a:latin typeface="Constantia" panose="02030602050306030303" pitchFamily="18" charset="0"/>
              </a:rPr>
              <a:t>jiraachuu</a:t>
            </a:r>
            <a:r>
              <a:rPr lang="en-US" sz="2600" b="1" dirty="0">
                <a:latin typeface="Constantia" panose="02030602050306030303" pitchFamily="18" charset="0"/>
              </a:rPr>
              <a:t>. </a:t>
            </a:r>
            <a:r>
              <a:rPr lang="en-US" sz="2600" b="1" dirty="0" err="1">
                <a:latin typeface="Constantia" panose="02030602050306030303" pitchFamily="18" charset="0"/>
              </a:rPr>
              <a:t>Jireenya</a:t>
            </a:r>
            <a:r>
              <a:rPr lang="en-US" sz="2600" b="1" dirty="0">
                <a:latin typeface="Constantia" panose="02030602050306030303" pitchFamily="18" charset="0"/>
              </a:rPr>
              <a:t> </a:t>
            </a:r>
            <a:r>
              <a:rPr lang="en-US" sz="2600" b="1" dirty="0" err="1">
                <a:latin typeface="Constantia" panose="02030602050306030303" pitchFamily="18" charset="0"/>
              </a:rPr>
              <a:t>aarsaa</a:t>
            </a:r>
            <a:r>
              <a:rPr lang="en-US" sz="2600" b="1" dirty="0">
                <a:latin typeface="Constantia" panose="02030602050306030303" pitchFamily="18" charset="0"/>
              </a:rPr>
              <a:t> </a:t>
            </a:r>
            <a:r>
              <a:rPr lang="en-US" sz="2600" b="1" dirty="0" err="1">
                <a:latin typeface="Constantia" panose="02030602050306030303" pitchFamily="18" charset="0"/>
              </a:rPr>
              <a:t>qabu</a:t>
            </a:r>
            <a:r>
              <a:rPr lang="en-US" sz="2600" b="1" dirty="0">
                <a:latin typeface="Constantia" panose="02030602050306030303" pitchFamily="18" charset="0"/>
              </a:rPr>
              <a:t> </a:t>
            </a:r>
            <a:r>
              <a:rPr lang="en-US" sz="2600" b="1" dirty="0" err="1">
                <a:latin typeface="Constantia" panose="02030602050306030303" pitchFamily="18" charset="0"/>
              </a:rPr>
              <a:t>jiraachuu</a:t>
            </a:r>
            <a:r>
              <a:rPr lang="en-US" sz="2600" b="1" dirty="0">
                <a:latin typeface="Constantia" panose="02030602050306030303" pitchFamily="18" charset="0"/>
              </a:rPr>
              <a:t>, of </a:t>
            </a:r>
            <a:r>
              <a:rPr lang="en-US" sz="2600" b="1" dirty="0" err="1">
                <a:latin typeface="Constantia" panose="02030602050306030303" pitchFamily="18" charset="0"/>
              </a:rPr>
              <a:t>kunuunsuuf</a:t>
            </a:r>
            <a:r>
              <a:rPr lang="en-US" sz="2600" b="1" dirty="0">
                <a:latin typeface="Constantia" panose="02030602050306030303" pitchFamily="18" charset="0"/>
              </a:rPr>
              <a:t> </a:t>
            </a:r>
            <a:r>
              <a:rPr lang="en-US" sz="2600" b="1" dirty="0" err="1">
                <a:latin typeface="Constantia" panose="02030602050306030303" pitchFamily="18" charset="0"/>
              </a:rPr>
              <a:t>iddoo</a:t>
            </a:r>
            <a:r>
              <a:rPr lang="en-US" sz="2600" b="1" dirty="0">
                <a:latin typeface="Constantia" panose="02030602050306030303" pitchFamily="18" charset="0"/>
              </a:rPr>
              <a:t> </a:t>
            </a:r>
            <a:r>
              <a:rPr lang="en-US" sz="2600" b="1" dirty="0" err="1">
                <a:latin typeface="Constantia" panose="02030602050306030303" pitchFamily="18" charset="0"/>
              </a:rPr>
              <a:t>xinnoo</a:t>
            </a:r>
            <a:r>
              <a:rPr lang="en-US" sz="2600" b="1" dirty="0">
                <a:latin typeface="Constantia" panose="02030602050306030303" pitchFamily="18" charset="0"/>
              </a:rPr>
              <a:t> </a:t>
            </a:r>
            <a:r>
              <a:rPr lang="en-US" sz="2600" b="1" dirty="0" err="1">
                <a:latin typeface="Constantia" panose="02030602050306030303" pitchFamily="18" charset="0"/>
              </a:rPr>
              <a:t>kennuu</a:t>
            </a:r>
            <a:r>
              <a:rPr lang="en-US" sz="2600" b="1" dirty="0">
                <a:latin typeface="Constantia" panose="02030602050306030303" pitchFamily="18" charset="0"/>
              </a:rPr>
              <a:t>, </a:t>
            </a:r>
            <a:r>
              <a:rPr lang="en-US" sz="2600" b="1" dirty="0" err="1">
                <a:latin typeface="Constantia" panose="02030602050306030303" pitchFamily="18" charset="0"/>
              </a:rPr>
              <a:t>fedhii</a:t>
            </a:r>
            <a:r>
              <a:rPr lang="en-US" sz="2600" b="1" dirty="0">
                <a:latin typeface="Constantia" panose="02030602050306030303" pitchFamily="18" charset="0"/>
              </a:rPr>
              <a:t> </a:t>
            </a:r>
            <a:r>
              <a:rPr lang="en-US" sz="2600" b="1" dirty="0" err="1">
                <a:latin typeface="Constantia" panose="02030602050306030303" pitchFamily="18" charset="0"/>
              </a:rPr>
              <a:t>ofittummaa</a:t>
            </a:r>
            <a:r>
              <a:rPr lang="en-US" sz="2600" b="1" dirty="0">
                <a:latin typeface="Constantia" panose="02030602050306030303" pitchFamily="18" charset="0"/>
              </a:rPr>
              <a:t> fi of </a:t>
            </a:r>
            <a:r>
              <a:rPr lang="en-US" sz="2600" b="1" dirty="0" err="1">
                <a:latin typeface="Constantia" panose="02030602050306030303" pitchFamily="18" charset="0"/>
              </a:rPr>
              <a:t>jajuu</a:t>
            </a:r>
            <a:r>
              <a:rPr lang="en-US" sz="2600" b="1" dirty="0">
                <a:latin typeface="Constantia" panose="02030602050306030303" pitchFamily="18" charset="0"/>
              </a:rPr>
              <a:t> </a:t>
            </a:r>
            <a:r>
              <a:rPr lang="en-US" sz="2600" b="1" dirty="0" err="1">
                <a:latin typeface="Constantia" panose="02030602050306030303" pitchFamily="18" charset="0"/>
              </a:rPr>
              <a:t>keessaa</a:t>
            </a:r>
            <a:r>
              <a:rPr lang="en-US" sz="2600" b="1" dirty="0">
                <a:latin typeface="Constantia" panose="02030602050306030303" pitchFamily="18" charset="0"/>
              </a:rPr>
              <a:t> </a:t>
            </a:r>
            <a:r>
              <a:rPr lang="en-US" sz="2600" b="1" dirty="0" err="1">
                <a:latin typeface="Constantia" panose="02030602050306030303" pitchFamily="18" charset="0"/>
              </a:rPr>
              <a:t>baanee</a:t>
            </a:r>
            <a:r>
              <a:rPr lang="en-US" sz="2600" b="1" dirty="0">
                <a:latin typeface="Constantia" panose="02030602050306030303" pitchFamily="18" charset="0"/>
              </a:rPr>
              <a:t> </a:t>
            </a:r>
            <a:r>
              <a:rPr lang="en-US" sz="2600" b="1" dirty="0" err="1">
                <a:latin typeface="Constantia" panose="02030602050306030303" pitchFamily="18" charset="0"/>
              </a:rPr>
              <a:t>jiraachuu</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dandeenyuuf</a:t>
            </a:r>
            <a:r>
              <a:rPr lang="en-US" sz="2600" b="1" dirty="0">
                <a:latin typeface="Constantia" panose="02030602050306030303" pitchFamily="18" charset="0"/>
              </a:rPr>
              <a:t>, </a:t>
            </a:r>
            <a:r>
              <a:rPr lang="en-US" sz="2600" b="1" dirty="0" err="1">
                <a:latin typeface="Constantia" panose="02030602050306030303" pitchFamily="18" charset="0"/>
              </a:rPr>
              <a:t>Waaqayyo</a:t>
            </a:r>
            <a:r>
              <a:rPr lang="en-US" sz="2600" b="1" dirty="0">
                <a:latin typeface="Constantia" panose="02030602050306030303" pitchFamily="18" charset="0"/>
              </a:rPr>
              <a:t> nu </a:t>
            </a:r>
            <a:r>
              <a:rPr lang="en-US" sz="2600" b="1" dirty="0" err="1">
                <a:latin typeface="Constantia" panose="02030602050306030303" pitchFamily="18" charset="0"/>
              </a:rPr>
              <a:t>gargaari</a:t>
            </a:r>
            <a:r>
              <a:rPr lang="en-US" sz="2600" b="1" dirty="0">
                <a:latin typeface="Constantia" panose="02030602050306030303" pitchFamily="18" charset="0"/>
              </a:rPr>
              <a:t>; </a:t>
            </a:r>
            <a:r>
              <a:rPr lang="en-US" sz="2600" b="1" dirty="0" err="1">
                <a:latin typeface="Constantia" panose="02030602050306030303" pitchFamily="18" charset="0"/>
              </a:rPr>
              <a:t>gaarii</a:t>
            </a:r>
            <a:r>
              <a:rPr lang="en-US" sz="2600" b="1" dirty="0">
                <a:latin typeface="Constantia" panose="02030602050306030303" pitchFamily="18" charset="0"/>
              </a:rPr>
              <a:t> </a:t>
            </a:r>
            <a:r>
              <a:rPr lang="en-US" sz="2600" b="1" dirty="0" err="1">
                <a:latin typeface="Constantia" panose="02030602050306030303" pitchFamily="18" charset="0"/>
              </a:rPr>
              <a:t>gochuu</a:t>
            </a:r>
            <a:r>
              <a:rPr lang="en-US" sz="2600" b="1" dirty="0">
                <a:latin typeface="Constantia" panose="02030602050306030303" pitchFamily="18" charset="0"/>
              </a:rPr>
              <a:t>, </a:t>
            </a:r>
            <a:r>
              <a:rPr lang="en-US" sz="2600" b="1" dirty="0" err="1">
                <a:latin typeface="Constantia" panose="02030602050306030303" pitchFamily="18" charset="0"/>
              </a:rPr>
              <a:t>kabaja</a:t>
            </a:r>
            <a:r>
              <a:rPr lang="en-US" sz="2600" b="1" dirty="0">
                <a:latin typeface="Constantia" panose="02030602050306030303" pitchFamily="18" charset="0"/>
              </a:rPr>
              <a:t> </a:t>
            </a:r>
            <a:r>
              <a:rPr lang="en-US" sz="2600" b="1" dirty="0" err="1">
                <a:latin typeface="Constantia" panose="02030602050306030303" pitchFamily="18" charset="0"/>
              </a:rPr>
              <a:t>asitti</a:t>
            </a:r>
            <a:r>
              <a:rPr lang="en-US" sz="2600" b="1" dirty="0">
                <a:latin typeface="Constantia" panose="02030602050306030303" pitchFamily="18" charset="0"/>
              </a:rPr>
              <a:t> </a:t>
            </a:r>
            <a:r>
              <a:rPr lang="en-US" sz="2600" b="1" dirty="0" err="1">
                <a:latin typeface="Constantia" panose="02030602050306030303" pitchFamily="18" charset="0"/>
              </a:rPr>
              <a:t>argannuuf</a:t>
            </a:r>
            <a:r>
              <a:rPr lang="en-US" sz="2600" b="1" dirty="0">
                <a:latin typeface="Constantia" panose="02030602050306030303" pitchFamily="18" charset="0"/>
              </a:rPr>
              <a:t> </a:t>
            </a:r>
            <a:r>
              <a:rPr lang="en-US" sz="2600" b="1" dirty="0" err="1">
                <a:latin typeface="Constantia" panose="02030602050306030303" pitchFamily="18" charset="0"/>
              </a:rPr>
              <a:t>utuu</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ta’in</a:t>
            </a:r>
            <a:r>
              <a:rPr lang="en-US" sz="2600" b="1" dirty="0">
                <a:latin typeface="Constantia" panose="02030602050306030303" pitchFamily="18" charset="0"/>
              </a:rPr>
              <a:t>, </a:t>
            </a:r>
            <a:r>
              <a:rPr lang="en-US" sz="2600" b="1" dirty="0" err="1">
                <a:latin typeface="Constantia" panose="02030602050306030303" pitchFamily="18" charset="0"/>
              </a:rPr>
              <a:t>kaayyoo</a:t>
            </a:r>
            <a:r>
              <a:rPr lang="en-US" sz="2600" b="1" dirty="0">
                <a:latin typeface="Constantia" panose="02030602050306030303" pitchFamily="18" charset="0"/>
              </a:rPr>
              <a:t> </a:t>
            </a:r>
            <a:r>
              <a:rPr lang="en-US" sz="2600" b="1" dirty="0" err="1">
                <a:latin typeface="Constantia" panose="02030602050306030303" pitchFamily="18" charset="0"/>
              </a:rPr>
              <a:t>jireenya</a:t>
            </a:r>
            <a:r>
              <a:rPr lang="en-US" sz="2600" b="1" dirty="0">
                <a:latin typeface="Constantia" panose="02030602050306030303" pitchFamily="18" charset="0"/>
              </a:rPr>
              <a:t> </a:t>
            </a:r>
            <a:r>
              <a:rPr lang="en-US" sz="2600" b="1" dirty="0" err="1">
                <a:latin typeface="Constantia" panose="02030602050306030303" pitchFamily="18" charset="0"/>
              </a:rPr>
              <a:t>keenyaa</a:t>
            </a:r>
            <a:r>
              <a:rPr lang="en-US" sz="2600" b="1" dirty="0">
                <a:latin typeface="Constantia" panose="02030602050306030303" pitchFamily="18" charset="0"/>
              </a:rPr>
              <a:t> </a:t>
            </a:r>
            <a:r>
              <a:rPr lang="en-US" sz="2600" b="1" dirty="0" err="1">
                <a:latin typeface="Constantia" panose="02030602050306030303" pitchFamily="18" charset="0"/>
              </a:rPr>
              <a:t>waan</a:t>
            </a:r>
            <a:r>
              <a:rPr lang="en-US" sz="2600" b="1" dirty="0">
                <a:latin typeface="Constantia" panose="02030602050306030303" pitchFamily="18" charset="0"/>
              </a:rPr>
              <a:t> </a:t>
            </a:r>
            <a:r>
              <a:rPr lang="en-US" sz="2600" b="1" dirty="0" err="1">
                <a:latin typeface="Constantia" panose="02030602050306030303" pitchFamily="18" charset="0"/>
              </a:rPr>
              <a:t>ta’eef</a:t>
            </a:r>
            <a:r>
              <a:rPr lang="en-US" sz="2600" b="1" dirty="0">
                <a:latin typeface="Constantia" panose="02030602050306030303" pitchFamily="18" charset="0"/>
              </a:rPr>
              <a:t>, </a:t>
            </a:r>
            <a:r>
              <a:rPr lang="en-US" sz="2600" b="1" dirty="0" err="1">
                <a:latin typeface="Constantia" panose="02030602050306030303" pitchFamily="18" charset="0"/>
              </a:rPr>
              <a:t>akkasumas</a:t>
            </a:r>
            <a:r>
              <a:rPr lang="en-US" sz="2600" b="1" dirty="0">
                <a:latin typeface="Constantia" panose="02030602050306030303" pitchFamily="18" charset="0"/>
              </a:rPr>
              <a:t> Sababa </a:t>
            </a:r>
            <a:r>
              <a:rPr lang="en-US" sz="2600" b="1" dirty="0" err="1">
                <a:latin typeface="Constantia" panose="02030602050306030303" pitchFamily="18" charset="0"/>
              </a:rPr>
              <a:t>jiraachuu</a:t>
            </a:r>
            <a:r>
              <a:rPr lang="en-US" sz="2600" b="1" dirty="0">
                <a:latin typeface="Constantia" panose="02030602050306030303" pitchFamily="18" charset="0"/>
              </a:rPr>
              <a:t> </a:t>
            </a:r>
            <a:r>
              <a:rPr lang="en-US" sz="2600" b="1" dirty="0" err="1">
                <a:latin typeface="Constantia" panose="02030602050306030303" pitchFamily="18" charset="0"/>
              </a:rPr>
              <a:t>keenyaa</a:t>
            </a:r>
            <a:r>
              <a:rPr lang="en-US" sz="2600" b="1" dirty="0">
                <a:latin typeface="Constantia" panose="02030602050306030303" pitchFamily="18" charset="0"/>
              </a:rPr>
              <a:t> isa </a:t>
            </a:r>
            <a:r>
              <a:rPr lang="en-US" sz="2600" b="1" dirty="0" err="1">
                <a:latin typeface="Constantia" panose="02030602050306030303" pitchFamily="18" charset="0"/>
              </a:rPr>
              <a:t>xumuraatiif</a:t>
            </a:r>
            <a:r>
              <a:rPr lang="en-US" sz="2600" b="1" dirty="0">
                <a:latin typeface="Constantia" panose="02030602050306030303" pitchFamily="18" charset="0"/>
              </a:rPr>
              <a:t> </a:t>
            </a:r>
            <a:r>
              <a:rPr lang="en-US" sz="2600" b="1" dirty="0" err="1">
                <a:latin typeface="Constantia" panose="02030602050306030303" pitchFamily="18" charset="0"/>
              </a:rPr>
              <a:t>deebii</a:t>
            </a:r>
            <a:r>
              <a:rPr lang="en-US" sz="2600" b="1" dirty="0">
                <a:latin typeface="Constantia" panose="02030602050306030303" pitchFamily="18" charset="0"/>
              </a:rPr>
              <a:t> </a:t>
            </a:r>
            <a:r>
              <a:rPr lang="en-US" sz="2600" b="1" dirty="0" err="1">
                <a:latin typeface="Constantia" panose="02030602050306030303" pitchFamily="18" charset="0"/>
              </a:rPr>
              <a:t>waan</a:t>
            </a:r>
            <a:r>
              <a:rPr lang="en-US" sz="2600" b="1" dirty="0">
                <a:latin typeface="Constantia" panose="02030602050306030303" pitchFamily="18" charset="0"/>
              </a:rPr>
              <a:t> </a:t>
            </a:r>
            <a:r>
              <a:rPr lang="en-US" sz="2600" b="1" dirty="0" err="1">
                <a:latin typeface="Constantia" panose="02030602050306030303" pitchFamily="18" charset="0"/>
              </a:rPr>
              <a:t>kennuuf</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jiraannuuf</a:t>
            </a:r>
            <a:r>
              <a:rPr lang="en-US" sz="2600" b="1" dirty="0">
                <a:latin typeface="Constantia" panose="02030602050306030303" pitchFamily="18" charset="0"/>
              </a:rPr>
              <a:t> </a:t>
            </a:r>
            <a:r>
              <a:rPr lang="en-US" sz="2600" b="1" dirty="0" err="1">
                <a:latin typeface="Constantia" panose="02030602050306030303" pitchFamily="18" charset="0"/>
              </a:rPr>
              <a:t>Waaqayyo</a:t>
            </a:r>
            <a:r>
              <a:rPr lang="en-US" sz="2600" b="1" dirty="0">
                <a:latin typeface="Constantia" panose="02030602050306030303" pitchFamily="18" charset="0"/>
              </a:rPr>
              <a:t> nu </a:t>
            </a:r>
            <a:r>
              <a:rPr lang="en-US" sz="2600" b="1" dirty="0" err="1">
                <a:latin typeface="Constantia" panose="02030602050306030303" pitchFamily="18" charset="0"/>
              </a:rPr>
              <a:t>gargaari</a:t>
            </a:r>
            <a:r>
              <a:rPr lang="en-US" sz="2600" b="1" dirty="0">
                <a:latin typeface="Constantia" panose="02030602050306030303" pitchFamily="18" charset="0"/>
              </a:rPr>
              <a: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5582847" y="5472717"/>
            <a:ext cx="4726037" cy="338554"/>
          </a:xfrm>
          <a:prstGeom prst="rect">
            <a:avLst/>
          </a:prstGeom>
          <a:noFill/>
        </p:spPr>
        <p:txBody>
          <a:bodyPr wrap="none" rtlCol="0">
            <a:spAutoFit/>
          </a:bodyPr>
          <a:lstStyle/>
          <a:p>
            <a:pPr algn="r"/>
            <a:r>
              <a:rPr lang="en" sz="1600" b="1" dirty="0"/>
              <a:t>EGW (Our High Calling, August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37603"/>
            <a:ext cx="4603170" cy="55861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r>
              <a:rPr kumimoji="0" lang="en-U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Waan </a:t>
            </a:r>
            <a:r>
              <a:rPr kumimoji="0" lang="en-US" sz="35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hundumaa</a:t>
            </a:r>
            <a:r>
              <a:rPr kumimoji="0" lang="en-U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keessatti</a:t>
            </a:r>
            <a:r>
              <a:rPr kumimoji="0" lang="en-U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Waaqa</a:t>
            </a:r>
            <a:r>
              <a:rPr kumimoji="0" lang="en-U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kadhachuu</a:t>
            </a:r>
            <a:r>
              <a:rPr kumimoji="0" lang="en-U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fi </a:t>
            </a:r>
            <a:r>
              <a:rPr kumimoji="0" lang="en-US" sz="35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waammataan</a:t>
            </a:r>
            <a:r>
              <a:rPr kumimoji="0" lang="en-U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galta</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a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wajjinis</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gaaffii</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keessan</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Waaqatti</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dhi’eeffadhaa</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malee</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waan</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tokko</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illee</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hin</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US" sz="35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yaadda’inaa</a:t>
            </a:r>
            <a:r>
              <a:rPr lang="en-US" sz="35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a:t>
            </a:r>
            <a:r>
              <a:rPr kumimoji="0" lang="es-ES" sz="35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Filip</a:t>
            </a:r>
            <a:r>
              <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4:6</a:t>
            </a: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Lammiiwwan Samii:</a:t>
            </a:r>
          </a:p>
          <a:p>
            <a:pPr lvl="1">
              <a:spcBef>
                <a:spcPts val="600"/>
              </a:spcBef>
            </a:pPr>
            <a:r>
              <a:rPr lang="en" sz="2000" b="1" noProof="0" dirty="0"/>
              <a:t>Amanamoota akkeessuu (Filip. 3:17-19)</a:t>
            </a:r>
          </a:p>
          <a:p>
            <a:pPr lvl="1">
              <a:spcBef>
                <a:spcPts val="600"/>
              </a:spcBef>
            </a:pPr>
            <a:r>
              <a:rPr lang="en" sz="2000" b="1" noProof="0" dirty="0"/>
              <a:t>Lammummaa guutuu (Filip 3:20-21)</a:t>
            </a:r>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789E"/>
                </a:highlight>
              </a:rPr>
              <a:t> Hamma achi geenyutti:</a:t>
            </a:r>
          </a:p>
          <a:p>
            <a:pPr lvl="1">
              <a:spcBef>
                <a:spcPts val="600"/>
              </a:spcBef>
            </a:pPr>
            <a:r>
              <a:rPr lang="en" sz="2000" b="1" noProof="0" dirty="0"/>
              <a:t>Tokkummaa fi gammachuu (Filip. 4:1-6)</a:t>
            </a:r>
          </a:p>
          <a:p>
            <a:pPr lvl="1">
              <a:spcBef>
                <a:spcPts val="600"/>
              </a:spcBef>
            </a:pPr>
            <a:r>
              <a:rPr lang="en" sz="2000" b="1" noProof="0" dirty="0"/>
              <a:t>Yaadota qulqulluu (Filip. 4:7-9)</a:t>
            </a:r>
          </a:p>
          <a:p>
            <a:pPr lvl="1">
              <a:spcBef>
                <a:spcPts val="600"/>
              </a:spcBef>
            </a:pPr>
            <a:r>
              <a:rPr lang="en" sz="2000" b="1" noProof="0" dirty="0"/>
              <a:t>Gammachuu (Filip. 4:10-13, 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554272"/>
          </a:xfrm>
          <a:prstGeom prst="rect">
            <a:avLst/>
          </a:prstGeom>
          <a:noFill/>
        </p:spPr>
        <p:txBody>
          <a:bodyPr wrap="square" rtlCol="0">
            <a:spAutoFit/>
          </a:bodyPr>
          <a:lstStyle/>
          <a:p>
            <a:pPr>
              <a:spcBef>
                <a:spcPts val="600"/>
              </a:spcBef>
            </a:pPr>
            <a:r>
              <a:rPr lang="en" sz="1900" b="1" noProof="0" dirty="0"/>
              <a:t>Guutummaa xalayoota isaatii keessatti, Phaawuloos nuy lammiilee biyya lafaa kanaa akka hin taane ifaa godha. Yesuusiin akka Fayyisaa keenyaatti fudhachuudhaan, lammaffaa dhalanna. Dhalachuu haaraa kaanaan lammiilee samii taana.</a:t>
            </a:r>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6" y="1599044"/>
            <a:ext cx="7047697" cy="1015663"/>
          </a:xfrm>
          <a:prstGeom prst="rect">
            <a:avLst/>
          </a:prstGeom>
          <a:noFill/>
        </p:spPr>
        <p:txBody>
          <a:bodyPr wrap="square">
            <a:spAutoFit/>
          </a:bodyPr>
          <a:lstStyle/>
          <a:p>
            <a:pPr>
              <a:spcBef>
                <a:spcPts val="600"/>
              </a:spcBef>
            </a:pPr>
            <a:r>
              <a:rPr lang="en" sz="2000" b="1" noProof="0" dirty="0"/>
              <a:t>Yooma seeraa fi naamusa addunyaa kanaa kan kabajnuu fi kan bitamnuuf taane illee, dhugaan jiru, tooftaan jireenya keenya, harka guddeessa sona isa olaanaa dha. </a:t>
            </a: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LAMMIIWWAN SAMII</a:t>
            </a: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en" sz="4400" b="1" spc="600" noProof="0" dirty="0">
                <a:ln w="22225">
                  <a:noFill/>
                  <a:prstDash val="solid"/>
                </a:ln>
                <a:solidFill>
                  <a:schemeClr val="accent2">
                    <a:lumMod val="40000"/>
                    <a:lumOff val="60000"/>
                  </a:schemeClr>
                </a:solidFill>
                <a:effectLst>
                  <a:outerShdw blurRad="38100" dist="38100" dir="2700000" algn="tl">
                    <a:srgbClr val="000000"/>
                  </a:outerShdw>
                </a:effectLst>
              </a:rPr>
              <a:t>AMANAMOOTA AKKEESSUU</a:t>
            </a: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Yaa </a:t>
            </a:r>
            <a:r>
              <a:rPr lang="en-US" b="1" dirty="0" err="1">
                <a:solidFill>
                  <a:srgbClr val="C00000"/>
                </a:solidFill>
                <a:latin typeface="Comic Sans MS" panose="030F0702030302020204" pitchFamily="66" charset="0"/>
              </a:rPr>
              <a:t>obbolootaa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fakkeenya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koo</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duukaa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bu’uudhaan</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warra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kaaniin</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tokko</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ta’aa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warra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fakkeenya</a:t>
            </a:r>
            <a:r>
              <a:rPr lang="en-US" b="1" dirty="0">
                <a:solidFill>
                  <a:srgbClr val="C00000"/>
                </a:solidFill>
                <a:latin typeface="Comic Sans MS" panose="030F0702030302020204" pitchFamily="66" charset="0"/>
              </a:rPr>
              <a:t> nu </a:t>
            </a:r>
            <a:r>
              <a:rPr lang="en-US" b="1" dirty="0" err="1">
                <a:solidFill>
                  <a:srgbClr val="C00000"/>
                </a:solidFill>
                <a:latin typeface="Comic Sans MS" panose="030F0702030302020204" pitchFamily="66" charset="0"/>
              </a:rPr>
              <a:t>isinii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kennineen</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jiraatanis</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hubadhaa</a:t>
            </a:r>
            <a:r>
              <a:rPr lang="en-US" b="1" dirty="0">
                <a:solidFill>
                  <a:srgbClr val="C00000"/>
                </a:solidFill>
                <a:latin typeface="Comic Sans MS" panose="030F0702030302020204" pitchFamily="66" charset="0"/>
              </a:rPr>
              <a:t>.</a:t>
            </a:r>
            <a:r>
              <a:rPr lang="en" b="1" noProof="0" dirty="0">
                <a:solidFill>
                  <a:srgbClr val="C00000"/>
                </a:solidFill>
                <a:latin typeface="Comic Sans MS" panose="030F0702030302020204" pitchFamily="66" charset="0"/>
              </a:rPr>
              <a:t>” </a:t>
            </a:r>
            <a:r>
              <a:rPr lang="en" sz="1400" b="1" noProof="0" dirty="0">
                <a:solidFill>
                  <a:srgbClr val="C00000"/>
                </a:solidFill>
                <a:latin typeface="Comic Sans MS" panose="030F0702030302020204" pitchFamily="66" charset="0"/>
              </a:rPr>
              <a:t>(Filip.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969496"/>
          </a:xfrm>
          <a:prstGeom prst="rect">
            <a:avLst/>
          </a:prstGeom>
          <a:noFill/>
        </p:spPr>
        <p:txBody>
          <a:bodyPr wrap="square" rtlCol="0">
            <a:spAutoFit/>
          </a:bodyPr>
          <a:lstStyle/>
          <a:p>
            <a:pPr>
              <a:spcBef>
                <a:spcPts val="600"/>
              </a:spcBef>
            </a:pPr>
            <a:r>
              <a:rPr lang="en" sz="1900" b="1" noProof="0" dirty="0"/>
              <a:t>Hundumti keenya, karaa tokkos haa ta’u karaa biraa namoota jireenya keenya ykn yaadota keenya bocan qabna. Tarii artistii, atileetii, meeshaa muuziqaa kan taphatu, faarfataa ta’uu malu. Tarii immoo luba, lallabaa, obboleessa ykn obboleettii amanamaa/tuu ta’uu danda’u. </a:t>
            </a:r>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38208"/>
            <a:ext cx="4288351" cy="1477328"/>
          </a:xfrm>
          <a:prstGeom prst="rect">
            <a:avLst/>
          </a:prstGeom>
          <a:noFill/>
        </p:spPr>
        <p:txBody>
          <a:bodyPr wrap="square">
            <a:spAutoFit/>
          </a:bodyPr>
          <a:lstStyle/>
          <a:p>
            <a:pPr>
              <a:spcBef>
                <a:spcPts val="600"/>
              </a:spcBef>
            </a:pPr>
            <a:r>
              <a:rPr lang="en" b="1" noProof="0" dirty="0"/>
              <a:t>Namoonni “moodala” nuuf taa’an kun akka nuy guddannuuf nu gargaaranmoo, daandii gaddeebi’aa nuy takkaa yaallee hin beeknerra nu buusan? </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10678"/>
            <a:ext cx="4309706" cy="2308324"/>
          </a:xfrm>
          <a:prstGeom prst="rect">
            <a:avLst/>
          </a:prstGeom>
          <a:noFill/>
        </p:spPr>
        <p:txBody>
          <a:bodyPr wrap="square">
            <a:spAutoFit/>
          </a:bodyPr>
          <a:lstStyle/>
          <a:p>
            <a:pPr>
              <a:spcBef>
                <a:spcPts val="600"/>
              </a:spcBef>
            </a:pPr>
            <a:r>
              <a:rPr lang="en" b="1" noProof="0" dirty="0"/>
              <a:t>Warra fakkeenyonni isaanii ol nu qabanii fi akka fooyyofnu nu taasisan akka akkeessinuuf Phaawuloos waamicha nuuf godha (Filip. 3:17). Akkasuma immoo, amantootuma keessaa namoota akkeessuun nurra hin jirre akka jiran nu akeekkachiisa (Filip. 3:18-19).</a:t>
            </a:r>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923330"/>
          </a:xfrm>
          <a:prstGeom prst="rect">
            <a:avLst/>
          </a:prstGeom>
          <a:noFill/>
        </p:spPr>
        <p:txBody>
          <a:bodyPr wrap="square">
            <a:spAutoFit/>
          </a:bodyPr>
          <a:lstStyle/>
          <a:p>
            <a:pPr>
              <a:spcBef>
                <a:spcPts val="600"/>
              </a:spcBef>
            </a:pPr>
            <a:r>
              <a:rPr lang="en" b="1" noProof="0" dirty="0"/>
              <a:t>Garaa garummaa sana maaltu fida? Kaan waa’ee waan lafaa qofa yaadu, warri kaan immoo yaada isaanii Yesuus irra kaa’ataniiru Namoonni fakkeenya gaarii taa’an, warra Kiristoosiin akkeessani dha (1 Qor. 11:1).</a:t>
            </a: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LAMMUMMAA GUUTUU</a:t>
            </a: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41696"/>
            <a:ext cx="778315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Nu </a:t>
            </a:r>
            <a:r>
              <a:rPr lang="en-US" b="1" dirty="0" err="1">
                <a:solidFill>
                  <a:schemeClr val="accent1">
                    <a:lumMod val="75000"/>
                  </a:schemeClr>
                </a:solidFill>
                <a:latin typeface="Comic Sans MS" panose="030F0702030302020204" pitchFamily="66" charset="0"/>
              </a:rPr>
              <a:t>garuu</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biyyi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keenya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samii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irra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Fayyisaa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achii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dhufu</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Gooftaa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Yesuus</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Kiristoos</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eegganna</a:t>
            </a:r>
            <a:r>
              <a:rPr lang="en-US" b="1" dirty="0">
                <a:solidFill>
                  <a:schemeClr val="accent1">
                    <a:lumMod val="75000"/>
                  </a:schemeClr>
                </a:solidFill>
                <a:latin typeface="Comic Sans MS" panose="030F0702030302020204" pitchFamily="66" charset="0"/>
              </a:rPr>
              <a:t>;</a:t>
            </a:r>
            <a:r>
              <a:rPr lang="en" b="1" noProof="0" dirty="0">
                <a:solidFill>
                  <a:schemeClr val="accent1">
                    <a:lumMod val="75000"/>
                  </a:schemeClr>
                </a:solidFill>
                <a:latin typeface="Comic Sans MS" panose="030F0702030302020204" pitchFamily="66" charset="0"/>
              </a:rPr>
              <a:t>” </a:t>
            </a:r>
            <a:r>
              <a:rPr lang="en" sz="1400" b="1" noProof="0" dirty="0">
                <a:solidFill>
                  <a:schemeClr val="accent1">
                    <a:lumMod val="75000"/>
                  </a:schemeClr>
                </a:solidFill>
                <a:latin typeface="Comic Sans MS" panose="030F0702030302020204" pitchFamily="66" charset="0"/>
              </a:rPr>
              <a:t>(Filip. 3:20)</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2246769"/>
          </a:xfrm>
          <a:prstGeom prst="rect">
            <a:avLst/>
          </a:prstGeom>
          <a:noFill/>
        </p:spPr>
        <p:txBody>
          <a:bodyPr wrap="square" rtlCol="0">
            <a:spAutoFit/>
          </a:bodyPr>
          <a:lstStyle/>
          <a:p>
            <a:pPr>
              <a:spcBef>
                <a:spcPts val="600"/>
              </a:spcBef>
            </a:pPr>
            <a:r>
              <a:rPr lang="en" sz="2000" b="1" noProof="0" dirty="0"/>
              <a:t>Mee itti haa baanu. Nuy Kiristiyaanonni rakkina qabna: lammummaa lama. Lammiilee biyya lafaa kanaa fi lammiilee samiiti nuy. Kun waldhabdee hamaa nutti uuma (Room. 7:22-23).</a:t>
            </a: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2369111153"/>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375561"/>
            <a:ext cx="3647769" cy="1323439"/>
          </a:xfrm>
          <a:prstGeom prst="rect">
            <a:avLst/>
          </a:prstGeom>
          <a:noFill/>
        </p:spPr>
        <p:txBody>
          <a:bodyPr wrap="square">
            <a:spAutoFit/>
          </a:bodyPr>
          <a:lstStyle/>
          <a:p>
            <a:pPr>
              <a:spcBef>
                <a:spcPts val="600"/>
              </a:spcBef>
            </a:pPr>
            <a:r>
              <a:rPr lang="en" sz="2000" b="1" noProof="0" dirty="0"/>
              <a:t>Yeroo du’aa kaanu, ykn jijjiiramnu, duuti yeroo aboo nurratti hin qabaanne, maaltu taa’a?</a:t>
            </a: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33364" y="3764083"/>
            <a:ext cx="3647769" cy="1631216"/>
          </a:xfrm>
          <a:prstGeom prst="rect">
            <a:avLst/>
          </a:prstGeom>
          <a:noFill/>
        </p:spPr>
        <p:txBody>
          <a:bodyPr wrap="square">
            <a:spAutoFit/>
          </a:bodyPr>
          <a:lstStyle/>
          <a:p>
            <a:pPr>
              <a:spcBef>
                <a:spcPts val="600"/>
              </a:spcBef>
            </a:pPr>
            <a:r>
              <a:rPr lang="en" sz="2000" b="1" noProof="0" dirty="0"/>
              <a:t>Lammummaa guutuu yoom arganna? Lammiilee addunyaa cubbuu ta’uun keenya yoom hafa? Dhufaatii Lammataa irratti (Filip. 3:20).</a:t>
            </a: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r>
              <a:rPr lang="en"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HAMMA ACHI GEENYUTTI</a:t>
            </a: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en"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TOKKUMMAA FI GAMMACHUU</a:t>
            </a:r>
          </a:p>
        </p:txBody>
      </p:sp>
      <p:sp>
        <p:nvSpPr>
          <p:cNvPr id="4" name="CuadroTexto 3">
            <a:extLst>
              <a:ext uri="{FF2B5EF4-FFF2-40B4-BE49-F238E27FC236}">
                <a16:creationId xmlns:a16="http://schemas.microsoft.com/office/drawing/2014/main" id="{094A205C-D0E6-9B0B-203D-EC46C3DB4381}"/>
              </a:ext>
            </a:extLst>
          </p:cNvPr>
          <p:cNvSpPr txBox="1"/>
          <p:nvPr/>
        </p:nvSpPr>
        <p:spPr>
          <a:xfrm>
            <a:off x="389744" y="733183"/>
            <a:ext cx="11347553"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Isin </a:t>
            </a:r>
            <a:r>
              <a:rPr lang="en-US" b="1" dirty="0" err="1">
                <a:solidFill>
                  <a:schemeClr val="accent3">
                    <a:lumMod val="75000"/>
                  </a:schemeClr>
                </a:solidFill>
                <a:latin typeface="Comic Sans MS" panose="030F0702030302020204" pitchFamily="66" charset="0"/>
              </a:rPr>
              <a:t>yeroo</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hunda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Gooftaatti</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gammadaa</a:t>
            </a:r>
            <a:r>
              <a:rPr lang="en-US" b="1" dirty="0">
                <a:solidFill>
                  <a:schemeClr val="accent3">
                    <a:lumMod val="75000"/>
                  </a:schemeClr>
                </a:solidFill>
                <a:latin typeface="Comic Sans MS" panose="030F0702030302020204" pitchFamily="66" charset="0"/>
              </a:rPr>
              <a:t>. Ammas ani </a:t>
            </a:r>
            <a:r>
              <a:rPr lang="en-US" b="1" dirty="0" err="1">
                <a:solidFill>
                  <a:schemeClr val="accent3">
                    <a:lumMod val="75000"/>
                  </a:schemeClr>
                </a:solidFill>
                <a:latin typeface="Comic Sans MS" panose="030F0702030302020204" pitchFamily="66" charset="0"/>
              </a:rPr>
              <a:t>irra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deebi’ee</a:t>
            </a:r>
            <a:r>
              <a:rPr lang="en-US" b="1" dirty="0">
                <a:solidFill>
                  <a:schemeClr val="accent3">
                    <a:lumMod val="75000"/>
                  </a:schemeClr>
                </a:solidFill>
                <a:latin typeface="Comic Sans MS" panose="030F0702030302020204" pitchFamily="66" charset="0"/>
              </a:rPr>
              <a:t> nan </a:t>
            </a:r>
            <a:r>
              <a:rPr lang="en-US" b="1" dirty="0" err="1">
                <a:solidFill>
                  <a:schemeClr val="accent3">
                    <a:lumMod val="75000"/>
                  </a:schemeClr>
                </a:solidFill>
                <a:latin typeface="Comic Sans MS" panose="030F0702030302020204" pitchFamily="66" charset="0"/>
              </a:rPr>
              <a:t>jedha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gammadaa</a:t>
            </a:r>
            <a:r>
              <a:rPr lang="en-US" b="1" dirty="0">
                <a:solidFill>
                  <a:schemeClr val="accent3">
                    <a:lumMod val="75000"/>
                  </a:schemeClr>
                </a:solidFill>
                <a:latin typeface="Comic Sans MS" panose="030F0702030302020204" pitchFamily="66" charset="0"/>
              </a:rPr>
              <a:t>!</a:t>
            </a:r>
            <a:r>
              <a:rPr lang="en" b="1" noProof="0" dirty="0">
                <a:solidFill>
                  <a:schemeClr val="accent3">
                    <a:lumMod val="75000"/>
                  </a:schemeClr>
                </a:solidFill>
                <a:latin typeface="Comic Sans MS" panose="030F0702030302020204" pitchFamily="66" charset="0"/>
              </a:rPr>
              <a:t>” </a:t>
            </a:r>
            <a:r>
              <a:rPr lang="en" sz="1400" b="1" noProof="0" dirty="0">
                <a:solidFill>
                  <a:schemeClr val="accent3">
                    <a:lumMod val="75000"/>
                  </a:schemeClr>
                </a:solidFill>
                <a:latin typeface="Comic Sans MS" panose="030F0702030302020204" pitchFamily="66" charset="0"/>
              </a:rPr>
              <a:t>(Filip. 4:4)</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150224" y="1323975"/>
            <a:ext cx="8302778" cy="1477328"/>
          </a:xfrm>
          <a:prstGeom prst="rect">
            <a:avLst/>
          </a:prstGeom>
          <a:noFill/>
        </p:spPr>
        <p:txBody>
          <a:bodyPr wrap="square" rtlCol="0">
            <a:spAutoFit/>
          </a:bodyPr>
          <a:lstStyle/>
          <a:p>
            <a:pPr>
              <a:spcBef>
                <a:spcPts val="600"/>
              </a:spcBef>
            </a:pPr>
            <a:r>
              <a:rPr lang="en" b="1" noProof="0" dirty="0"/>
              <a:t>Xalayaa isaa yeroo xumuru, nagaa dhuunfaa fi gorsa qabatamaa walitti dabalee erga Phaawuloos. Syzygusiin [hidhata amanamaa] fi Clement, Euodia fi Syntyche tokkummaadhaan akka jiraataniif akka gargaaru gaafata. Hunduma isaanii keessaa, warra hidhata isaa taa’an, Phaawuloos “warra maqaan isaanii galmee jireenyaa keessatti caafame” jedhee waama</a:t>
            </a:r>
            <a:r>
              <a:rPr lang="en-US" b="1" dirty="0"/>
              <a:t> </a:t>
            </a:r>
            <a:r>
              <a:rPr lang="en" b="1" noProof="0" dirty="0"/>
              <a:t>(Fil. </a:t>
            </a:r>
            <a:r>
              <a:rPr lang="en" b="1" dirty="0"/>
              <a:t>4:2-3).</a:t>
            </a:r>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875492"/>
            <a:ext cx="5444954" cy="1631216"/>
          </a:xfrm>
          <a:prstGeom prst="rect">
            <a:avLst/>
          </a:prstGeom>
          <a:noFill/>
        </p:spPr>
        <p:txBody>
          <a:bodyPr wrap="square">
            <a:spAutoFit/>
          </a:bodyPr>
          <a:lstStyle/>
          <a:p>
            <a:pPr>
              <a:spcBef>
                <a:spcPts val="600"/>
              </a:spcBef>
            </a:pPr>
            <a:r>
              <a:rPr lang="en" sz="2000" b="1" noProof="0" dirty="0"/>
              <a:t>Gorsi armaan gadii nu dinquu danda’a: “Yeroo hundaa gammadaa […] Homaafuu hin dhiphatinaa” (</a:t>
            </a:r>
            <a:r>
              <a:rPr lang="en" sz="2000" b="1" dirty="0"/>
              <a:t>Filip</a:t>
            </a:r>
            <a:r>
              <a:rPr lang="en" sz="2000" b="1" noProof="0" dirty="0"/>
              <a:t>. 4:4, </a:t>
            </a:r>
            <a:r>
              <a:rPr lang="en" sz="2000" b="1" dirty="0"/>
              <a:t>6). Biyya lafaa rakkinaa fi gidiraadhaan guutte keessatti kun akkamitti danda’ama?</a:t>
            </a:r>
            <a:endParaRPr lang="en" sz="2000" b="1" noProof="0" dirty="0"/>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427009"/>
            <a:ext cx="5867741" cy="1323439"/>
          </a:xfrm>
          <a:prstGeom prst="rect">
            <a:avLst/>
          </a:prstGeom>
          <a:noFill/>
        </p:spPr>
        <p:txBody>
          <a:bodyPr wrap="square">
            <a:spAutoFit/>
          </a:bodyPr>
          <a:lstStyle/>
          <a:p>
            <a:pPr>
              <a:spcBef>
                <a:spcPts val="600"/>
              </a:spcBef>
            </a:pPr>
            <a:r>
              <a:rPr lang="en" sz="2000" b="1" noProof="0" dirty="0"/>
              <a:t>Kun ni danda’ama, sababni isaa gammachuun keenya “Gooftaa keessa jira” (Fil. 4:4a). Inni akka nuuf baatu amanuudhaan, yaaddoo keenya Isa irratti ganna (Maat. 6:31-34; 1 Phex. 5:7).</a:t>
            </a:r>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spcBef>
                <a:spcPts val="600"/>
              </a:spcBef>
            </a:pPr>
            <a:r>
              <a:rPr lang="en" sz="2000" b="1" dirty="0"/>
              <a:t>Dhiphina keenya akkamitti Yesuus irratti ganna? </a:t>
            </a:r>
            <a:r>
              <a:rPr lang="en-US" sz="2000" b="1" dirty="0"/>
              <a:t>K</a:t>
            </a:r>
            <a:r>
              <a:rPr lang="en" sz="2000" b="1" dirty="0"/>
              <a:t>araa kadhannaa (Fil. 4:6).</a:t>
            </a:r>
            <a:endParaRPr lang="es-ES"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en"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rPr>
              <a:t>YAADA QULQULLUU</a:t>
            </a:r>
          </a:p>
        </p:txBody>
      </p:sp>
      <p:sp>
        <p:nvSpPr>
          <p:cNvPr id="4" name="CuadroTexto 3">
            <a:extLst>
              <a:ext uri="{FF2B5EF4-FFF2-40B4-BE49-F238E27FC236}">
                <a16:creationId xmlns:a16="http://schemas.microsoft.com/office/drawing/2014/main" id="{5100C911-0FC8-7C7A-198A-E6FCA98AC12A}"/>
              </a:ext>
            </a:extLst>
          </p:cNvPr>
          <p:cNvSpPr txBox="1"/>
          <p:nvPr/>
        </p:nvSpPr>
        <p:spPr>
          <a:xfrm>
            <a:off x="0" y="614887"/>
            <a:ext cx="12191999" cy="861774"/>
          </a:xfrm>
          <a:prstGeom prst="rect">
            <a:avLst/>
          </a:prstGeom>
          <a:noFill/>
        </p:spPr>
        <p:txBody>
          <a:bodyPr wrap="square">
            <a:spAutoFit/>
          </a:bodyPr>
          <a:lstStyle/>
          <a:p>
            <a:pPr algn="ctr"/>
            <a:r>
              <a:rPr lang="en" sz="1600" b="1" dirty="0">
                <a:solidFill>
                  <a:schemeClr val="accent6">
                    <a:lumMod val="50000"/>
                  </a:schemeClr>
                </a:solidFill>
                <a:latin typeface="Comic Sans MS" panose="030F0702030302020204" pitchFamily="66" charset="0"/>
              </a:rPr>
              <a:t>“</a:t>
            </a:r>
            <a:r>
              <a:rPr lang="en-US" sz="1600" b="1" dirty="0" err="1">
                <a:solidFill>
                  <a:schemeClr val="accent6">
                    <a:lumMod val="50000"/>
                  </a:schemeClr>
                </a:solidFill>
                <a:latin typeface="Comic Sans MS" panose="030F0702030302020204" pitchFamily="66" charset="0"/>
              </a:rPr>
              <a:t>Dhuma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irrattis</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yaa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obbolootaa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dhugaa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ulfina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qabeessa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qajeelaa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qulqulluu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jaallatamaa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gurra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namaatti</a:t>
            </a:r>
            <a:r>
              <a:rPr lang="en-US" sz="1600" b="1" dirty="0">
                <a:solidFill>
                  <a:schemeClr val="accent6">
                    <a:lumMod val="50000"/>
                  </a:schemeClr>
                </a:solidFill>
                <a:latin typeface="Comic Sans MS" panose="030F0702030302020204" pitchFamily="66" charset="0"/>
              </a:rPr>
              <a:t> tolu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wanni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gaarii</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ykn</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galateeffamaa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ta’e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kam</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iyyuu</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yoo</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jiraate</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isin</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waan</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akkanaa</a:t>
            </a:r>
            <a:r>
              <a:rPr lang="en-US" sz="1600" b="1" dirty="0">
                <a:solidFill>
                  <a:schemeClr val="accent6">
                    <a:lumMod val="50000"/>
                  </a:schemeClr>
                </a:solidFill>
                <a:latin typeface="Comic Sans MS" panose="030F0702030302020204" pitchFamily="66" charset="0"/>
              </a:rPr>
              <a:t> </a:t>
            </a:r>
            <a:r>
              <a:rPr lang="en-US" sz="1600" b="1" dirty="0" err="1">
                <a:solidFill>
                  <a:schemeClr val="accent6">
                    <a:lumMod val="50000"/>
                  </a:schemeClr>
                </a:solidFill>
                <a:latin typeface="Comic Sans MS" panose="030F0702030302020204" pitchFamily="66" charset="0"/>
              </a:rPr>
              <a:t>yaadaa</a:t>
            </a:r>
            <a:r>
              <a:rPr lang="en" sz="1600" b="1" dirty="0">
                <a:solidFill>
                  <a:schemeClr val="accent6">
                    <a:lumMod val="50000"/>
                  </a:schemeClr>
                </a:solidFill>
                <a:latin typeface="Comic Sans MS" panose="030F0702030302020204" pitchFamily="66" charset="0"/>
              </a:rPr>
              <a:t>.”</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(Filip.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7375320" cy="1015663"/>
          </a:xfrm>
          <a:prstGeom prst="rect">
            <a:avLst/>
          </a:prstGeom>
          <a:noFill/>
        </p:spPr>
        <p:txBody>
          <a:bodyPr wrap="square" rtlCol="0">
            <a:spAutoFit/>
          </a:bodyPr>
          <a:lstStyle/>
          <a:p>
            <a:pPr>
              <a:spcBef>
                <a:spcPts val="600"/>
              </a:spcBef>
            </a:pPr>
            <a:r>
              <a:rPr lang="en" sz="2000" b="1" dirty="0"/>
              <a:t>Bu’aan dhiphina keenya Yesuus irratti gatanii gammaduudhaa, nagaa dha (Fil. 4:7). Nagaa biyyi lafaa kennuu ykn nurraa fudhachuu hin dandeenye (Yoh. 14:27; 16:33).</a:t>
            </a: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604873105"/>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4974372"/>
            <a:ext cx="3642476" cy="1883628"/>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en" sz="2000" b="1" dirty="0"/>
              <a:t>Walitti qabaatti: “waanti tokko baayyee gaarii dha ykn jajamuu qaba yoo ta’e</a:t>
            </a:r>
            <a:r>
              <a:rPr lang="en-US" sz="2000" b="1" dirty="0"/>
              <a:t>—</a:t>
            </a:r>
            <a:r>
              <a:rPr lang="en-US" sz="2000" b="1" dirty="0" err="1"/>
              <a:t>waa’ee</a:t>
            </a:r>
            <a:r>
              <a:rPr lang="en-US" sz="2000" b="1" dirty="0"/>
              <a:t> </a:t>
            </a:r>
            <a:r>
              <a:rPr lang="en-US" sz="2000" b="1" dirty="0" err="1"/>
              <a:t>waan</a:t>
            </a:r>
            <a:r>
              <a:rPr lang="en-US" sz="2000" b="1" dirty="0"/>
              <a:t> </a:t>
            </a:r>
            <a:r>
              <a:rPr lang="en-US" sz="2000" b="1" dirty="0" err="1"/>
              <a:t>akkasii</a:t>
            </a:r>
            <a:r>
              <a:rPr lang="en-US" sz="2000" b="1" dirty="0"/>
              <a:t> kana </a:t>
            </a:r>
            <a:r>
              <a:rPr lang="en-US" sz="2000" b="1" dirty="0" err="1"/>
              <a:t>yaadaa</a:t>
            </a:r>
            <a:r>
              <a:rPr lang="en-US" sz="2000" b="1" dirty="0"/>
              <a:t>.</a:t>
            </a:r>
            <a:r>
              <a:rPr lang="en" sz="2000" b="1" dirty="0"/>
              <a:t>” (Fil 4:8b).</a:t>
            </a: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1938992"/>
          </a:xfrm>
          <a:prstGeom prst="rect">
            <a:avLst/>
          </a:prstGeom>
          <a:noFill/>
        </p:spPr>
        <p:txBody>
          <a:bodyPr wrap="square">
            <a:spAutoFit/>
          </a:bodyPr>
          <a:lstStyle/>
          <a:p>
            <a:pPr>
              <a:spcBef>
                <a:spcPts val="600"/>
              </a:spcBef>
            </a:pPr>
            <a:r>
              <a:rPr lang="en" sz="2000" b="1" dirty="0"/>
              <a:t>Nagaan kun, akka Phaawuloos jedhutti, miiraa fi yaada keenyaaf, eegumsa—tika—dha (Fil. 4:7b). Tikni kun akka fiixaan ba’uuf, maalfaa yaaduutu nurra jira (Fil. 4:8)?</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1649</TotalTime>
  <Words>1213</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Century Gothic</vt:lpstr>
      <vt:lpstr>Wingdings 3</vt:lpstr>
      <vt:lpstr>Aptos</vt:lpstr>
      <vt:lpstr>Constantia</vt:lpstr>
      <vt:lpstr>Comic Sans MS</vt:lpstr>
      <vt:lpstr>Arial</vt:lpstr>
      <vt:lpstr>Aptos Display</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2026-01-12T07:53:42Z</dcterms:created>
  <dcterms:modified xsi:type="dcterms:W3CDTF">2026-02-10T20:13:45Z</dcterms:modified>
</cp:coreProperties>
</file>