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sldIdLst>
    <p:sldId id="256" r:id="rId3"/>
    <p:sldId id="257" r:id="rId4"/>
    <p:sldId id="258" r:id="rId5"/>
    <p:sldId id="259" r:id="rId6"/>
    <p:sldId id="260" r:id="rId7"/>
    <p:sldId id="268" r:id="rId8"/>
    <p:sldId id="262" r:id="rId9"/>
    <p:sldId id="263" r:id="rId10"/>
    <p:sldId id="264" r:id="rId11"/>
  </p:sldIdLst>
  <p:sldSz cx="12192000" cy="6858000"/>
  <p:notesSz cx="6858000" cy="9144000"/>
  <p:custDataLst>
    <p:tags r:id="rId12"/>
  </p:custDataLst>
  <p:defaultTextStyle>
    <a:defPPr lvl="0">
      <a:defRPr lang="en"/>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31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or-IN" b="1" dirty="0">
              <a:effectLst>
                <a:outerShdw blurRad="38100" dist="38100" dir="2700000" algn="tl">
                  <a:srgbClr val="000000">
                    <a:alpha val="43137"/>
                  </a:srgbClr>
                </a:outerShdw>
              </a:effectLst>
            </a:rPr>
            <a:t>ଈଶ୍ୱରଙ୍କ ସାନ୍ତ୍ୱନା</a:t>
          </a:r>
          <a:endParaRPr lang="es-ES" b="1"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or-IN" sz="2000" b="1" dirty="0">
              <a:effectLst>
                <a:outerShdw blurRad="38100" dist="38100" dir="2700000" algn="tl">
                  <a:srgbClr val="000000">
                    <a:alpha val="43137"/>
                  </a:srgbClr>
                </a:outerShdw>
              </a:effectLst>
            </a:rPr>
            <a:t>ଏହା ଆମକୁ ଭୟରୁ ମୁକ୍ତ କରେ</a:t>
          </a:r>
          <a:endParaRPr lang="es-ES" sz="2000" b="1"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or-IN" sz="2000" b="1" dirty="0">
              <a:effectLst>
                <a:outerShdw blurRad="38100" dist="38100" dir="2700000" algn="tl">
                  <a:srgbClr val="000000">
                    <a:alpha val="43137"/>
                  </a:srgbClr>
                </a:outerShdw>
              </a:effectLst>
            </a:rPr>
            <a:t>ଈଶ୍ୱର ଆମକୁ କିପରି ସାହାଯ୍ୟ କରିଥିଲେ ତାହା ସ୍ମରଣ କରାଇଦିଏ</a:t>
          </a:r>
          <a:endParaRPr lang="es-ES" sz="2000" b="1"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or-IN" sz="2000" b="1" dirty="0">
              <a:solidFill>
                <a:schemeClr val="tx1"/>
              </a:solidFill>
              <a:effectLst/>
            </a:rPr>
            <a:t>ଏହା ଆମକୁ କ୍ଲେଶ ସହ୍ୟ କରିବାରେ ସାହାଯ୍ୟ କରେ</a:t>
          </a:r>
          <a:endParaRPr lang="es-ES" sz="2000" b="1"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or-IN" sz="2000" b="1" dirty="0">
              <a:solidFill>
                <a:schemeClr val="tx1"/>
              </a:solidFill>
              <a:effectLst/>
            </a:rPr>
            <a:t>ଏହା ଆମକୁ ଆଧ୍ୟାତ୍ମିକ ପରିପକ୍ୱତା ଆଡ଼କୁ ନେଇଯାଏ</a:t>
          </a:r>
          <a:endParaRPr lang="es-ES" sz="2000" b="1"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or-IN" sz="2000" b="1" dirty="0">
              <a:solidFill>
                <a:schemeClr val="tx1"/>
              </a:solidFill>
              <a:effectLst/>
            </a:rPr>
            <a:t>ଏହା ଅନ୍ୟମାନଙ୍କ ପାଇଁ ପ୍ରାର୍ଥନା କରିବାକୁ ଆମକୁ ଉତ୍ସାହିତ କରେ</a:t>
          </a:r>
          <a:endParaRPr lang="es-ES" sz="2000" b="1"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or-IN" sz="2000" b="1" dirty="0">
              <a:effectLst>
                <a:outerShdw blurRad="38100" dist="38100" dir="2700000" algn="tl">
                  <a:srgbClr val="000000">
                    <a:alpha val="43137"/>
                  </a:srgbClr>
                </a:outerShdw>
              </a:effectLst>
            </a:rPr>
            <a:t>ଈଶ୍ୱରଙ୍କଠାରୁ ସାନ୍ତ୍ୱନା ପାଇ ଆମେ ପରସ୍ପରକୁ ସାନ୍ତ୍ୱନା ଦେଇଥାଉ</a:t>
          </a:r>
          <a:endParaRPr lang="es-ES" sz="2000" b="1"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or-IN" sz="2000" b="1" dirty="0">
              <a:effectLst>
                <a:outerShdw blurRad="38100" dist="38100" dir="2700000" algn="tl">
                  <a:srgbClr val="000000">
                    <a:alpha val="43137"/>
                  </a:srgbClr>
                </a:outerShdw>
              </a:effectLst>
            </a:rPr>
            <a:t>ଏଫିସ</a:t>
          </a:r>
          <a:endParaRPr lang="es-ES"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ମାକିଦନିୟା</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କରିନ୍ଥ</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or-IN" sz="2000" b="1" dirty="0">
              <a:effectLst>
                <a:outerShdw blurRad="38100" dist="38100" dir="2700000" algn="tl">
                  <a:srgbClr val="000000">
                    <a:alpha val="43137"/>
                  </a:srgbClr>
                </a:outerShdw>
              </a:effectLst>
            </a:rPr>
            <a:t>ଯିହୂଦା</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or-IN" sz="2000" b="1" dirty="0"/>
            <a:t>ଏଫିସ</a:t>
          </a:r>
          <a:endParaRPr lang="es-ES"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ମାକିଦନିୟା</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କରିନ୍ଥ</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ଯିହୂଦା</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କରିନ୍ଥ</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or-IN" sz="3000" b="1" kern="1200" dirty="0">
              <a:effectLst>
                <a:outerShdw blurRad="38100" dist="38100" dir="2700000" algn="tl">
                  <a:srgbClr val="000000">
                    <a:alpha val="43137"/>
                  </a:srgbClr>
                </a:outerShdw>
              </a:effectLst>
            </a:rPr>
            <a:t>ଈଶ୍ୱରଙ୍କ ସାନ୍ତ୍ୱନା</a:t>
          </a:r>
          <a:endParaRPr lang="es-ES" sz="3000" b="1"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alpha val="43137"/>
                  </a:srgbClr>
                </a:outerShdw>
              </a:effectLst>
            </a:rPr>
            <a:t>ଏହା ଆମକୁ ଭୟରୁ ମୁକ୍ତ କରେ</a:t>
          </a:r>
          <a:endParaRPr lang="es-ES" sz="2000" b="1"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alpha val="43137"/>
                  </a:srgbClr>
                </a:outerShdw>
              </a:effectLst>
            </a:rPr>
            <a:t>ଈଶ୍ୱର ଆମକୁ କିପରି ସାହାଯ୍ୟ କରିଥିଲେ ତାହା ସ୍ମରଣ କରାଇଦିଏ</a:t>
          </a:r>
          <a:endParaRPr lang="es-ES" sz="2000" b="1"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effectLst/>
            </a:rPr>
            <a:t>ଏହା ଆମକୁ କ୍ଲେଶ ସହ୍ୟ କରିବାରେ ସାହାଯ୍ୟ କରେ</a:t>
          </a:r>
          <a:endParaRPr lang="es-ES" sz="2000" b="1"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effectLst/>
            </a:rPr>
            <a:t>ଏହା ଆମକୁ ଆଧ୍ୟାତ୍ମିକ ପରିପକ୍ୱତା ଆଡ଼କୁ ନେଇଯାଏ</a:t>
          </a:r>
          <a:endParaRPr lang="es-ES" sz="2000" b="1"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effectLst/>
            </a:rPr>
            <a:t>ଏହା ଅନ୍ୟମାନଙ୍କ ପାଇଁ ପ୍ରାର୍ଥନା କରିବାକୁ ଆମକୁ ଉତ୍ସାହିତ କରେ</a:t>
          </a:r>
          <a:endParaRPr lang="es-ES" sz="2000" b="1"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alpha val="43137"/>
                  </a:srgbClr>
                </a:outerShdw>
              </a:effectLst>
            </a:rPr>
            <a:t>ଈଶ୍ୱରଙ୍କଠାରୁ ସାନ୍ତ୍ୱନା ପାଇ ଆମେ ପରସ୍ପରକୁ ସାନ୍ତ୍ୱନା ଦେଇଥାଉ</a:t>
          </a:r>
          <a:endParaRPr lang="es-ES" sz="2000" b="1"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alpha val="43137"/>
                  </a:srgbClr>
                </a:outerShdw>
              </a:effectLst>
            </a:rPr>
            <a:t>ଏଫିସ</a:t>
          </a:r>
          <a:endParaRPr lang="es-ES" sz="2000" b="1" kern="1200" dirty="0">
            <a:effectLst>
              <a:outerShdw blurRad="38100" dist="38100" dir="2700000" algn="tl">
                <a:srgbClr val="000000">
                  <a:alpha val="43137"/>
                </a:srgbClr>
              </a:outerShdw>
            </a:effectLst>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ମାକିଦନିୟା</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କରିନ୍ଥ</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alpha val="43137"/>
                  </a:srgbClr>
                </a:outerShdw>
              </a:effectLst>
            </a:rPr>
            <a:t>ଯିହୂଦା</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or-IN" sz="2000" b="1" kern="1200" dirty="0"/>
            <a:t>ଏଫିସ</a:t>
          </a:r>
          <a:endParaRPr lang="es-ES" sz="2000" b="1"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କରିନ୍ଥ</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ମାକିଦନିୟା</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କରିନ୍ଥ</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ଯିହୂଦା</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jpeg"/><Relationship Id="rId7" Type="http://schemas.openxmlformats.org/officeDocument/2006/relationships/diagramColors" Target="../diagrams/colors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1"/>
          <p:cNvSpPr txBox="1"/>
          <p:nvPr/>
        </p:nvSpPr>
        <p:spPr>
          <a:xfrm>
            <a:off x="0" y="104775"/>
            <a:ext cx="4086300" cy="17543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defPPr>
              <a:defRPr lang="es-ES"/>
            </a:defPPr>
            <a:lvl1pPr algn="ctr">
              <a:defRPr sz="3900" b="1">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defRPr>
            </a:lvl1pPr>
          </a:lstStyle>
          <a:p>
            <a:r>
              <a:rPr lang="en" sz="5400" dirty="0"/>
              <a:t>ପ୍ରେମ-ଚାଳିତ ସେବାକାର୍ଯ୍ୟ</a:t>
            </a:r>
            <a:endParaRPr sz="5400" dirty="0"/>
          </a:p>
        </p:txBody>
      </p:sp>
      <p:sp>
        <p:nvSpPr>
          <p:cNvPr id="27" name="Google Shape;27;p1"/>
          <p:cNvSpPr txBox="1"/>
          <p:nvPr/>
        </p:nvSpPr>
        <p:spPr>
          <a:xfrm>
            <a:off x="8489063" y="6419850"/>
            <a:ext cx="3702900" cy="342300"/>
          </a:xfrm>
          <a:prstGeom prst="rect">
            <a:avLst/>
          </a:prstGeom>
          <a:noFill/>
        </p:spPr>
        <p:txBody>
          <a:bodyPr wrap="none" rtlCol="0">
            <a:spAutoFit/>
          </a:bodyPr>
          <a:lstStyle>
            <a:defPPr>
              <a:defRPr lang="es-ES"/>
            </a:defPPr>
            <a:lvl1pPr algn="r">
              <a:defRPr sz="1600" b="1">
                <a:solidFill>
                  <a:srgbClr val="D3C1AD"/>
                </a:solidFill>
                <a:effectLst>
                  <a:outerShdw blurRad="38100" dist="38100" dir="2700000" algn="tl">
                    <a:srgbClr val="000000">
                      <a:alpha val="43137"/>
                    </a:srgbClr>
                  </a:outerShdw>
                </a:effectLst>
              </a:defRPr>
            </a:lvl1pPr>
          </a:lstStyle>
          <a:p>
            <a:r>
              <a:rPr lang="en"/>
              <a:t>ପାଠ ୯, ଅଗଷ୍ଟ ୨୯, ୨୦୨୬ ପାଇଁ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2"/>
          <p:cNvSpPr txBox="1"/>
          <p:nvPr/>
        </p:nvSpPr>
        <p:spPr>
          <a:xfrm>
            <a:off x="104775" y="118575"/>
            <a:ext cx="3482100" cy="2862900"/>
          </a:xfrm>
          <a:prstGeom prst="rect">
            <a:avLst/>
          </a:prstGeom>
          <a:noFill/>
        </p:spPr>
        <p:txBody>
          <a:bodyPr wrap="square">
            <a:spAutoFit/>
          </a:bodyPr>
          <a:lstStyle>
            <a:defPPr>
              <a:defRPr lang="es-ES"/>
            </a:defPPr>
            <a:lvl1pPr marR="0" indent="0" algn="ctr" fontAlgn="auto">
              <a:lnSpc>
                <a:spcPct val="100000"/>
              </a:lnSpc>
              <a:spcBef>
                <a:spcPts val="0"/>
              </a:spcBef>
              <a:spcAft>
                <a:spcPts val="0"/>
              </a:spcAft>
              <a:buClrTx/>
              <a:buSzTx/>
              <a:buFontTx/>
              <a:buNone/>
              <a:tabLst/>
              <a:defRPr kumimoji="0" sz="2000" b="1" i="0" u="none" strike="noStrike" cap="none" spc="0" normalizeH="0" baseline="0">
                <a:ln>
                  <a:noFill/>
                </a:ln>
                <a:solidFill>
                  <a:prstClr val="white"/>
                </a:solidFill>
                <a:effectLst>
                  <a:outerShdw blurRad="38100" dist="38100" dir="2700000" algn="tl">
                    <a:srgbClr val="000000"/>
                  </a:outerShdw>
                </a:effectLst>
                <a:uLnTx/>
                <a:uFillTx/>
                <a:latin typeface="Comic Sans MS" panose="030F0702030302020204" pitchFamily="66" charset="0"/>
              </a:defRPr>
            </a:lvl1pPr>
          </a:lstStyle>
          <a:p>
            <a:r>
              <a:rPr lang="en" dirty="0">
                <a:sym typeface="Comic Sans MS"/>
              </a:rPr>
              <a:t>”କାରଣ ବହୁତ କ୍ଳେଶ ଓ ହୃଦୟର ବେଦନାରେ ବହୁ ଅଶ୍ରୁପାତ ସହିତ ମୁଁ ତୁମ୍ଭମାନଙ୍କୁ ଲେଖିଥିଲି; ଯେପରି ତୁମ୍ଭେମାନେ ଦୁଃଖିତ ହୁଅ, ଏପରି ନୁହେଁ, ମାତ୍ର ତୁମ୍ଭମାନଙ୍କ ପ୍ରତି ମୋହର ଯେ ଅଧିକ ପ୍ରଚୁର ପ୍ରେମ ଅଛି, ଏହା ଯେପରି ତୁମ୍ଭେମାନେ ଜ୍ଞାତ ହୁଅ।”</a:t>
            </a:r>
            <a:endParaRPr dirty="0">
              <a:sym typeface="Comic Sans MS"/>
            </a:endParaRPr>
          </a:p>
          <a:p>
            <a:r>
              <a:rPr lang="en" dirty="0">
                <a:sym typeface="Comic Sans MS"/>
              </a:rPr>
              <a:t>(୨ କରିନ୍ଥୀୟ ୨: ୪)</a:t>
            </a:r>
            <a:endParaRPr dirty="0">
              <a:sym typeface="Comic Sans M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30"/>
        <p:cNvGrpSpPr/>
        <p:nvPr/>
      </p:nvGrpSpPr>
      <p:grpSpPr>
        <a:xfrm>
          <a:off x="0" y="0"/>
          <a:ext cx="0" cy="0"/>
          <a:chOff x="0" y="0"/>
          <a:chExt cx="0" cy="0"/>
        </a:xfrm>
      </p:grpSpPr>
      <p:sp>
        <p:nvSpPr>
          <p:cNvPr id="31" name="Google Shape;31;p3"/>
          <p:cNvSpPr txBox="1"/>
          <p:nvPr/>
        </p:nvSpPr>
        <p:spPr>
          <a:xfrm>
            <a:off x="7010100" y="4184175"/>
            <a:ext cx="5153100" cy="2555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i="0" u="none" strike="noStrike" cap="none">
                <a:solidFill>
                  <a:schemeClr val="lt1"/>
                </a:solidFill>
                <a:highlight>
                  <a:srgbClr val="C51F23"/>
                </a:highlight>
                <a:latin typeface="Arial"/>
                <a:ea typeface="Arial"/>
                <a:cs typeface="Arial"/>
                <a:sym typeface="Arial"/>
              </a:rPr>
              <a:t> </a:t>
            </a:r>
            <a:r>
              <a:rPr lang="en" sz="2000" b="1">
                <a:solidFill>
                  <a:schemeClr val="lt1"/>
                </a:solidFill>
                <a:highlight>
                  <a:srgbClr val="C51F23"/>
                </a:highlight>
              </a:rPr>
              <a:t>ଦୁଃଖକଷ୍ଟରେ ଈଶ୍ୱରଙ୍କ ସାନ୍ତ୍ୱନା</a:t>
            </a:r>
            <a:endParaRPr/>
          </a:p>
          <a:p>
            <a:pPr marL="0" marR="0" lvl="0" indent="0" algn="l" rtl="0">
              <a:spcBef>
                <a:spcPts val="1800"/>
              </a:spcBef>
              <a:spcAft>
                <a:spcPts val="0"/>
              </a:spcAft>
              <a:buNone/>
            </a:pPr>
            <a:r>
              <a:rPr lang="en" sz="2000" b="1" i="0" u="none" strike="noStrike" cap="none">
                <a:solidFill>
                  <a:schemeClr val="lt1"/>
                </a:solidFill>
                <a:highlight>
                  <a:srgbClr val="6E20B5"/>
                </a:highlight>
                <a:latin typeface="Arial"/>
                <a:ea typeface="Arial"/>
                <a:cs typeface="Arial"/>
                <a:sym typeface="Arial"/>
              </a:rPr>
              <a:t> </a:t>
            </a:r>
            <a:r>
              <a:rPr lang="en" sz="2000" b="1">
                <a:solidFill>
                  <a:schemeClr val="lt1"/>
                </a:solidFill>
                <a:highlight>
                  <a:srgbClr val="6E20B5"/>
                </a:highlight>
              </a:rPr>
              <a:t>ସେବାକାର୍ଯ୍ୟରେ ପବିତ୍ରତା ଏବଂ ଆନ୍ତରିକତା</a:t>
            </a:r>
            <a:endParaRPr/>
          </a:p>
          <a:p>
            <a:pPr marL="0" marR="0" lvl="0" indent="0" algn="l" rtl="0">
              <a:spcBef>
                <a:spcPts val="1800"/>
              </a:spcBef>
              <a:spcAft>
                <a:spcPts val="0"/>
              </a:spcAft>
              <a:buNone/>
            </a:pPr>
            <a:r>
              <a:rPr lang="en" sz="2000" b="1">
                <a:solidFill>
                  <a:schemeClr val="lt1"/>
                </a:solidFill>
                <a:highlight>
                  <a:srgbClr val="0975A4"/>
                </a:highlight>
              </a:rPr>
              <a:t>ଜ୍ଞାନପୂର୍ବକ ଆଚରଣ</a:t>
            </a:r>
            <a:endParaRPr/>
          </a:p>
          <a:p>
            <a:pPr marL="0" marR="0" lvl="0" indent="0" algn="l" rtl="0">
              <a:spcBef>
                <a:spcPts val="1800"/>
              </a:spcBef>
              <a:spcAft>
                <a:spcPts val="0"/>
              </a:spcAft>
              <a:buNone/>
            </a:pPr>
            <a:r>
              <a:rPr lang="en" sz="2000" b="1" i="0" u="none" strike="noStrike" cap="none">
                <a:solidFill>
                  <a:schemeClr val="lt1"/>
                </a:solidFill>
                <a:highlight>
                  <a:srgbClr val="099E3D"/>
                </a:highlight>
                <a:latin typeface="Arial"/>
                <a:ea typeface="Arial"/>
                <a:cs typeface="Arial"/>
                <a:sym typeface="Arial"/>
              </a:rPr>
              <a:t> </a:t>
            </a:r>
            <a:r>
              <a:rPr lang="en" sz="2000" b="1">
                <a:solidFill>
                  <a:schemeClr val="lt1"/>
                </a:solidFill>
                <a:highlight>
                  <a:srgbClr val="099E3D"/>
                </a:highlight>
              </a:rPr>
              <a:t>କ୍ଷମା ଏବଂ ପୁନଃସ୍ଥାପନ</a:t>
            </a:r>
            <a:endParaRPr/>
          </a:p>
          <a:p>
            <a:pPr marL="0" marR="0" lvl="0" indent="0" algn="l" rtl="0">
              <a:spcBef>
                <a:spcPts val="1800"/>
              </a:spcBef>
              <a:spcAft>
                <a:spcPts val="0"/>
              </a:spcAft>
              <a:buNone/>
            </a:pPr>
            <a:r>
              <a:rPr lang="en" sz="2000" b="1" i="0" u="none" strike="noStrike" cap="none">
                <a:solidFill>
                  <a:schemeClr val="lt1"/>
                </a:solidFill>
                <a:highlight>
                  <a:srgbClr val="CB7B2B"/>
                </a:highlight>
                <a:latin typeface="Arial"/>
                <a:ea typeface="Arial"/>
                <a:cs typeface="Arial"/>
                <a:sym typeface="Arial"/>
              </a:rPr>
              <a:t> </a:t>
            </a:r>
            <a:r>
              <a:rPr lang="en" sz="2000" b="1">
                <a:solidFill>
                  <a:schemeClr val="lt1"/>
                </a:solidFill>
                <a:highlight>
                  <a:srgbClr val="CB7B2B"/>
                </a:highlight>
              </a:rPr>
              <a:t>ଖ୍ରୀଷ୍ଟଙ୍କ ସୁଗନ୍ଧ</a:t>
            </a:r>
            <a:endParaRPr/>
          </a:p>
        </p:txBody>
      </p:sp>
      <p:sp>
        <p:nvSpPr>
          <p:cNvPr id="32" name="Google Shape;32;p3"/>
          <p:cNvSpPr txBox="1"/>
          <p:nvPr/>
        </p:nvSpPr>
        <p:spPr>
          <a:xfrm>
            <a:off x="3326154" y="145614"/>
            <a:ext cx="6619800"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dirty="0">
                <a:solidFill>
                  <a:schemeClr val="dk1"/>
                </a:solidFill>
              </a:rPr>
              <a:t>କରିନ୍ଥୀୟ ମଣ୍ଡଳୀ ପ୍ରତି ପାଉଲଙ୍କ ଦ୍ୱିତୀୟ ପତ୍ରର ଅଧ୍ୟୟନ କରିବା ବେଳେ, ଆମେ ଲକ୍ଷ୍ୟ କରୁ ଯେ ପ୍ରେରିତ ପାଉଲ ମଣ୍ଡଳୀର ମଙ୍ଗଳ ପାଇଁ ଅତ୍ୟନ୍ତ ଆଗ୍ରହୀ ଥିଲେ।</a:t>
            </a:r>
            <a:endParaRPr dirty="0"/>
          </a:p>
        </p:txBody>
      </p:sp>
      <p:pic>
        <p:nvPicPr>
          <p:cNvPr id="33" name="Google Shape;33;p3"/>
          <p:cNvPicPr preferRelativeResize="0"/>
          <p:nvPr/>
        </p:nvPicPr>
        <p:blipFill rotWithShape="1">
          <a:blip r:embed="rId3"/>
          <a:srcRect/>
          <a:stretch/>
        </p:blipFill>
        <p:spPr>
          <a:xfrm>
            <a:off x="10067926" y="145614"/>
            <a:ext cx="1866900" cy="3631800"/>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34" name="Google Shape;34;p3"/>
          <p:cNvPicPr preferRelativeResize="0"/>
          <p:nvPr/>
        </p:nvPicPr>
        <p:blipFill rotWithShape="1">
          <a:blip r:embed="rId4"/>
          <a:srcRect/>
          <a:stretch/>
        </p:blipFill>
        <p:spPr>
          <a:xfrm>
            <a:off x="257174" y="145614"/>
            <a:ext cx="2947200" cy="3631800"/>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35" name="Google Shape;35;p3"/>
          <p:cNvPicPr preferRelativeResize="0"/>
          <p:nvPr/>
        </p:nvPicPr>
        <p:blipFill rotWithShape="1">
          <a:blip r:embed="rId5">
            <a:alphaModFix/>
          </a:blip>
          <a:srcRect/>
          <a:stretch/>
        </p:blipFill>
        <p:spPr>
          <a:xfrm>
            <a:off x="5852162" y="6312172"/>
            <a:ext cx="1071313" cy="444343"/>
          </a:xfrm>
          <a:prstGeom prst="rect">
            <a:avLst/>
          </a:prstGeom>
          <a:noFill/>
          <a:ln>
            <a:noFill/>
          </a:ln>
          <a:effectLst>
            <a:outerShdw blurRad="50800" dist="38100" dir="2700000" algn="tl" rotWithShape="0">
              <a:srgbClr val="000000">
                <a:alpha val="40000"/>
              </a:srgbClr>
            </a:outerShdw>
          </a:effectLst>
        </p:spPr>
      </p:pic>
      <p:pic>
        <p:nvPicPr>
          <p:cNvPr id="36" name="Google Shape;36;p3"/>
          <p:cNvPicPr preferRelativeResize="0"/>
          <p:nvPr/>
        </p:nvPicPr>
        <p:blipFill rotWithShape="1">
          <a:blip r:embed="rId6">
            <a:alphaModFix/>
          </a:blip>
          <a:srcRect/>
          <a:stretch/>
        </p:blipFill>
        <p:spPr>
          <a:xfrm>
            <a:off x="5852162" y="5779799"/>
            <a:ext cx="1071313" cy="444343"/>
          </a:xfrm>
          <a:prstGeom prst="rect">
            <a:avLst/>
          </a:prstGeom>
          <a:noFill/>
          <a:ln>
            <a:noFill/>
          </a:ln>
          <a:effectLst>
            <a:outerShdw blurRad="50800" dist="38100" dir="2700000" algn="tl" rotWithShape="0">
              <a:srgbClr val="000000">
                <a:alpha val="40000"/>
              </a:srgbClr>
            </a:outerShdw>
          </a:effectLst>
        </p:spPr>
      </p:pic>
      <p:pic>
        <p:nvPicPr>
          <p:cNvPr id="37" name="Google Shape;37;p3"/>
          <p:cNvPicPr preferRelativeResize="0"/>
          <p:nvPr/>
        </p:nvPicPr>
        <p:blipFill rotWithShape="1">
          <a:blip r:embed="rId7">
            <a:alphaModFix/>
          </a:blip>
          <a:srcRect/>
          <a:stretch/>
        </p:blipFill>
        <p:spPr>
          <a:xfrm>
            <a:off x="5852162" y="5247426"/>
            <a:ext cx="1071313" cy="444343"/>
          </a:xfrm>
          <a:prstGeom prst="rect">
            <a:avLst/>
          </a:prstGeom>
          <a:noFill/>
          <a:ln>
            <a:noFill/>
          </a:ln>
          <a:effectLst>
            <a:outerShdw blurRad="50800" dist="38100" dir="2700000" algn="tl" rotWithShape="0">
              <a:srgbClr val="000000">
                <a:alpha val="40000"/>
              </a:srgbClr>
            </a:outerShdw>
          </a:effectLst>
        </p:spPr>
      </p:pic>
      <p:pic>
        <p:nvPicPr>
          <p:cNvPr id="38" name="Google Shape;38;p3"/>
          <p:cNvPicPr preferRelativeResize="0"/>
          <p:nvPr/>
        </p:nvPicPr>
        <p:blipFill rotWithShape="1">
          <a:blip r:embed="rId8">
            <a:alphaModFix/>
          </a:blip>
          <a:srcRect/>
          <a:stretch/>
        </p:blipFill>
        <p:spPr>
          <a:xfrm>
            <a:off x="5852162" y="4715053"/>
            <a:ext cx="1071313" cy="444343"/>
          </a:xfrm>
          <a:prstGeom prst="rect">
            <a:avLst/>
          </a:prstGeom>
          <a:noFill/>
          <a:ln>
            <a:noFill/>
          </a:ln>
          <a:effectLst>
            <a:outerShdw blurRad="50800" dist="38100" dir="2700000" algn="tl" rotWithShape="0">
              <a:srgbClr val="000000">
                <a:alpha val="40000"/>
              </a:srgbClr>
            </a:outerShdw>
          </a:effectLst>
        </p:spPr>
      </p:pic>
      <p:pic>
        <p:nvPicPr>
          <p:cNvPr id="39" name="Google Shape;39;p3"/>
          <p:cNvPicPr preferRelativeResize="0"/>
          <p:nvPr/>
        </p:nvPicPr>
        <p:blipFill rotWithShape="1">
          <a:blip r:embed="rId9">
            <a:alphaModFix/>
          </a:blip>
          <a:srcRect/>
          <a:stretch/>
        </p:blipFill>
        <p:spPr>
          <a:xfrm>
            <a:off x="5852162" y="4182680"/>
            <a:ext cx="1071313" cy="444343"/>
          </a:xfrm>
          <a:prstGeom prst="rect">
            <a:avLst/>
          </a:prstGeom>
          <a:noFill/>
          <a:ln>
            <a:noFill/>
          </a:ln>
          <a:effectLst>
            <a:outerShdw blurRad="50800" dist="38100" dir="2700000" algn="tl" rotWithShape="0">
              <a:srgbClr val="000000">
                <a:alpha val="40000"/>
              </a:srgbClr>
            </a:outerShdw>
          </a:effectLst>
        </p:spPr>
      </p:pic>
      <p:pic>
        <p:nvPicPr>
          <p:cNvPr id="40" name="Google Shape;40;p3"/>
          <p:cNvPicPr preferRelativeResize="0"/>
          <p:nvPr/>
        </p:nvPicPr>
        <p:blipFill rotWithShape="1">
          <a:blip r:embed="rId10"/>
          <a:srcRect/>
          <a:stretch/>
        </p:blipFill>
        <p:spPr>
          <a:xfrm>
            <a:off x="273017" y="3995498"/>
            <a:ext cx="4880100" cy="2745000"/>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41" name="Google Shape;41;p3"/>
          <p:cNvSpPr txBox="1"/>
          <p:nvPr/>
        </p:nvSpPr>
        <p:spPr>
          <a:xfrm>
            <a:off x="3326154" y="2394494"/>
            <a:ext cx="6619800"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dirty="0"/>
              <a:t>ପାଉଲ ଉଭୟ ଆଭ୍ୟନ୍ତରୀଣ ଏବଂ ବାହ୍ୟ ସମସ୍ୟାର ମୁକାବିଲା କରିବା ପାଇଁ ମଣ୍ଡଳୀକୁ ପ୍ରସ୍ତୁତ କରନ୍ତି, ଏବଂ ନିଃସ୍ୱାର୍ଥପର ପ୍ରେମରେ ଏକତ୍ରିତ ହୋଇ ଏକ ଶରୀର ଗଠନ କରିବାକୁ ଶିକ୍ଷା ଦିଅନ୍ତି। ଏହି ଉପଦେଶରୁ ଆମେ ଆଜି “ଜୀବନରୁ ଜୀବନଦାୟକ ସୁବାସ” ହେବା ଶିଖିପାରିବା (୨ କରିନ୍ଥୀୟ ୨:୧୬)।</a:t>
            </a:r>
            <a:endParaRPr dirty="0"/>
          </a:p>
        </p:txBody>
      </p:sp>
      <p:sp>
        <p:nvSpPr>
          <p:cNvPr id="42" name="Google Shape;42;p3"/>
          <p:cNvSpPr txBox="1"/>
          <p:nvPr/>
        </p:nvSpPr>
        <p:spPr>
          <a:xfrm>
            <a:off x="3326154" y="1116077"/>
            <a:ext cx="66198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dirty="0"/>
              <a:t>ଯଦିଓ ଏହି ପାପପୂର୍ଣ୍ଣ ପୃଥିବୀରେ ଈଶ୍ୱରଙ୍କ ପଥ ଅନୁସରଣ କରିବା କଦାପି ସହଜ ନୁହେଁ, ତଥାପି ପ୍ରଥମ ଶତାବ୍ଦୀରେ ନିଜକୁ ଜଣେ ଖ୍ରୀଷ୍ଟିୟାନ ବୋଲି ଘୋଷଣା କରିବା ବହୁତ ବଡ଼ ବିପଦର କାରଣ ହୋଇପାରୁଥିଲା।</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500"/>
                                        <p:tgtEl>
                                          <p:spTgt spid="42"/>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p:tgtEl>
                                          <p:spTgt spid="40"/>
                                        </p:tgtEl>
                                        <p:attrNameLst>
                                          <p:attrName>ppt_x</p:attrName>
                                        </p:attrNameLst>
                                      </p:cBhvr>
                                      <p:tavLst>
                                        <p:tav tm="0">
                                          <p:val>
                                            <p:strVal val="#ppt_x-1"/>
                                          </p:val>
                                        </p:tav>
                                        <p:tav tm="100000">
                                          <p:val>
                                            <p:strVal val="#ppt_x"/>
                                          </p:val>
                                        </p:tav>
                                      </p:tavLst>
                                    </p:anim>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500"/>
                                        <p:tgtEl>
                                          <p:spTgt spid="4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500"/>
                                        <p:tgtEl>
                                          <p:spTgt spid="39"/>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31">
                                            <p:txEl>
                                              <p:pRg st="0" end="0"/>
                                            </p:txEl>
                                          </p:spTgt>
                                        </p:tgtEl>
                                        <p:attrNameLst>
                                          <p:attrName>style.visibility</p:attrName>
                                        </p:attrNameLst>
                                      </p:cBhvr>
                                      <p:to>
                                        <p:strVal val="visible"/>
                                      </p:to>
                                    </p:set>
                                    <p:animEffect transition="in" filter="fade">
                                      <p:cBhvr>
                                        <p:cTn id="38" dur="500"/>
                                        <p:tgtEl>
                                          <p:spTgt spid="31">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31">
                                            <p:txEl>
                                              <p:pRg st="1" end="1"/>
                                            </p:txEl>
                                          </p:spTgt>
                                        </p:tgtEl>
                                        <p:attrNameLst>
                                          <p:attrName>style.visibility</p:attrName>
                                        </p:attrNameLst>
                                      </p:cBhvr>
                                      <p:to>
                                        <p:strVal val="visible"/>
                                      </p:to>
                                    </p:set>
                                    <p:animEffect transition="in" filter="fade">
                                      <p:cBhvr>
                                        <p:cTn id="47" dur="500"/>
                                        <p:tgtEl>
                                          <p:spTgt spid="31">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500"/>
                                        <p:tgtEl>
                                          <p:spTgt spid="37"/>
                                        </p:tgtEl>
                                      </p:cBhvr>
                                    </p:animEffect>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31">
                                            <p:txEl>
                                              <p:pRg st="2" end="2"/>
                                            </p:txEl>
                                          </p:spTgt>
                                        </p:tgtEl>
                                        <p:attrNameLst>
                                          <p:attrName>style.visibility</p:attrName>
                                        </p:attrNameLst>
                                      </p:cBhvr>
                                      <p:to>
                                        <p:strVal val="visible"/>
                                      </p:to>
                                    </p:set>
                                    <p:animEffect transition="in" filter="fade">
                                      <p:cBhvr>
                                        <p:cTn id="56" dur="500"/>
                                        <p:tgtEl>
                                          <p:spTgt spid="31">
                                            <p:txEl>
                                              <p:pRg st="2" end="2"/>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fade">
                                      <p:cBhvr>
                                        <p:cTn id="61" dur="500"/>
                                        <p:tgtEl>
                                          <p:spTgt spid="36"/>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31">
                                            <p:txEl>
                                              <p:pRg st="3" end="3"/>
                                            </p:txEl>
                                          </p:spTgt>
                                        </p:tgtEl>
                                        <p:attrNameLst>
                                          <p:attrName>style.visibility</p:attrName>
                                        </p:attrNameLst>
                                      </p:cBhvr>
                                      <p:to>
                                        <p:strVal val="visible"/>
                                      </p:to>
                                    </p:set>
                                    <p:animEffect transition="in" filter="fade">
                                      <p:cBhvr>
                                        <p:cTn id="65" dur="500"/>
                                        <p:tgtEl>
                                          <p:spTgt spid="31">
                                            <p:txEl>
                                              <p:pRg st="3" end="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fade">
                                      <p:cBhvr>
                                        <p:cTn id="70" dur="500"/>
                                        <p:tgtEl>
                                          <p:spTgt spid="35"/>
                                        </p:tgtEl>
                                      </p:cBhvr>
                                    </p:animEffect>
                                  </p:childTnLst>
                                </p:cTn>
                              </p:par>
                            </p:childTnLst>
                          </p:cTn>
                        </p:par>
                        <p:par>
                          <p:cTn id="71" fill="hold">
                            <p:stCondLst>
                              <p:cond delay="500"/>
                            </p:stCondLst>
                            <p:childTnLst>
                              <p:par>
                                <p:cTn id="72" presetID="10" presetClass="entr" presetSubtype="0" fill="hold" nodeType="afterEffect">
                                  <p:stCondLst>
                                    <p:cond delay="0"/>
                                  </p:stCondLst>
                                  <p:childTnLst>
                                    <p:set>
                                      <p:cBhvr>
                                        <p:cTn id="73" dur="1" fill="hold">
                                          <p:stCondLst>
                                            <p:cond delay="0"/>
                                          </p:stCondLst>
                                        </p:cTn>
                                        <p:tgtEl>
                                          <p:spTgt spid="31">
                                            <p:txEl>
                                              <p:pRg st="4" end="4"/>
                                            </p:txEl>
                                          </p:spTgt>
                                        </p:tgtEl>
                                        <p:attrNameLst>
                                          <p:attrName>style.visibility</p:attrName>
                                        </p:attrNameLst>
                                      </p:cBhvr>
                                      <p:to>
                                        <p:strVal val="visible"/>
                                      </p:to>
                                    </p:set>
                                    <p:animEffect transition="in" filter="fade">
                                      <p:cBhvr>
                                        <p:cTn id="74" dur="500"/>
                                        <p:tgtEl>
                                          <p:spTgt spid="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alphaModFix amt="67000"/>
          </a:blip>
          <a:stretch>
            <a:fillRect/>
          </a:stretch>
        </a:blipFill>
        <a:effectLst/>
      </p:bgPr>
    </p:bg>
    <p:spTree>
      <p:nvGrpSpPr>
        <p:cNvPr id="1" name="Shape 43"/>
        <p:cNvGrpSpPr/>
        <p:nvPr/>
      </p:nvGrpSpPr>
      <p:grpSpPr>
        <a:xfrm>
          <a:off x="0" y="0"/>
          <a:ext cx="0" cy="0"/>
          <a:chOff x="0" y="0"/>
          <a:chExt cx="0" cy="0"/>
        </a:xfrm>
      </p:grpSpPr>
      <p:sp>
        <p:nvSpPr>
          <p:cNvPr id="44" name="Google Shape;44;p4"/>
          <p:cNvSpPr/>
          <p:nvPr/>
        </p:nvSpPr>
        <p:spPr>
          <a:xfrm>
            <a:off x="0" y="0"/>
            <a:ext cx="12192000" cy="1317900"/>
          </a:xfrm>
          <a:prstGeom prst="rect">
            <a:avLst/>
          </a:pr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5" name="Google Shape;45;p4"/>
          <p:cNvSpPr txBox="1"/>
          <p:nvPr/>
        </p:nvSpPr>
        <p:spPr>
          <a:xfrm>
            <a:off x="0" y="-98253"/>
            <a:ext cx="12192000" cy="765600"/>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defPPr>
              <a:defRPr lang="es-ES"/>
            </a:defPPr>
            <a:lvl1pPr algn="ctr">
              <a:defRPr sz="4400" b="1">
                <a:ln w="22225">
                  <a:noFill/>
                  <a:prstDash val="solid"/>
                </a:ln>
                <a:solidFill>
                  <a:schemeClr val="accent2">
                    <a:lumMod val="40000"/>
                    <a:lumOff val="60000"/>
                  </a:schemeClr>
                </a:solidFill>
                <a:effectLst>
                  <a:outerShdw blurRad="38100" dist="38100" dir="2700000" algn="tl">
                    <a:srgbClr val="000000">
                      <a:alpha val="43137"/>
                    </a:srgbClr>
                  </a:outerShdw>
                </a:effectLst>
              </a:defRPr>
            </a:lvl1pPr>
          </a:lstStyle>
          <a:p>
            <a:r>
              <a:rPr lang="en"/>
              <a:t>ଦୁଃଖକଷ୍ଟରେ ଈଶ୍ୱରଙ୍କ ସାନ୍ତ୍ୱନା</a:t>
            </a:r>
            <a:endParaRPr/>
          </a:p>
        </p:txBody>
      </p:sp>
      <p:sp>
        <p:nvSpPr>
          <p:cNvPr id="46" name="Google Shape;46;p4"/>
          <p:cNvSpPr txBox="1"/>
          <p:nvPr/>
        </p:nvSpPr>
        <p:spPr>
          <a:xfrm>
            <a:off x="124850" y="543525"/>
            <a:ext cx="11841600" cy="861774"/>
          </a:xfrm>
          <a:prstGeom prst="rect">
            <a:avLst/>
          </a:prstGeom>
          <a:noFill/>
        </p:spPr>
        <p:txBody>
          <a:bodyPr wrap="square">
            <a:spAutoFit/>
          </a:bodyPr>
          <a:lstStyle>
            <a:defPPr>
              <a:defRPr lang="es-ES"/>
            </a:defPPr>
            <a:lvl1pPr algn="ctr">
              <a:defRP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defRPr>
            </a:lvl1pPr>
          </a:lstStyle>
          <a:p>
            <a:r>
              <a:rPr lang="en" dirty="0">
                <a:sym typeface="Comic Sans MS"/>
              </a:rPr>
              <a:t>“ଈଶ୍ଵରଙ୍କ ଦ୍ଵାରା ଯେଉଁ ସାନ୍ତ୍ଵନାରେ ଆମ୍ଭେମାନେ ସାନ୍ତ୍ଵନାପ୍ରାପ୍ତ ହେଉଅଛୁ, ସେହି ସାନ୍ତ୍ଵନା ଦ୍ଵାରା ଯେପରି ସମସ୍ତ ପ୍ରକାର କ୍ଳେଶ ଭୋଗୁଥିବା ଲୋକମାନଙ୍କୁ ସାନ୍ତ୍ଵନା ଦେଇପାରୁ, ଏଥିପାଇଁ ସେ ଆମ୍ଭମାନଙ୍କ ସମସ୍ତ କ୍ଳେଶରେ ଆମ୍ଭମାନଙ୍କୁ ସାନ୍ତ୍ଵନା ପ୍ରଦାନ କରନ୍ତି।”</a:t>
            </a:r>
          </a:p>
          <a:p>
            <a:r>
              <a:rPr lang="en" sz="1400" dirty="0">
                <a:sym typeface="Comic Sans MS"/>
              </a:rPr>
              <a:t>(୨ କରିନ୍ଥୀୟ ୧: ୪)</a:t>
            </a:r>
            <a:endParaRPr sz="1400" dirty="0">
              <a:sym typeface="Comic Sans MS"/>
            </a:endParaRPr>
          </a:p>
        </p:txBody>
      </p:sp>
      <p:sp>
        <p:nvSpPr>
          <p:cNvPr id="47" name="Google Shape;47;p4"/>
          <p:cNvSpPr txBox="1"/>
          <p:nvPr/>
        </p:nvSpPr>
        <p:spPr>
          <a:xfrm>
            <a:off x="295336" y="1369329"/>
            <a:ext cx="72123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ଦ୍ୱିତୀୟ କରିନ୍ଥୀୟ ହେଉଛି ସେହି ପତ୍ର, ଯେଉଁଥିରେ ପାଉଲ ସାନ୍ତ୍ୱନା ବିଷୟରେ ସବୁଠାରୁ ଅଧିକ କହିଛନ୍ତି। ମଣ୍ଡଳୀ ଏକ କଠିନ ସମୟ ଦେଇ ଗତି କରୁଥିଲା, ଏବଂ ପାଉଲଙ୍କ ପୂର୍ବ ପତ୍ର ସେମାନଙ୍କୁ ଗଭୀର ଦୁଃଖରେ ପକାଇ ଦେଇଥିଲା।</a:t>
            </a:r>
            <a:endParaRPr/>
          </a:p>
        </p:txBody>
      </p:sp>
      <p:pic>
        <p:nvPicPr>
          <p:cNvPr id="69" name="Google Shape;69;p4"/>
          <p:cNvPicPr preferRelativeResize="0"/>
          <p:nvPr/>
        </p:nvPicPr>
        <p:blipFill rotWithShape="1">
          <a:blip r:embed="rId3"/>
          <a:src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70" name="Google Shape;70;p4"/>
          <p:cNvSpPr txBox="1"/>
          <p:nvPr/>
        </p:nvSpPr>
        <p:spPr>
          <a:xfrm>
            <a:off x="4865805" y="3444088"/>
            <a:ext cx="2849400" cy="3478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​ସେ ନିଜେ ମଧ୍ୟ ଏପରି ପରିସ୍ଥିତି ଦେଇ ଗତି କରିଥିଲେ ଯେଉଁଠାରେ ତାଙ୍କ ଜୀବନ ବିପଦରେ ପଡ଼ିଥିଲା ଏବଂ ସେ ନିରାଶ ହୋଇପଡ଼ିଥିଲେ (୨ କରି ୧:୮-୧୦)। ମାତ୍ର ଈଶ୍ୱର ତାଙ୍କୁ ସାନ୍ତ୍ୱନା ଦେଇଥିଲେ, ଏବଂ ବର୍ତ୍ତମାନ ସେ ସେହି ସାନ୍ତ୍ୱନା ମଣ୍ଡଳୀକୁ ପ୍ରଦାନ କରୁଛନ୍ତି (୨ କରି ୧:୬)।</a:t>
            </a:r>
            <a:endParaRPr/>
          </a:p>
        </p:txBody>
      </p:sp>
      <p:sp>
        <p:nvSpPr>
          <p:cNvPr id="71" name="Google Shape;71;p4"/>
          <p:cNvSpPr txBox="1"/>
          <p:nvPr/>
        </p:nvSpPr>
        <p:spPr>
          <a:xfrm>
            <a:off x="295324" y="2428296"/>
            <a:ext cx="72123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t>କିନ୍ତୁ ସେହି ଦୁଃଖ ଥିଲା “ଈଶ୍ୱରୀୟ ଦୁଃଖ”, ଯାହା ମନପରିବର୍ତ୍ତନ ଆଡ଼କୁ ନେଇଯାଇଥିଲା (୨ କରିନ୍ଥୀୟ ୭:୧୦)। ତେଣୁ ପାଉଲ ଚାହାଁନ୍ତି ନାହିଁ ଯେ ସେହି ଦୁଃଖ ସେମାନଙ୍କୁ ଭାଙ୍ଗିଦେଉ, ବରଂ ସେମାନେ ସାନ୍ତ୍ୱନା ପାଆନ୍ତୁ।</a:t>
            </a:r>
            <a:endParaRPr/>
          </a:p>
        </p:txBody>
      </p:sp>
      <p:graphicFrame>
        <p:nvGraphicFramePr>
          <p:cNvPr id="2" name="Diagrama 1">
            <a:extLst>
              <a:ext uri="{FF2B5EF4-FFF2-40B4-BE49-F238E27FC236}">
                <a16:creationId xmlns:a16="http://schemas.microsoft.com/office/drawing/2014/main" id="{CAF636F5-D1A8-A657-C8DB-0DC1F5E69F10}"/>
              </a:ext>
            </a:extLst>
          </p:cNvPr>
          <p:cNvGraphicFramePr/>
          <p:nvPr>
            <p:extLst>
              <p:ext uri="{D42A27DB-BD31-4B8C-83A1-F6EECF244321}">
                <p14:modId xmlns:p14="http://schemas.microsoft.com/office/powerpoint/2010/main" val="4242160125"/>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800"/>
                                        <p:tgtEl>
                                          <p:spTgt spid="45"/>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childTnLst>
                          </p:cTn>
                        </p:par>
                        <p:par>
                          <p:cTn id="12" fill="hold">
                            <p:stCondLst>
                              <p:cond delay="1300"/>
                            </p:stCondLst>
                            <p:childTnLst>
                              <p:par>
                                <p:cTn id="13" presetID="2" presetClass="entr" presetSubtype="8" fill="hold" nodeType="afterEffect">
                                  <p:stCondLst>
                                    <p:cond delay="0"/>
                                  </p:stCondLst>
                                  <p:childTnLst>
                                    <p:set>
                                      <p:cBhvr>
                                        <p:cTn id="14" dur="1" fill="hold">
                                          <p:stCondLst>
                                            <p:cond delay="0"/>
                                          </p:stCondLst>
                                        </p:cTn>
                                        <p:tgtEl>
                                          <p:spTgt spid="69"/>
                                        </p:tgtEl>
                                        <p:attrNameLst>
                                          <p:attrName>style.visibility</p:attrName>
                                        </p:attrNameLst>
                                      </p:cBhvr>
                                      <p:to>
                                        <p:strVal val="visible"/>
                                      </p:to>
                                    </p:set>
                                    <p:anim calcmode="lin" valueType="num">
                                      <p:cBhvr additive="base">
                                        <p:cTn id="15" dur="500"/>
                                        <p:tgtEl>
                                          <p:spTgt spid="69"/>
                                        </p:tgtEl>
                                        <p:attrNameLst>
                                          <p:attrName>ppt_x</p:attrName>
                                        </p:attrNameLst>
                                      </p:cBhvr>
                                      <p:tavLst>
                                        <p:tav tm="0">
                                          <p:val>
                                            <p:strVal val="#ppt_x-1"/>
                                          </p:val>
                                        </p:tav>
                                        <p:tav tm="100000">
                                          <p:val>
                                            <p:strVal val="#ppt_x"/>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500"/>
                                        <p:tgtEl>
                                          <p:spTgt spid="4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fade">
                                      <p:cBhvr>
                                        <p:cTn id="25" dur="500"/>
                                        <p:tgtEl>
                                          <p:spTgt spid="7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0"/>
                                        </p:tgtEl>
                                        <p:attrNameLst>
                                          <p:attrName>style.visibility</p:attrName>
                                        </p:attrNameLst>
                                      </p:cBhvr>
                                      <p:to>
                                        <p:strVal val="visible"/>
                                      </p:to>
                                    </p:set>
                                    <p:animEffect transition="in" filter="fade">
                                      <p:cBhvr>
                                        <p:cTn id="30" dur="1000"/>
                                        <p:tgtEl>
                                          <p:spTgt spid="7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
                                            <p:graphicEl>
                                              <a:dgm id="{8677BA38-946B-4787-91B9-A03B5407DEBB}"/>
                                            </p:graphicEl>
                                          </p:spTgt>
                                        </p:tgtEl>
                                        <p:attrNameLst>
                                          <p:attrName>style.visibility</p:attrName>
                                        </p:attrNameLst>
                                      </p:cBhvr>
                                      <p:to>
                                        <p:strVal val="visible"/>
                                      </p:to>
                                    </p:set>
                                    <p:anim calcmode="lin" valueType="num">
                                      <p:cBhvr>
                                        <p:cTn id="35" dur="500" fill="hold"/>
                                        <p:tgtEl>
                                          <p:spTgt spid="2">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36" dur="500" fill="hold"/>
                                        <p:tgtEl>
                                          <p:spTgt spid="2">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37" dur="500"/>
                                        <p:tgtEl>
                                          <p:spTgt spid="2">
                                            <p:graphicEl>
                                              <a:dgm id="{8677BA38-946B-4787-91B9-A03B5407DEB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
                                            <p:graphicEl>
                                              <a:dgm id="{702B2A40-EF80-4F27-BB52-24C74085D3DA}"/>
                                            </p:graphicEl>
                                          </p:spTgt>
                                        </p:tgtEl>
                                        <p:attrNameLst>
                                          <p:attrName>style.visibility</p:attrName>
                                        </p:attrNameLst>
                                      </p:cBhvr>
                                      <p:to>
                                        <p:strVal val="visible"/>
                                      </p:to>
                                    </p:set>
                                    <p:anim calcmode="lin" valueType="num">
                                      <p:cBhvr>
                                        <p:cTn id="42" dur="500" fill="hold"/>
                                        <p:tgtEl>
                                          <p:spTgt spid="2">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43" dur="500" fill="hold"/>
                                        <p:tgtEl>
                                          <p:spTgt spid="2">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44" dur="500"/>
                                        <p:tgtEl>
                                          <p:spTgt spid="2">
                                            <p:graphicEl>
                                              <a:dgm id="{702B2A40-EF80-4F27-BB52-24C74085D3DA}"/>
                                            </p:graphicEl>
                                          </p:spTgt>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2">
                                            <p:graphicEl>
                                              <a:dgm id="{F8693373-BE51-47F1-ADB0-3BD13286B498}"/>
                                            </p:graphicEl>
                                          </p:spTgt>
                                        </p:tgtEl>
                                        <p:attrNameLst>
                                          <p:attrName>style.visibility</p:attrName>
                                        </p:attrNameLst>
                                      </p:cBhvr>
                                      <p:to>
                                        <p:strVal val="visible"/>
                                      </p:to>
                                    </p:set>
                                    <p:animEffect transition="in" filter="wipe(left)">
                                      <p:cBhvr>
                                        <p:cTn id="48" dur="500"/>
                                        <p:tgtEl>
                                          <p:spTgt spid="2">
                                            <p:graphicEl>
                                              <a:dgm id="{F8693373-BE51-47F1-ADB0-3BD13286B498}"/>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
                                            <p:graphicEl>
                                              <a:dgm id="{7DA5F745-1C74-4E02-BD4F-1919BAD9203F}"/>
                                            </p:graphicEl>
                                          </p:spTgt>
                                        </p:tgtEl>
                                        <p:attrNameLst>
                                          <p:attrName>style.visibility</p:attrName>
                                        </p:attrNameLst>
                                      </p:cBhvr>
                                      <p:to>
                                        <p:strVal val="visible"/>
                                      </p:to>
                                    </p:set>
                                    <p:anim calcmode="lin" valueType="num">
                                      <p:cBhvr>
                                        <p:cTn id="53" dur="500" fill="hold"/>
                                        <p:tgtEl>
                                          <p:spTgt spid="2">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54" dur="500" fill="hold"/>
                                        <p:tgtEl>
                                          <p:spTgt spid="2">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55" dur="500"/>
                                        <p:tgtEl>
                                          <p:spTgt spid="2">
                                            <p:graphicEl>
                                              <a:dgm id="{7DA5F745-1C74-4E02-BD4F-1919BAD9203F}"/>
                                            </p:graphicEl>
                                          </p:spTgt>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
                                            <p:graphicEl>
                                              <a:dgm id="{9D00E0F3-92A8-48FB-9D1D-AA20AEA074AF}"/>
                                            </p:graphicEl>
                                          </p:spTgt>
                                        </p:tgtEl>
                                        <p:attrNameLst>
                                          <p:attrName>style.visibility</p:attrName>
                                        </p:attrNameLst>
                                      </p:cBhvr>
                                      <p:to>
                                        <p:strVal val="visible"/>
                                      </p:to>
                                    </p:set>
                                    <p:animEffect transition="in" filter="wipe(left)">
                                      <p:cBhvr>
                                        <p:cTn id="59" dur="500"/>
                                        <p:tgtEl>
                                          <p:spTgt spid="2">
                                            <p:graphicEl>
                                              <a:dgm id="{9D00E0F3-92A8-48FB-9D1D-AA20AEA074AF}"/>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
                                            <p:graphicEl>
                                              <a:dgm id="{BF34FDA3-FEDE-4654-B83A-BB6765AA32CA}"/>
                                            </p:graphicEl>
                                          </p:spTgt>
                                        </p:tgtEl>
                                        <p:attrNameLst>
                                          <p:attrName>style.visibility</p:attrName>
                                        </p:attrNameLst>
                                      </p:cBhvr>
                                      <p:to>
                                        <p:strVal val="visible"/>
                                      </p:to>
                                    </p:set>
                                    <p:anim calcmode="lin" valueType="num">
                                      <p:cBhvr>
                                        <p:cTn id="64" dur="500" fill="hold"/>
                                        <p:tgtEl>
                                          <p:spTgt spid="2">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65" dur="500" fill="hold"/>
                                        <p:tgtEl>
                                          <p:spTgt spid="2">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66" dur="500"/>
                                        <p:tgtEl>
                                          <p:spTgt spid="2">
                                            <p:graphicEl>
                                              <a:dgm id="{BF34FDA3-FEDE-4654-B83A-BB6765AA32CA}"/>
                                            </p:graphicEl>
                                          </p:spTgt>
                                        </p:tgtEl>
                                      </p:cBhvr>
                                    </p:animEffect>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2">
                                            <p:graphicEl>
                                              <a:dgm id="{8ACD26B5-AA09-4388-B23E-9C809FE40103}"/>
                                            </p:graphicEl>
                                          </p:spTgt>
                                        </p:tgtEl>
                                        <p:attrNameLst>
                                          <p:attrName>style.visibility</p:attrName>
                                        </p:attrNameLst>
                                      </p:cBhvr>
                                      <p:to>
                                        <p:strVal val="visible"/>
                                      </p:to>
                                    </p:set>
                                    <p:animEffect transition="in" filter="wipe(left)">
                                      <p:cBhvr>
                                        <p:cTn id="70" dur="500"/>
                                        <p:tgtEl>
                                          <p:spTgt spid="2">
                                            <p:graphicEl>
                                              <a:dgm id="{8ACD26B5-AA09-4388-B23E-9C809FE40103}"/>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2">
                                            <p:graphicEl>
                                              <a:dgm id="{EEC8F494-8BFB-4FF6-9CAA-4EE35282B786}"/>
                                            </p:graphicEl>
                                          </p:spTgt>
                                        </p:tgtEl>
                                        <p:attrNameLst>
                                          <p:attrName>style.visibility</p:attrName>
                                        </p:attrNameLst>
                                      </p:cBhvr>
                                      <p:to>
                                        <p:strVal val="visible"/>
                                      </p:to>
                                    </p:set>
                                    <p:anim calcmode="lin" valueType="num">
                                      <p:cBhvr>
                                        <p:cTn id="75" dur="500" fill="hold"/>
                                        <p:tgtEl>
                                          <p:spTgt spid="2">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76" dur="500" fill="hold"/>
                                        <p:tgtEl>
                                          <p:spTgt spid="2">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77" dur="500"/>
                                        <p:tgtEl>
                                          <p:spTgt spid="2">
                                            <p:graphicEl>
                                              <a:dgm id="{EEC8F494-8BFB-4FF6-9CAA-4EE35282B786}"/>
                                            </p:graphicEl>
                                          </p:spTgt>
                                        </p:tgtEl>
                                      </p:cBhvr>
                                    </p:animEffect>
                                  </p:childTnLst>
                                </p:cTn>
                              </p:par>
                            </p:childTnLst>
                          </p:cTn>
                        </p:par>
                        <p:par>
                          <p:cTn id="78" fill="hold">
                            <p:stCondLst>
                              <p:cond delay="500"/>
                            </p:stCondLst>
                            <p:childTnLst>
                              <p:par>
                                <p:cTn id="79" presetID="22" presetClass="entr" presetSubtype="8" fill="hold" grpId="0" nodeType="afterEffect">
                                  <p:stCondLst>
                                    <p:cond delay="0"/>
                                  </p:stCondLst>
                                  <p:childTnLst>
                                    <p:set>
                                      <p:cBhvr>
                                        <p:cTn id="80" dur="1" fill="hold">
                                          <p:stCondLst>
                                            <p:cond delay="0"/>
                                          </p:stCondLst>
                                        </p:cTn>
                                        <p:tgtEl>
                                          <p:spTgt spid="2">
                                            <p:graphicEl>
                                              <a:dgm id="{87850F6D-2B8B-404D-A19D-094EBF7E5257}"/>
                                            </p:graphicEl>
                                          </p:spTgt>
                                        </p:tgtEl>
                                        <p:attrNameLst>
                                          <p:attrName>style.visibility</p:attrName>
                                        </p:attrNameLst>
                                      </p:cBhvr>
                                      <p:to>
                                        <p:strVal val="visible"/>
                                      </p:to>
                                    </p:set>
                                    <p:animEffect transition="in" filter="wipe(left)">
                                      <p:cBhvr>
                                        <p:cTn id="81" dur="500"/>
                                        <p:tgtEl>
                                          <p:spTgt spid="2">
                                            <p:graphicEl>
                                              <a:dgm id="{87850F6D-2B8B-404D-A19D-094EBF7E5257}"/>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2">
                                            <p:graphicEl>
                                              <a:dgm id="{F0178A28-587B-4566-9F4C-42ACCB71AADD}"/>
                                            </p:graphicEl>
                                          </p:spTgt>
                                        </p:tgtEl>
                                        <p:attrNameLst>
                                          <p:attrName>style.visibility</p:attrName>
                                        </p:attrNameLst>
                                      </p:cBhvr>
                                      <p:to>
                                        <p:strVal val="visible"/>
                                      </p:to>
                                    </p:set>
                                    <p:anim calcmode="lin" valueType="num">
                                      <p:cBhvr>
                                        <p:cTn id="86" dur="500" fill="hold"/>
                                        <p:tgtEl>
                                          <p:spTgt spid="2">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87" dur="500" fill="hold"/>
                                        <p:tgtEl>
                                          <p:spTgt spid="2">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88" dur="500"/>
                                        <p:tgtEl>
                                          <p:spTgt spid="2">
                                            <p:graphicEl>
                                              <a:dgm id="{F0178A28-587B-4566-9F4C-42ACCB71AADD}"/>
                                            </p:graphicEl>
                                          </p:spTgt>
                                        </p:tgtEl>
                                      </p:cBhvr>
                                    </p:animEffect>
                                  </p:childTnLst>
                                </p:cTn>
                              </p:par>
                            </p:childTnLst>
                          </p:cTn>
                        </p:par>
                        <p:par>
                          <p:cTn id="89" fill="hold">
                            <p:stCondLst>
                              <p:cond delay="500"/>
                            </p:stCondLst>
                            <p:childTnLst>
                              <p:par>
                                <p:cTn id="90" presetID="22" presetClass="entr" presetSubtype="8" fill="hold" grpId="0" nodeType="afterEffect">
                                  <p:stCondLst>
                                    <p:cond delay="0"/>
                                  </p:stCondLst>
                                  <p:childTnLst>
                                    <p:set>
                                      <p:cBhvr>
                                        <p:cTn id="91" dur="1" fill="hold">
                                          <p:stCondLst>
                                            <p:cond delay="0"/>
                                          </p:stCondLst>
                                        </p:cTn>
                                        <p:tgtEl>
                                          <p:spTgt spid="2">
                                            <p:graphicEl>
                                              <a:dgm id="{BCBC9458-7DD1-4193-AC64-4E7A19A2E4E0}"/>
                                            </p:graphicEl>
                                          </p:spTgt>
                                        </p:tgtEl>
                                        <p:attrNameLst>
                                          <p:attrName>style.visibility</p:attrName>
                                        </p:attrNameLst>
                                      </p:cBhvr>
                                      <p:to>
                                        <p:strVal val="visible"/>
                                      </p:to>
                                    </p:set>
                                    <p:animEffect transition="in" filter="wipe(left)">
                                      <p:cBhvr>
                                        <p:cTn id="92" dur="500"/>
                                        <p:tgtEl>
                                          <p:spTgt spid="2">
                                            <p:graphicEl>
                                              <a:dgm id="{BCBC9458-7DD1-4193-AC64-4E7A19A2E4E0}"/>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2">
                                            <p:graphicEl>
                                              <a:dgm id="{4870131D-BA17-429B-A251-A4FABFD6260C}"/>
                                            </p:graphicEl>
                                          </p:spTgt>
                                        </p:tgtEl>
                                        <p:attrNameLst>
                                          <p:attrName>style.visibility</p:attrName>
                                        </p:attrNameLst>
                                      </p:cBhvr>
                                      <p:to>
                                        <p:strVal val="visible"/>
                                      </p:to>
                                    </p:set>
                                    <p:anim calcmode="lin" valueType="num">
                                      <p:cBhvr>
                                        <p:cTn id="97" dur="500" fill="hold"/>
                                        <p:tgtEl>
                                          <p:spTgt spid="2">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98" dur="500" fill="hold"/>
                                        <p:tgtEl>
                                          <p:spTgt spid="2">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99" dur="500"/>
                                        <p:tgtEl>
                                          <p:spTgt spid="2">
                                            <p:graphicEl>
                                              <a:dgm id="{4870131D-BA17-429B-A251-A4FABFD6260C}"/>
                                            </p:graphicEl>
                                          </p:spTgt>
                                        </p:tgtEl>
                                      </p:cBhvr>
                                    </p:animEffect>
                                  </p:childTnLst>
                                </p:cTn>
                              </p:par>
                            </p:childTnLst>
                          </p:cTn>
                        </p:par>
                        <p:par>
                          <p:cTn id="100" fill="hold">
                            <p:stCondLst>
                              <p:cond delay="500"/>
                            </p:stCondLst>
                            <p:childTnLst>
                              <p:par>
                                <p:cTn id="101" presetID="22" presetClass="entr" presetSubtype="8" fill="hold" grpId="0" nodeType="afterEffect">
                                  <p:stCondLst>
                                    <p:cond delay="0"/>
                                  </p:stCondLst>
                                  <p:childTnLst>
                                    <p:set>
                                      <p:cBhvr>
                                        <p:cTn id="102" dur="1" fill="hold">
                                          <p:stCondLst>
                                            <p:cond delay="0"/>
                                          </p:stCondLst>
                                        </p:cTn>
                                        <p:tgtEl>
                                          <p:spTgt spid="2">
                                            <p:graphicEl>
                                              <a:dgm id="{E81B69C7-9BA2-4AE9-BBAB-DD4C844F534B}"/>
                                            </p:graphicEl>
                                          </p:spTgt>
                                        </p:tgtEl>
                                        <p:attrNameLst>
                                          <p:attrName>style.visibility</p:attrName>
                                        </p:attrNameLst>
                                      </p:cBhvr>
                                      <p:to>
                                        <p:strVal val="visible"/>
                                      </p:to>
                                    </p:set>
                                    <p:animEffect transition="in" filter="wipe(left)">
                                      <p:cBhvr>
                                        <p:cTn id="103" dur="500"/>
                                        <p:tgtEl>
                                          <p:spTgt spid="2">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alphaModFix amt="67000"/>
          </a:blip>
          <a:stretch>
            <a:fillRect/>
          </a:stretch>
        </a:blipFill>
        <a:effectLst/>
      </p:bgPr>
    </p:bg>
    <p:spTree>
      <p:nvGrpSpPr>
        <p:cNvPr id="1" name="Shape 72"/>
        <p:cNvGrpSpPr/>
        <p:nvPr/>
      </p:nvGrpSpPr>
      <p:grpSpPr>
        <a:xfrm>
          <a:off x="0" y="0"/>
          <a:ext cx="0" cy="0"/>
          <a:chOff x="0" y="0"/>
          <a:chExt cx="0" cy="0"/>
        </a:xfrm>
      </p:grpSpPr>
      <p:sp>
        <p:nvSpPr>
          <p:cNvPr id="73" name="Google Shape;73;p5"/>
          <p:cNvSpPr/>
          <p:nvPr/>
        </p:nvSpPr>
        <p:spPr>
          <a:xfrm>
            <a:off x="0" y="0"/>
            <a:ext cx="12192000" cy="1589700"/>
          </a:xfrm>
          <a:prstGeom prst="rect">
            <a:avLst/>
          </a:prstGeom>
          <a:solidFill>
            <a:srgbClr val="B1B3F5"/>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4" name="Google Shape;74;p5"/>
          <p:cNvSpPr txBox="1"/>
          <p:nvPr/>
        </p:nvSpPr>
        <p:spPr>
          <a:xfrm>
            <a:off x="0" y="0"/>
            <a:ext cx="12192000" cy="76560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4400" b="1">
                <a:ln/>
                <a:solidFill>
                  <a:schemeClr val="accent3"/>
                </a:solidFill>
              </a:defRPr>
            </a:lvl1pPr>
          </a:lstStyle>
          <a:p>
            <a:r>
              <a:rPr lang="en"/>
              <a:t>ସେବାକାର୍ଯ୍ୟରେ ପବିତ୍ରତା ଏବଂ ଆନ୍ତରିକତା</a:t>
            </a:r>
            <a:endParaRPr/>
          </a:p>
        </p:txBody>
      </p:sp>
      <p:sp>
        <p:nvSpPr>
          <p:cNvPr id="75" name="Google Shape;75;p5"/>
          <p:cNvSpPr txBox="1"/>
          <p:nvPr/>
        </p:nvSpPr>
        <p:spPr>
          <a:xfrm>
            <a:off x="0" y="666273"/>
            <a:ext cx="12192000" cy="892552"/>
          </a:xfrm>
          <a:prstGeom prst="rect">
            <a:avLst/>
          </a:prstGeom>
          <a:noFill/>
        </p:spPr>
        <p:txBody>
          <a:bodyPr wrap="square">
            <a:spAutoFit/>
            <a:scene3d>
              <a:camera prst="orthographicFront"/>
              <a:lightRig rig="threePt" dir="t"/>
            </a:scene3d>
            <a:sp3d extrusionH="57150">
              <a:bevelT w="38100" h="38100"/>
            </a:sp3d>
          </a:bodyPr>
          <a:lstStyle>
            <a:defPPr>
              <a:defRPr lang="es-ES"/>
            </a:defPPr>
            <a:lvl1pPr algn="ctr">
              <a:defRPr b="1">
                <a:solidFill>
                  <a:schemeClr val="accent1">
                    <a:lumMod val="75000"/>
                  </a:schemeClr>
                </a:solidFill>
                <a:latin typeface="Comic Sans MS" panose="030F0702030302020204" pitchFamily="66" charset="0"/>
              </a:defRPr>
            </a:lvl1pPr>
          </a:lstStyle>
          <a:p>
            <a:r>
              <a:rPr lang="en" dirty="0">
                <a:sym typeface="Comic Sans MS"/>
              </a:rPr>
              <a:t>“ଜଗତରେ, ବିଶେଷତଃ ତୁମ୍ଭମାନଙ୍କ ପ୍ରତି, ଆମ୍ଭେମାନେ ସାଂସାରିକ ଜ୍ଞାନରେ ଆଚରଣ ନ କରି ବରଂ ଈଶ୍ଵରଙ୍କ ଅନୁଗ୍ରହରେ, ତାହାଙ୍କ ପବିତ୍ର ଓ ସରଳ ଭାବ ଅନୁସାରେ ଆଚରଣ କରିଥିଲୁ ବୋଲି ଆମ୍ଭମାନଙ୍କର ବିବେକ ଯେ ସାକ୍ଷ୍ୟ ଦେଉଅଛି, ଏହା ଆମ୍ଭମାନଙ୍କ ଦର୍ପର ବିଷୟ।”</a:t>
            </a:r>
            <a:endParaRPr dirty="0">
              <a:sym typeface="Comic Sans MS"/>
            </a:endParaRPr>
          </a:p>
          <a:p>
            <a:r>
              <a:rPr lang="en" sz="1400" dirty="0">
                <a:sym typeface="Comic Sans MS"/>
              </a:rPr>
              <a:t>(୨ କରିନ୍ଥୀୟ ୧: ୧୨)</a:t>
            </a:r>
            <a:endParaRPr sz="1400" dirty="0">
              <a:sym typeface="Comic Sans MS"/>
            </a:endParaRPr>
          </a:p>
        </p:txBody>
      </p:sp>
      <p:sp>
        <p:nvSpPr>
          <p:cNvPr id="76" name="Google Shape;76;p5"/>
          <p:cNvSpPr txBox="1"/>
          <p:nvPr/>
        </p:nvSpPr>
        <p:spPr>
          <a:xfrm>
            <a:off x="124132" y="1610410"/>
            <a:ext cx="73092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କେତେକ ଲୋକ ପାଉଲଙ୍କୁ ହୀନ ଦୃଷ୍ଟିରେ ଦେଖୁଥିଲେ ଏବଂ ତାଙ୍କୁ ଦୁର୍ବଳ ତଥା ଅସ୍ଥିର ବୋଲି ଅଭିଯୋଗ କରୁଥିଲେ (୨ କରିନ୍ଥୀୟ ୧୦:୧୦)। ଏହି କାରଣରୁ, ଏବଂ ତାଙ୍କର ଉପଦେଶ ଯେପରି ଗ୍ରହଣ କରାଯାଏ, ସେଥିପାଇଁ ପ୍ରେରିତ ପାଉଲଙ୍କୁ ଏଭଳି ଅଭିଯୋଗ ବିରୁଦ୍ଧରେ ନିଜ ପକ୍ଷ ରଖିବା ଆବଶ୍ୟକ ହୋଇଥିଲା।</a:t>
            </a:r>
            <a:endParaRPr/>
          </a:p>
        </p:txBody>
      </p:sp>
      <p:pic>
        <p:nvPicPr>
          <p:cNvPr id="77" name="Google Shape;77;p5"/>
          <p:cNvPicPr preferRelativeResize="0"/>
          <p:nvPr/>
        </p:nvPicPr>
        <p:blipFill rotWithShape="1">
          <a:blip r:embed="rId3"/>
          <a:src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8" name="Google Shape;78;p5"/>
          <p:cNvSpPr txBox="1"/>
          <p:nvPr/>
        </p:nvSpPr>
        <p:spPr>
          <a:xfrm>
            <a:off x="3474169" y="3954930"/>
            <a:ext cx="2277600" cy="2862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​ସେ ଏବଂ ତାଙ୍କ ସହଯୋଗୀମାନେ ନିର୍ଭୟରେ କହିପାରୁଥିଲେ ଯେ ମଣ୍ଡଳୀ ଭିତରେ ଏବଂ ବାହାରେ ତାଙ୍କର ଆଚରଣ ପବିତ୍ର ଓ ଆନ୍ତରିକ [ନିର୍ମଳ] ଥିଲା।</a:t>
            </a:r>
            <a:endParaRPr/>
          </a:p>
        </p:txBody>
      </p:sp>
      <p:sp>
        <p:nvSpPr>
          <p:cNvPr id="79" name="Google Shape;79;p5"/>
          <p:cNvSpPr txBox="1"/>
          <p:nvPr/>
        </p:nvSpPr>
        <p:spPr>
          <a:xfrm>
            <a:off x="7430885" y="4498432"/>
            <a:ext cx="4758900" cy="224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​ଏହି କାରଣରୁ, ପାଉଲଙ୍କ ଲେଖାଗୁଡ଼ିକ କୌଣସି ଗୁପ୍ତ ଉଦ୍ଦେଶ୍ୟରୁ ମୁକ୍ତ ଥିଲା। ସେ ଆଶା କରିଥିଲେ ଯେ ଏହି ପତ୍ରଗୁଡ଼ିକ ପବିତ୍ରତା ଏବଂ ଆନ୍ତରିକତାର ସହିତ ପଢ଼ାଯିବ ଏବଂ ବୁଝାଯିବ—ଅର୍ଥାତ୍‌, ସେମାନଙ୍କ ପ୍ରତି ଥିବା ପ୍ରେମ ଏବଂ କେବଳ ସେମାନଙ୍କ ମଙ୍ଗଳ କାମନା କରି ଏହା ଲେଖାଯାଇଥିଲା (୨ କରିନ୍ଥୀୟ ୧:୧୩-୧୪)।</a:t>
            </a:r>
            <a:endParaRPr/>
          </a:p>
        </p:txBody>
      </p:sp>
      <p:pic>
        <p:nvPicPr>
          <p:cNvPr id="80" name="Google Shape;80;p5"/>
          <p:cNvPicPr preferRelativeResize="0"/>
          <p:nvPr/>
        </p:nvPicPr>
        <p:blipFill rotWithShape="1">
          <a:blip r:embed="rId4"/>
          <a:srcRect/>
          <a:stretch/>
        </p:blipFill>
        <p:spPr>
          <a:xfrm>
            <a:off x="124132" y="4077858"/>
            <a:ext cx="3267900" cy="2554500"/>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1" name="Google Shape;81;p5"/>
          <p:cNvPicPr preferRelativeResize="0"/>
          <p:nvPr/>
        </p:nvPicPr>
        <p:blipFill rotWithShape="1">
          <a:blip r:embed="rId5"/>
          <a:src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82" name="Google Shape;82;p5"/>
          <p:cNvSpPr txBox="1"/>
          <p:nvPr/>
        </p:nvSpPr>
        <p:spPr>
          <a:xfrm>
            <a:off x="121830" y="2933849"/>
            <a:ext cx="73092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t>​ଜଣେ ମଣିଷ ହିସାବରେ, ସେ ନିଜକୁ ଅତି ନଗଣ୍ୟ ମନେ କରୁଥିଲେ (ଏଫିସୀୟ ୩:୮)। କିନ୍ତୁ ଈଶ୍ୱରଙ୍କ ଅନୁଗ୍ରହରେ, ସେ ନିଜ ନିର୍ମଳ ବିବେକକୁ ନେଇ ଗର୍ବ କରିପାରୁଥିଲେ (୨ କରିନ୍ଥୀୟ ୧:୧୨)।</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800"/>
                                        <p:tgtEl>
                                          <p:spTgt spid="74"/>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75"/>
                                        </p:tgtEl>
                                        <p:attrNameLst>
                                          <p:attrName>style.visibility</p:attrName>
                                        </p:attrNameLst>
                                      </p:cBhvr>
                                      <p:to>
                                        <p:strVal val="visible"/>
                                      </p:to>
                                    </p:set>
                                    <p:animEffect transition="in" filter="fade">
                                      <p:cBhvr>
                                        <p:cTn id="11" dur="500"/>
                                        <p:tgtEl>
                                          <p:spTgt spid="7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fade">
                                      <p:cBhvr>
                                        <p:cTn id="16" dur="750"/>
                                        <p:tgtEl>
                                          <p:spTgt spid="77"/>
                                        </p:tgtEl>
                                      </p:cBhvr>
                                    </p:animEffect>
                                  </p:childTnLst>
                                </p:cTn>
                              </p:par>
                            </p:childTnLst>
                          </p:cTn>
                        </p:par>
                        <p:par>
                          <p:cTn id="17" fill="hold">
                            <p:stCondLst>
                              <p:cond delay="750"/>
                            </p:stCondLst>
                            <p:childTnLst>
                              <p:par>
                                <p:cTn id="18" presetID="10" presetClass="entr" presetSubtype="0" fill="hold" nodeType="after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2"/>
                                        </p:tgtEl>
                                        <p:attrNameLst>
                                          <p:attrName>style.visibility</p:attrName>
                                        </p:attrNameLst>
                                      </p:cBhvr>
                                      <p:to>
                                        <p:strVal val="visible"/>
                                      </p:to>
                                    </p:set>
                                    <p:animEffect transition="in" filter="fade">
                                      <p:cBhvr>
                                        <p:cTn id="25" dur="500"/>
                                        <p:tgtEl>
                                          <p:spTgt spid="8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fade">
                                      <p:cBhvr>
                                        <p:cTn id="30" dur="1000"/>
                                        <p:tgtEl>
                                          <p:spTgt spid="80"/>
                                        </p:tgtEl>
                                      </p:cBhvr>
                                    </p:animEffect>
                                  </p:childTnLst>
                                </p:cTn>
                              </p:par>
                              <p:par>
                                <p:cTn id="31" presetID="10" presetClass="entr" presetSubtype="0" fill="hold" nodeType="with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fade">
                                      <p:cBhvr>
                                        <p:cTn id="33" dur="1000"/>
                                        <p:tgtEl>
                                          <p:spTgt spid="7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81"/>
                                        </p:tgtEl>
                                        <p:attrNameLst>
                                          <p:attrName>style.visibility</p:attrName>
                                        </p:attrNameLst>
                                      </p:cBhvr>
                                      <p:to>
                                        <p:strVal val="visible"/>
                                      </p:to>
                                    </p:set>
                                    <p:animEffect transition="in" filter="fade">
                                      <p:cBhvr>
                                        <p:cTn id="38" dur="1000"/>
                                        <p:tgtEl>
                                          <p:spTgt spid="81"/>
                                        </p:tgtEl>
                                      </p:cBhvr>
                                    </p:animEffect>
                                  </p:childTnLst>
                                </p:cTn>
                              </p:par>
                              <p:par>
                                <p:cTn id="39" presetID="10" presetClass="entr" presetSubtype="0" fill="hold" nodeType="withEffect">
                                  <p:stCondLst>
                                    <p:cond delay="0"/>
                                  </p:stCondLst>
                                  <p:childTnLst>
                                    <p:set>
                                      <p:cBhvr>
                                        <p:cTn id="40" dur="1" fill="hold">
                                          <p:stCondLst>
                                            <p:cond delay="0"/>
                                          </p:stCondLst>
                                        </p:cTn>
                                        <p:tgtEl>
                                          <p:spTgt spid="79"/>
                                        </p:tgtEl>
                                        <p:attrNameLst>
                                          <p:attrName>style.visibility</p:attrName>
                                        </p:attrNameLst>
                                      </p:cBhvr>
                                      <p:to>
                                        <p:strVal val="visible"/>
                                      </p:to>
                                    </p:set>
                                    <p:animEffect transition="in" filter="fade">
                                      <p:cBhvr>
                                        <p:cTn id="41" dur="10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135840"/>
            <a:ext cx="7239504" cy="830997"/>
          </a:xfrm>
          <a:prstGeom prst="rect">
            <a:avLst/>
          </a:prstGeom>
          <a:noFill/>
        </p:spPr>
        <p:txBody>
          <a:bodyPr wrap="square">
            <a:spAutoFit/>
          </a:bodyPr>
          <a:lstStyle/>
          <a:p>
            <a:pPr lvl="0" algn="ctr"/>
            <a:r>
              <a:rPr lang="or-IN" sz="4800" b="1" dirty="0">
                <a:ln w="6600">
                  <a:solidFill>
                    <a:srgbClr val="339966">
                      <a:lumMod val="75000"/>
                    </a:srgbClr>
                  </a:solidFill>
                  <a:prstDash val="solid"/>
                </a:ln>
                <a:solidFill>
                  <a:srgbClr val="FFFFFF"/>
                </a:solidFill>
                <a:effectLst>
                  <a:outerShdw dist="38100" dir="2700000" algn="tl" rotWithShape="0">
                    <a:srgbClr val="339966">
                      <a:lumMod val="75000"/>
                    </a:srgbClr>
                  </a:outerShdw>
                </a:effectLst>
              </a:rPr>
              <a:t>ଜ୍ଞାନପୂର୍ବକ ଆଚରଣ</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200024" y="975061"/>
            <a:ext cx="6839873" cy="646331"/>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lvl="0" algn="ctr"/>
            <a:r>
              <a:rPr lang="or-IN" b="1" dirty="0">
                <a:solidFill>
                  <a:srgbClr val="FFC000">
                    <a:lumMod val="50000"/>
                  </a:srgbClr>
                </a:solidFill>
                <a:latin typeface="Comic Sans MS" panose="030F0702030302020204" pitchFamily="66" charset="0"/>
              </a:rPr>
              <a:t>“କିନ୍ତୁ ମୁଁ ଈଶ୍ଵରଙ୍କୁ ସାକ୍ଷୀ ମାନି ମୋʼ ପ୍ରାଣର ଶପଥ କରୁଅଛି ଯେ, ତୁମ୍ଭମାନଙ୍କ ପ୍ରତି ଦୟା ବହି ମୁଁ କରିନ୍ଥକୁ ପୁନର୍ବାର ଯାଇ ନାହିଁ।” (୨ କରିନ୍ଥୀୟ ୧: ୨୩)</a:t>
            </a:r>
            <a:endParaRPr kumimoji="0" lang="es-ES" sz="1400" b="1" i="0" u="none" strike="noStrike" kern="1200" cap="none" spc="0" normalizeH="0" baseline="0" noProof="0" dirty="0">
              <a:ln>
                <a:noFill/>
              </a:ln>
              <a:solidFill>
                <a:srgbClr val="FFC000">
                  <a:lumMod val="50000"/>
                </a:srgbClr>
              </a:solidFill>
              <a:effectLst/>
              <a:uLnTx/>
              <a:uFillTx/>
              <a:latin typeface="Comic Sans MS" panose="030F0702030302020204" pitchFamily="66" charset="0"/>
              <a:ea typeface="+mn-ea"/>
              <a:cs typeface="+mn-cs"/>
            </a:endParaRP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707886"/>
          </a:xfrm>
          <a:prstGeom prst="rect">
            <a:avLst/>
          </a:prstGeom>
          <a:noFill/>
        </p:spPr>
        <p:txBody>
          <a:bodyPr wrap="square" rtlCol="0">
            <a:spAutoFit/>
          </a:bodyPr>
          <a:lstStyle/>
          <a:p>
            <a:pPr lvl="0">
              <a:spcBef>
                <a:spcPts val="600"/>
              </a:spcBef>
            </a:pPr>
            <a:r>
              <a:rPr lang="or-IN" sz="2000" b="1" dirty="0">
                <a:solidFill>
                  <a:prstClr val="black"/>
                </a:solidFill>
              </a:rPr>
              <a:t>ପ୍ରଥମ ପତ୍ରରେ, ପାଉଲ କରିନ୍ଥୀୟମାନଙ୍କୁ ତାଙ୍କ ଯାତ୍ରାର ଯୋଜନା ବିଷୟରେ ଜଣାଇଥିଲେ (୧ କରିନ୍ଥୀୟ ୧୬:୫-୧୧):</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931849008"/>
              </p:ext>
            </p:extLst>
          </p:nvPr>
        </p:nvGraphicFramePr>
        <p:xfrm>
          <a:off x="914400" y="2631565"/>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0" y="2991565"/>
            <a:ext cx="12191999" cy="400110"/>
          </a:xfrm>
          <a:prstGeom prst="rect">
            <a:avLst/>
          </a:prstGeom>
          <a:noFill/>
        </p:spPr>
        <p:txBody>
          <a:bodyPr wrap="square" rtlCol="0">
            <a:spAutoFit/>
          </a:bodyPr>
          <a:lstStyle/>
          <a:p>
            <a:pPr lvl="0">
              <a:spcBef>
                <a:spcPts val="600"/>
              </a:spcBef>
            </a:pPr>
            <a:r>
              <a:rPr lang="or-IN" sz="2000" b="1" dirty="0">
                <a:solidFill>
                  <a:prstClr val="black"/>
                </a:solidFill>
              </a:rPr>
              <a:t>ପରବର୍ତ୍ତୀ ଏକ ପତ୍ରରେ (ଯାହା ହଜିଯାଇଛି, ୨ କରି ୭:୮), ସେ ସେମାନଙ୍କୁ ଜଣାଇଥିଲେ ଯେ ସେ ସେମାନଙ୍କୁ ଦୁଇଥର ଭେଟିବେ </a:t>
            </a:r>
            <a:r>
              <a:rPr lang="or-IN" b="1" dirty="0">
                <a:solidFill>
                  <a:prstClr val="black"/>
                </a:solidFill>
              </a:rPr>
              <a:t>(୨ କରି ୧:୧୫-୧୬)</a:t>
            </a:r>
            <a:r>
              <a:rPr lang="or-IN" sz="2000" b="1" dirty="0">
                <a:solidFill>
                  <a:prstClr val="black"/>
                </a:solidFill>
              </a:rPr>
              <a:t>:</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1892000760"/>
              </p:ext>
            </p:extLst>
          </p:nvPr>
        </p:nvGraphicFramePr>
        <p:xfrm>
          <a:off x="914400" y="3391675"/>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981683"/>
            <a:ext cx="6677025" cy="1323439"/>
          </a:xfrm>
          <a:prstGeom prst="rect">
            <a:avLst/>
          </a:prstGeom>
          <a:noFill/>
        </p:spPr>
        <p:txBody>
          <a:bodyPr wrap="square" rtlCol="0">
            <a:spAutoFit/>
          </a:bodyPr>
          <a:lstStyle/>
          <a:p>
            <a:pPr lvl="0">
              <a:spcBef>
                <a:spcPts val="600"/>
              </a:spcBef>
            </a:pPr>
            <a:r>
              <a:rPr lang="or-IN" sz="2000" b="1" dirty="0">
                <a:solidFill>
                  <a:prstClr val="black"/>
                </a:solidFill>
              </a:rPr>
              <a:t>​କିନ୍ତୁ ସେ ତାଙ୍କ ଯୋଜନା ବଦଳାଇ ପ୍ରଥମ ଥର ନ ଯିବାକୁ ନିଷ୍ପତ୍ତି ନେଇଥିଲେ (୨ କରିନ୍ଥୀୟ ୧:୨୩)। ଏହି ପରିବର୍ତ୍ତନ ଯୋଗୁଁ କେତେକ ଲୋକ ତାଙ୍କୁ ଅସ୍ଥିର ଓ ଦୋଳାୟମାନ ବୋଲି ସମାଲୋଚନା କରିଥିଲେ। ସେ କାହିଁକି ତାଙ୍କ ମନ ବଦଳାଇଥିଲେ?</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039689" y="3791785"/>
            <a:ext cx="4823545" cy="2713244"/>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6677025" cy="1323439"/>
          </a:xfrm>
          <a:prstGeom prst="rect">
            <a:avLst/>
          </a:prstGeom>
          <a:noFill/>
        </p:spPr>
        <p:txBody>
          <a:bodyPr wrap="square">
            <a:spAutoFit/>
          </a:bodyPr>
          <a:lstStyle/>
          <a:p>
            <a:pPr lvl="0">
              <a:spcBef>
                <a:spcPts val="600"/>
              </a:spcBef>
              <a:defRPr/>
            </a:pPr>
            <a:r>
              <a:rPr lang="or-IN" sz="2000" b="1" dirty="0">
                <a:solidFill>
                  <a:prstClr val="black"/>
                </a:solidFill>
              </a:rPr>
              <a:t>କରିନ୍ଥରେ ଥିବା ସମସ୍ୟାଗୁଡ଼ିକ ଯୋଗୁଁ ସେଠାରେ ପାଉଲଙ୍କ ଉପସ୍ଥିତି ଜରୁରୀ ମନେ ହେଉଥିଲା। କିନ୍ତୁ ସେଠାକାର ବିରୋଧ ଯୋଗୁଁ ଏକ ବିବାଦୀୟ ପରିସ୍ଥିତି ସୃଷ୍ଟି ହୋଇଥାନ୍ତା, ଯାହାକୁ ସେ ଏଡ଼ାଇବାକୁ ଚାହୁଁଥିଲେ—କାରଣ ସେମାନଙ୍କ ପ୍ରତି ତାଙ୍କର ଅଗାଧ ପ୍ରେମ ଥିଲା (୨ କରିନ୍ଥୀୟ ୨:୧-୪)।</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112"/>
        <p:cNvGrpSpPr/>
        <p:nvPr/>
      </p:nvGrpSpPr>
      <p:grpSpPr>
        <a:xfrm>
          <a:off x="0" y="0"/>
          <a:ext cx="0" cy="0"/>
          <a:chOff x="0" y="0"/>
          <a:chExt cx="0" cy="0"/>
        </a:xfrm>
      </p:grpSpPr>
      <p:sp>
        <p:nvSpPr>
          <p:cNvPr id="113" name="Google Shape;113;p7"/>
          <p:cNvSpPr/>
          <p:nvPr/>
        </p:nvSpPr>
        <p:spPr>
          <a:xfrm>
            <a:off x="0" y="0"/>
            <a:ext cx="12192000" cy="1308600"/>
          </a:xfrm>
          <a:prstGeom prst="rect">
            <a:avLst/>
          </a:prstGeom>
          <a:blipFill rotWithShape="1">
            <a:blip r:embed="rId3">
              <a:alphaModFix/>
            </a:blip>
            <a:stretch>
              <a:fillRect/>
            </a:stretch>
          </a:blip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4" name="Google Shape;114;p7"/>
          <p:cNvSpPr txBox="1"/>
          <p:nvPr/>
        </p:nvSpPr>
        <p:spPr>
          <a:xfrm>
            <a:off x="0" y="-45833"/>
            <a:ext cx="12192000" cy="76560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4400" b="1" spc="300">
                <a:ln/>
                <a:solidFill>
                  <a:schemeClr val="bg2">
                    <a:lumMod val="75000"/>
                  </a:schemeClr>
                </a:solidFill>
              </a:defRPr>
            </a:lvl1pPr>
          </a:lstStyle>
          <a:p>
            <a:r>
              <a:rPr lang="en"/>
              <a:t>କ୍ଷମା ଏବଂ ପୁନଃସ୍ଥାପନ</a:t>
            </a:r>
            <a:endParaRPr/>
          </a:p>
        </p:txBody>
      </p:sp>
      <p:sp>
        <p:nvSpPr>
          <p:cNvPr id="115" name="Google Shape;115;p7"/>
          <p:cNvSpPr txBox="1"/>
          <p:nvPr/>
        </p:nvSpPr>
        <p:spPr>
          <a:xfrm>
            <a:off x="0" y="662285"/>
            <a:ext cx="12192000" cy="650400"/>
          </a:xfrm>
          <a:prstGeom prst="rect">
            <a:avLst/>
          </a:prstGeom>
          <a:noFill/>
        </p:spPr>
        <p:txBody>
          <a:bodyPr wrap="square">
            <a:spAutoFit/>
            <a:scene3d>
              <a:camera prst="orthographicFront"/>
              <a:lightRig rig="threePt" dir="t"/>
            </a:scene3d>
            <a:sp3d extrusionH="57150">
              <a:bevelT w="38100" h="38100"/>
            </a:sp3d>
          </a:bodyPr>
          <a:lstStyle>
            <a:defPPr>
              <a:defRPr lang="es-ES"/>
            </a:defPPr>
            <a:lvl1pPr algn="ctr">
              <a:defRPr b="1">
                <a:solidFill>
                  <a:schemeClr val="accent3">
                    <a:lumMod val="75000"/>
                  </a:schemeClr>
                </a:solidFill>
                <a:latin typeface="Comic Sans MS" panose="030F0702030302020204" pitchFamily="66" charset="0"/>
              </a:defRPr>
            </a:lvl1pPr>
          </a:lstStyle>
          <a:p>
            <a:r>
              <a:rPr lang="en" dirty="0">
                <a:sym typeface="Comic Sans MS"/>
              </a:rPr>
              <a:t>“କିନ୍ତୁ ତୁମ୍ଭେମାନେ ଯାହାର କିଛି କ୍ଷମା କର, ମୁଁ ମଧ୍ୟ ତାହାକୁ କ୍ଷମା କରେ; କାରଣ ମୁଁ ଯଦି କିଛି କ୍ଷମା କରିଅଛି, ତେବେ ଯାହା କ୍ଷମା କରିଅଛି, ତାହା ଖ୍ରୀଷ୍ଟଙ୍କ ସାକ୍ଷାତରେ ତୁମ୍ଭମାନଙ୍କ ସକାଶେ କ୍ଷମା କରିଅଛି” </a:t>
            </a:r>
            <a:r>
              <a:rPr lang="en" sz="1400" dirty="0">
                <a:sym typeface="Comic Sans MS"/>
              </a:rPr>
              <a:t>(୨ କରିନ୍ଥୀୟ ୨: ୧୦)</a:t>
            </a:r>
            <a:endParaRPr dirty="0">
              <a:sym typeface="Comic Sans MS"/>
            </a:endParaRPr>
          </a:p>
        </p:txBody>
      </p:sp>
      <p:sp>
        <p:nvSpPr>
          <p:cNvPr id="116" name="Google Shape;116;p7"/>
          <p:cNvSpPr txBox="1"/>
          <p:nvPr/>
        </p:nvSpPr>
        <p:spPr>
          <a:xfrm>
            <a:off x="171450" y="1326951"/>
            <a:ext cx="6096000" cy="163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ପାଉଲ ଯେତେବେଳେ ତ୍ରୋୟା ଆଡ଼କୁ ଯାଉଥିଲେ, ତୀତସ କରିନ୍ଥ ଯାଇଥିଲେ। ତ୍ରୋୟାରୁ ପାଉଲ ମାକିଦନିୟା ଗଲେ। କିନ୍ତୁ ସେ ଖୁବ୍ ବ୍ୟାକୁଳ ଥିଲେ କାରଣ କରିନ୍ଥ ମଣ୍ଡଳୀ ବିଷୟରେ ଖବର ଦେବା ପାଇଁ ତୀତସ ତ୍ରୋୟାରେ ତାଙ୍କୁ ଭେଟି ପାରି ନ ଥିଲେ (୨ କରିନ୍ଥୀୟ ୨:୧୨-୧୩)।</a:t>
            </a:r>
            <a:endParaRPr/>
          </a:p>
        </p:txBody>
      </p:sp>
      <p:pic>
        <p:nvPicPr>
          <p:cNvPr id="117" name="Google Shape;117;p7"/>
          <p:cNvPicPr preferRelativeResize="0"/>
          <p:nvPr/>
        </p:nvPicPr>
        <p:blipFill rotWithShape="1">
          <a:blip r:embed="rId4">
            <a:alphaModFix/>
          </a:blip>
          <a:srcRect/>
          <a:stretch/>
        </p:blipFill>
        <p:spPr>
          <a:xfrm>
            <a:off x="6519069" y="1498401"/>
            <a:ext cx="2463000" cy="3057600"/>
          </a:xfrm>
          <a:prstGeom prst="snip2DiagRect">
            <a:avLst>
              <a:gd name="adj1" fmla="val 16193"/>
              <a:gd name="adj2" fmla="val 0"/>
            </a:avLst>
          </a:prstGeom>
          <a:solidFill>
            <a:srgbClr val="ECECEC"/>
          </a:solidFill>
          <a:ln w="88900" cap="sq" cmpd="sng">
            <a:solidFill>
              <a:srgbClr val="FF5729"/>
            </a:solidFill>
            <a:prstDash val="solid"/>
            <a:miter lim="8000"/>
            <a:headEnd type="none" w="sm" len="sm"/>
            <a:tailEnd type="none" w="sm" len="sm"/>
          </a:ln>
          <a:effectLst>
            <a:outerShdw blurRad="88900" algn="tl" rotWithShape="0">
              <a:srgbClr val="000000">
                <a:alpha val="45100"/>
              </a:srgbClr>
            </a:outerShdw>
          </a:effectLst>
        </p:spPr>
      </p:pic>
      <p:pic>
        <p:nvPicPr>
          <p:cNvPr id="118" name="Google Shape;118;p7"/>
          <p:cNvPicPr preferRelativeResize="0"/>
          <p:nvPr/>
        </p:nvPicPr>
        <p:blipFill rotWithShape="1">
          <a:blip r:embed="rId5"/>
          <a:srcRect/>
          <a:stretch/>
        </p:blipFill>
        <p:spPr>
          <a:xfrm>
            <a:off x="9353609" y="1498401"/>
            <a:ext cx="2463000" cy="3057600"/>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9" name="Google Shape;119;p7"/>
          <p:cNvSpPr txBox="1"/>
          <p:nvPr/>
        </p:nvSpPr>
        <p:spPr>
          <a:xfrm>
            <a:off x="5924909" y="4957456"/>
            <a:ext cx="6096000" cy="163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ସେମାନଙ୍କୁ ସମାଧାନ କରିବାକୁ ଥିବା ଗୋଟିଏ ପ୍ରସଙ୍ଗ ଥିଲା ମଣ୍ଡଳୀର ଶୃଙ୍ଖଳା। ପ୍ରେରିତଙ୍କ ଆଜ୍ଞା ମାନି, ଦୋଷୀ ବ୍ୟକ୍ତିକୁ ତାଗିଦ୍ କରାଯାଇଥିଲା ଏବଂ ସେ ସେହି ତାଗିଦ୍‌କୁ ଗ୍ରହଣ କରିନେଇଥିଲା। ବର୍ତ୍ତମାନ ପାଉଲ ସେମାନଙ୍କୁ ପରବର୍ତ୍ତୀ ପଦକ୍ଷେପ ନେବାକୁ କହୁଛନ୍ତି: କ୍ଷମା ଏବଂ ପୁନଃସ୍ଥାପନ (୨ କରିନ୍ଥୀୟ ୨:୫-୧୧)।</a:t>
            </a:r>
            <a:endParaRPr/>
          </a:p>
        </p:txBody>
      </p:sp>
      <p:pic>
        <p:nvPicPr>
          <p:cNvPr id="120" name="Google Shape;120;p7"/>
          <p:cNvPicPr preferRelativeResize="0"/>
          <p:nvPr/>
        </p:nvPicPr>
        <p:blipFill rotWithShape="1">
          <a:blip r:embed="rId6"/>
          <a:src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21" name="Google Shape;121;p7"/>
          <p:cNvSpPr txBox="1"/>
          <p:nvPr/>
        </p:nvSpPr>
        <p:spPr>
          <a:xfrm>
            <a:off x="171450" y="3028133"/>
            <a:ext cx="60960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t>କିଛି ସମୟ ପରେ, ତୀତସ ଶେଷରେ ମାକିଦନିୟାରେ ପାଉଲଙ୍କୁ ଭେଟିଲେ। ସେ ଜଣାଇଲେ ଯେ ମଣ୍ଡଳୀ ପ୍ରେରିତଙ୍କ ଉପଦେଶକୁ ବହୁତ ସକାରାତ୍ମକ ଭାବେ ଗ୍ରହଣ କରିଛି (୨ କରିନ୍ଥୀୟ ୭:୫-୯, ୧୩-୧୬)।</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fade">
                                      <p:cBhvr>
                                        <p:cTn id="7" dur="800"/>
                                        <p:tgtEl>
                                          <p:spTgt spid="114"/>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15"/>
                                        </p:tgtEl>
                                        <p:attrNameLst>
                                          <p:attrName>style.visibility</p:attrName>
                                        </p:attrNameLst>
                                      </p:cBhvr>
                                      <p:to>
                                        <p:strVal val="visible"/>
                                      </p:to>
                                    </p:set>
                                    <p:animEffect transition="in" filter="fade">
                                      <p:cBhvr>
                                        <p:cTn id="11" dur="500"/>
                                        <p:tgtEl>
                                          <p:spTgt spid="1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17"/>
                                        </p:tgtEl>
                                        <p:attrNameLst>
                                          <p:attrName>style.visibility</p:attrName>
                                        </p:attrNameLst>
                                      </p:cBhvr>
                                      <p:to>
                                        <p:strVal val="visible"/>
                                      </p:to>
                                    </p:set>
                                    <p:animEffect transition="in" filter="fade">
                                      <p:cBhvr>
                                        <p:cTn id="16" dur="500"/>
                                        <p:tgtEl>
                                          <p:spTgt spid="117"/>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16"/>
                                        </p:tgtEl>
                                        <p:attrNameLst>
                                          <p:attrName>style.visibility</p:attrName>
                                        </p:attrNameLst>
                                      </p:cBhvr>
                                      <p:to>
                                        <p:strVal val="visible"/>
                                      </p:to>
                                    </p:set>
                                    <p:animEffect transition="in" filter="fade">
                                      <p:cBhvr>
                                        <p:cTn id="20" dur="500"/>
                                        <p:tgtEl>
                                          <p:spTgt spid="11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8"/>
                                        </p:tgtEl>
                                        <p:attrNameLst>
                                          <p:attrName>style.visibility</p:attrName>
                                        </p:attrNameLst>
                                      </p:cBhvr>
                                      <p:to>
                                        <p:strVal val="visible"/>
                                      </p:to>
                                    </p:set>
                                    <p:animEffect transition="in" filter="fade">
                                      <p:cBhvr>
                                        <p:cTn id="25" dur="500"/>
                                        <p:tgtEl>
                                          <p:spTgt spid="118"/>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21"/>
                                        </p:tgtEl>
                                        <p:attrNameLst>
                                          <p:attrName>style.visibility</p:attrName>
                                        </p:attrNameLst>
                                      </p:cBhvr>
                                      <p:to>
                                        <p:strVal val="visible"/>
                                      </p:to>
                                    </p:set>
                                    <p:animEffect transition="in" filter="fade">
                                      <p:cBhvr>
                                        <p:cTn id="29" dur="500"/>
                                        <p:tgtEl>
                                          <p:spTgt spid="12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20"/>
                                        </p:tgtEl>
                                        <p:attrNameLst>
                                          <p:attrName>style.visibility</p:attrName>
                                        </p:attrNameLst>
                                      </p:cBhvr>
                                      <p:to>
                                        <p:strVal val="visible"/>
                                      </p:to>
                                    </p:set>
                                    <p:anim calcmode="lin" valueType="num">
                                      <p:cBhvr additive="base">
                                        <p:cTn id="34" dur="500"/>
                                        <p:tgtEl>
                                          <p:spTgt spid="120"/>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119"/>
                                        </p:tgtEl>
                                        <p:attrNameLst>
                                          <p:attrName>style.visibility</p:attrName>
                                        </p:attrNameLst>
                                      </p:cBhvr>
                                      <p:to>
                                        <p:strVal val="visible"/>
                                      </p:to>
                                    </p:set>
                                    <p:anim calcmode="lin" valueType="num">
                                      <p:cBhvr additive="base">
                                        <p:cTn id="37" dur="500"/>
                                        <p:tgtEl>
                                          <p:spTgt spid="11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alphaModFix amt="64000"/>
          </a:blip>
          <a:stretch>
            <a:fillRect/>
          </a:stretch>
        </a:blipFill>
        <a:effectLst/>
      </p:bgPr>
    </p:bg>
    <p:spTree>
      <p:nvGrpSpPr>
        <p:cNvPr id="1" name="Shape 122"/>
        <p:cNvGrpSpPr/>
        <p:nvPr/>
      </p:nvGrpSpPr>
      <p:grpSpPr>
        <a:xfrm>
          <a:off x="0" y="0"/>
          <a:ext cx="0" cy="0"/>
          <a:chOff x="0" y="0"/>
          <a:chExt cx="0" cy="0"/>
        </a:xfrm>
      </p:grpSpPr>
      <p:sp>
        <p:nvSpPr>
          <p:cNvPr id="123" name="Google Shape;123;p8"/>
          <p:cNvSpPr/>
          <p:nvPr/>
        </p:nvSpPr>
        <p:spPr>
          <a:xfrm>
            <a:off x="0" y="0"/>
            <a:ext cx="12192000" cy="1374300"/>
          </a:xfrm>
          <a:prstGeom prst="rect">
            <a:avLst/>
          </a:prstGeom>
          <a:blipFill rotWithShape="1">
            <a:blip r:embed="rId3">
              <a:alphaModFix amt="64000"/>
            </a:blip>
            <a:stretch>
              <a:fillRect/>
            </a:stretch>
          </a:blip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4" name="Google Shape;124;p8"/>
          <p:cNvSpPr txBox="1"/>
          <p:nvPr/>
        </p:nvSpPr>
        <p:spPr>
          <a:xfrm>
            <a:off x="0" y="-53300"/>
            <a:ext cx="12192000" cy="765600"/>
          </a:xfrm>
          <a:prstGeom prst="rect">
            <a:avLst/>
          </a:prstGeom>
          <a:noFill/>
        </p:spPr>
        <p:txBody>
          <a:bodyPr wrap="square">
            <a:spAutoFit/>
          </a:bodyPr>
          <a:lstStyle>
            <a:defPPr>
              <a:defRPr lang="es-ES"/>
            </a:defPPr>
            <a:lvl1pPr algn="ctr">
              <a:defRPr sz="4400" b="1" spc="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defRPr>
            </a:lvl1pPr>
          </a:lstStyle>
          <a:p>
            <a:r>
              <a:rPr lang="en"/>
              <a:t>ଖ୍ରୀଷ୍ଟଙ୍କ ସୁଗନ୍ଧ</a:t>
            </a:r>
            <a:endParaRPr/>
          </a:p>
        </p:txBody>
      </p:sp>
      <p:sp>
        <p:nvSpPr>
          <p:cNvPr id="125" name="Google Shape;125;p8"/>
          <p:cNvSpPr txBox="1"/>
          <p:nvPr/>
        </p:nvSpPr>
        <p:spPr>
          <a:xfrm>
            <a:off x="5102340" y="617040"/>
            <a:ext cx="7038000" cy="650400"/>
          </a:xfrm>
          <a:prstGeom prst="rect">
            <a:avLst/>
          </a:prstGeom>
          <a:noFill/>
        </p:spPr>
        <p:txBody>
          <a:bodyPr wrap="square">
            <a:spAutoFit/>
          </a:bodyPr>
          <a:lstStyle>
            <a:defPPr>
              <a:defRPr lang="es-ES"/>
            </a:defPPr>
            <a:lvl1pPr algn="ctr">
              <a:defRPr b="1">
                <a:solidFill>
                  <a:srgbClr val="BEE395"/>
                </a:solidFill>
                <a:effectLst>
                  <a:outerShdw blurRad="38100" dist="38100" dir="2700000" algn="tl">
                    <a:srgbClr val="000000">
                      <a:alpha val="43137"/>
                    </a:srgbClr>
                  </a:outerShdw>
                </a:effectLst>
                <a:latin typeface="Comic Sans MS" panose="030F0702030302020204" pitchFamily="66" charset="0"/>
              </a:defRPr>
            </a:lvl1pPr>
          </a:lstStyle>
          <a:p>
            <a:r>
              <a:rPr lang="en" dirty="0">
                <a:sym typeface="Comic Sans MS"/>
              </a:rPr>
              <a:t>“କାରଣ ପରିତ୍ରାଣ ପାଉଥିବା ଓ ବିନାଶ ହେଉଥିବା ଲୋକମାନଙ୍କ ମଧ୍ୟରେ ଆମ୍ଭେମାନେ ଈଶ୍ଵରଙ୍କ ଦୃଷ୍ଟିରେ ଖ୍ରୀଷ୍ଟଙ୍କର ସୁଗନ୍ଧ ସ୍ଵରୂପ” </a:t>
            </a:r>
            <a:r>
              <a:rPr lang="en" sz="1400" dirty="0">
                <a:sym typeface="Comic Sans MS"/>
              </a:rPr>
              <a:t>(୨ କରିନ୍ଥୀୟ ୨: ୧୫)</a:t>
            </a:r>
            <a:endParaRPr dirty="0">
              <a:sym typeface="Comic Sans MS"/>
            </a:endParaRPr>
          </a:p>
        </p:txBody>
      </p:sp>
      <p:sp>
        <p:nvSpPr>
          <p:cNvPr id="126" name="Google Shape;126;p8"/>
          <p:cNvSpPr txBox="1"/>
          <p:nvPr/>
        </p:nvSpPr>
        <p:spPr>
          <a:xfrm>
            <a:off x="5194570" y="1432113"/>
            <a:ext cx="6853500" cy="163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ତ୍ରୋୟାରେ ସୁସମାଚାର ସଫଳତାର ସହ ପ୍ରଚାର ହେବା ପାଇଁ ଈଶ୍ୱର କିପରି “ଦ୍ୱାର ଖୋଲିଦେଲେ”, ତାହା ବର୍ଣ୍ଣନା କରି ପାଉଲ ପ୍ରଶଂସା ଓ ବିଜୟର ଉଲ୍ଲାସ ପ୍ରକାଶ କରନ୍ତି: “କିନ୍ତୁ ଈଶ୍ୱରଙ୍କୁ ଧନ୍ୟବାଦ, ଯିଏ ସର୍ବଦା ଖ୍ରୀଷ୍ଟଙ୍କ ବିଜୟ ଶୋଭାଯାତ୍ରାରେ ଆମକୁ ଆଗେଇ ନିଅନ୍ତି ଏବଂ ସର୍ବତ୍ର ତାଙ୍କ ଜ୍ଞାନର ସୁବାସ ପ୍ରସାର କରିବା ପାଇଁ ଆମକୁ ବ୍ୟବହାର କରନ୍ତି” (୨ କରିନ୍ଥୀ ୨:୧୪)।</a:t>
            </a:r>
            <a:endParaRPr/>
          </a:p>
        </p:txBody>
      </p:sp>
      <p:pic>
        <p:nvPicPr>
          <p:cNvPr id="127" name="Google Shape;127;p8"/>
          <p:cNvPicPr preferRelativeResize="0"/>
          <p:nvPr/>
        </p:nvPicPr>
        <p:blipFill rotWithShape="1">
          <a:blip r:embed="rId4"/>
          <a:srcRect/>
          <a:stretch/>
        </p:blipFill>
        <p:spPr>
          <a:xfrm>
            <a:off x="6572250" y="3486895"/>
            <a:ext cx="5475900" cy="3176700"/>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28" name="Google Shape;128;p8"/>
          <p:cNvSpPr txBox="1"/>
          <p:nvPr/>
        </p:nvSpPr>
        <p:spPr>
          <a:xfrm>
            <a:off x="216441" y="3308922"/>
            <a:ext cx="62817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ଏକ ସର୍ବବ୍ୟାପୀ ସୁଗନ୍ଧ ପରି, ଖ୍ରୀଷ୍ଟଙ୍କ ଜ୍ଞାନ ପ୍ରତ୍ୟେକ ପ୍ରାଣ ପାଖରେ ପହଞ୍ଚେ। କରିନ୍ଥୀୟମାନଙ୍କ ପାଇଁ ତଥା ଆମ ପାଇଁ, ଏହି ସୁଗନ୍ଧ ଅନନ୍ତ ଜୀବନଦାୟକ। ତଥାପି, ଯେଉଁମାନେ ଏହି ଆହ୍ୱାନକୁ ପ୍ରତ୍ୟାଖ୍ୟାନ କରନ୍ତି, ସେମାନଙ୍କ ପାଇଁ ଏହା ମୃତ୍ୟୁର ଗନ୍ଧ (୨ କରିନ୍ଥୀୟ ୨:୧୫-୧୬)।</a:t>
            </a:r>
            <a:endParaRPr/>
          </a:p>
        </p:txBody>
      </p:sp>
      <p:sp>
        <p:nvSpPr>
          <p:cNvPr id="129" name="Google Shape;129;p8"/>
          <p:cNvSpPr txBox="1"/>
          <p:nvPr/>
        </p:nvSpPr>
        <p:spPr>
          <a:xfrm>
            <a:off x="2140085" y="4877956"/>
            <a:ext cx="4432200" cy="193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ଏଥିରେ ଥିବା ଦାୟିତ୍ୱ ଉପରେ ଗୁରୁତ୍ୱ ଦେଇ ପାଉଲ ବୁଝାଉଛନ୍ତି ଯେ, ବାର୍ତ୍ତା କୌଣସି ବ୍ୟକ୍ତିଗତ ଲାଭ ପାଇଁ ନୁହେଁ, ବରଂ ଶ୍ରୋତାମାନଙ୍କ ପରିତ୍ରାଣ ପାଇଁ ସମ୍ପୂର୍ଣ୍ଣ ଆନ୍ତରିକତାର ସହିତ ଦିଆଯିବା ଉଚିତ (୨ କରିନ୍ଥୀୟ ୨:୧୭)।</a:t>
            </a:r>
            <a:endParaRPr/>
          </a:p>
        </p:txBody>
      </p:sp>
      <p:pic>
        <p:nvPicPr>
          <p:cNvPr id="130" name="Google Shape;130;p8"/>
          <p:cNvPicPr preferRelativeResize="0"/>
          <p:nvPr/>
        </p:nvPicPr>
        <p:blipFill rotWithShape="1">
          <a:blip r:embed="rId5"/>
          <a:srcRect/>
          <a:stretch/>
        </p:blipFill>
        <p:spPr>
          <a:xfrm>
            <a:off x="203781" y="693241"/>
            <a:ext cx="4950300" cy="2539500"/>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31" name="Google Shape;131;p8"/>
          <p:cNvPicPr preferRelativeResize="0"/>
          <p:nvPr/>
        </p:nvPicPr>
        <p:blipFill rotWithShape="1">
          <a:blip r:embed="rId6"/>
          <a:srcRect/>
          <a:stretch/>
        </p:blipFill>
        <p:spPr>
          <a:xfrm>
            <a:off x="203781" y="4959594"/>
            <a:ext cx="1797600" cy="1797600"/>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800"/>
                                        <p:tgtEl>
                                          <p:spTgt spid="124"/>
                                        </p:tgtEl>
                                      </p:cBhvr>
                                    </p:animEffect>
                                  </p:childTnLst>
                                </p:cTn>
                              </p:par>
                            </p:childTnLst>
                          </p:cTn>
                        </p:par>
                        <p:par>
                          <p:cTn id="8" fill="hold">
                            <p:stCondLst>
                              <p:cond delay="800"/>
                            </p:stCondLst>
                            <p:childTnLst>
                              <p:par>
                                <p:cTn id="9" presetID="23" presetClass="entr" presetSubtype="16" fill="hold" nodeType="afterEffect">
                                  <p:stCondLst>
                                    <p:cond delay="0"/>
                                  </p:stCondLst>
                                  <p:childTnLst>
                                    <p:set>
                                      <p:cBhvr>
                                        <p:cTn id="10" dur="1" fill="hold">
                                          <p:stCondLst>
                                            <p:cond delay="0"/>
                                          </p:stCondLst>
                                        </p:cTn>
                                        <p:tgtEl>
                                          <p:spTgt spid="125"/>
                                        </p:tgtEl>
                                        <p:attrNameLst>
                                          <p:attrName>style.visibility</p:attrName>
                                        </p:attrNameLst>
                                      </p:cBhvr>
                                      <p:to>
                                        <p:strVal val="visible"/>
                                      </p:to>
                                    </p:set>
                                    <p:anim calcmode="lin" valueType="num">
                                      <p:cBhvr additive="base">
                                        <p:cTn id="11" dur="500"/>
                                        <p:tgtEl>
                                          <p:spTgt spid="125"/>
                                        </p:tgtEl>
                                        <p:attrNameLst>
                                          <p:attrName>ppt_w</p:attrName>
                                        </p:attrNameLst>
                                      </p:cBhvr>
                                      <p:tavLst>
                                        <p:tav tm="0">
                                          <p:val>
                                            <p:strVal val="0"/>
                                          </p:val>
                                        </p:tav>
                                        <p:tav tm="100000">
                                          <p:val>
                                            <p:strVal val="#ppt_w"/>
                                          </p:val>
                                        </p:tav>
                                      </p:tavLst>
                                    </p:anim>
                                    <p:anim calcmode="lin" valueType="num">
                                      <p:cBhvr additive="base">
                                        <p:cTn id="12" dur="500"/>
                                        <p:tgtEl>
                                          <p:spTgt spid="125"/>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30"/>
                                        </p:tgtEl>
                                        <p:attrNameLst>
                                          <p:attrName>style.visibility</p:attrName>
                                        </p:attrNameLst>
                                      </p:cBhvr>
                                      <p:to>
                                        <p:strVal val="visible"/>
                                      </p:to>
                                    </p:set>
                                    <p:anim calcmode="lin" valueType="num">
                                      <p:cBhvr additive="base">
                                        <p:cTn id="17" dur="500"/>
                                        <p:tgtEl>
                                          <p:spTgt spid="130"/>
                                        </p:tgtEl>
                                        <p:attrNameLst>
                                          <p:attrName>ppt_x</p:attrName>
                                        </p:attrNameLst>
                                      </p:cBhvr>
                                      <p:tavLst>
                                        <p:tav tm="0">
                                          <p:val>
                                            <p:strVal val="#ppt_x-1"/>
                                          </p:val>
                                        </p:tav>
                                        <p:tav tm="100000">
                                          <p:val>
                                            <p:strVal val="#ppt_x"/>
                                          </p:val>
                                        </p:tav>
                                      </p:tavLst>
                                    </p:anim>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26"/>
                                        </p:tgtEl>
                                        <p:attrNameLst>
                                          <p:attrName>style.visibility</p:attrName>
                                        </p:attrNameLst>
                                      </p:cBhvr>
                                      <p:to>
                                        <p:strVal val="visible"/>
                                      </p:to>
                                    </p:set>
                                    <p:animEffect transition="in" filter="fade">
                                      <p:cBhvr>
                                        <p:cTn id="21" dur="500"/>
                                        <p:tgtEl>
                                          <p:spTgt spid="12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7"/>
                                        </p:tgtEl>
                                        <p:attrNameLst>
                                          <p:attrName>style.visibility</p:attrName>
                                        </p:attrNameLst>
                                      </p:cBhvr>
                                      <p:to>
                                        <p:strVal val="visible"/>
                                      </p:to>
                                    </p:set>
                                    <p:animEffect transition="in" filter="fade">
                                      <p:cBhvr>
                                        <p:cTn id="26" dur="500"/>
                                        <p:tgtEl>
                                          <p:spTgt spid="127"/>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28"/>
                                        </p:tgtEl>
                                        <p:attrNameLst>
                                          <p:attrName>style.visibility</p:attrName>
                                        </p:attrNameLst>
                                      </p:cBhvr>
                                      <p:to>
                                        <p:strVal val="visible"/>
                                      </p:to>
                                    </p:set>
                                    <p:animEffect transition="in" filter="fade">
                                      <p:cBhvr>
                                        <p:cTn id="30" dur="500"/>
                                        <p:tgtEl>
                                          <p:spTgt spid="12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31"/>
                                        </p:tgtEl>
                                        <p:attrNameLst>
                                          <p:attrName>style.visibility</p:attrName>
                                        </p:attrNameLst>
                                      </p:cBhvr>
                                      <p:to>
                                        <p:strVal val="visible"/>
                                      </p:to>
                                    </p:set>
                                    <p:animEffect transition="in" filter="fade">
                                      <p:cBhvr>
                                        <p:cTn id="35" dur="1000"/>
                                        <p:tgtEl>
                                          <p:spTgt spid="131"/>
                                        </p:tgtEl>
                                      </p:cBhvr>
                                    </p:animEffect>
                                  </p:childTnLst>
                                </p:cTn>
                              </p:par>
                              <p:par>
                                <p:cTn id="36" presetID="10" presetClass="entr" presetSubtype="0" fill="hold" nodeType="withEffect">
                                  <p:stCondLst>
                                    <p:cond delay="0"/>
                                  </p:stCondLst>
                                  <p:childTnLst>
                                    <p:set>
                                      <p:cBhvr>
                                        <p:cTn id="37" dur="1" fill="hold">
                                          <p:stCondLst>
                                            <p:cond delay="0"/>
                                          </p:stCondLst>
                                        </p:cTn>
                                        <p:tgtEl>
                                          <p:spTgt spid="129"/>
                                        </p:tgtEl>
                                        <p:attrNameLst>
                                          <p:attrName>style.visibility</p:attrName>
                                        </p:attrNameLst>
                                      </p:cBhvr>
                                      <p:to>
                                        <p:strVal val="visible"/>
                                      </p:to>
                                    </p:set>
                                    <p:animEffect transition="in" filter="fade">
                                      <p:cBhvr>
                                        <p:cTn id="38" dur="10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946883"/>
            <a:ext cx="10715320" cy="4108817"/>
          </a:xfrm>
          <a:prstGeom prst="rect">
            <a:avLst/>
          </a:prstGeom>
          <a:noFill/>
        </p:spPr>
        <p:txBody>
          <a:bodyPr wrap="square">
            <a:spAutoFit/>
          </a:bodyPr>
          <a:lstStyle/>
          <a:p>
            <a:pPr>
              <a:spcBef>
                <a:spcPts val="600"/>
              </a:spcBef>
            </a:pPr>
            <a:r>
              <a:rPr lang="es-ES" sz="3200" b="1" dirty="0">
                <a:latin typeface="Constantia" panose="02030602050306030303" pitchFamily="18" charset="0"/>
              </a:rPr>
              <a:t>“</a:t>
            </a:r>
            <a:r>
              <a:rPr lang="or-IN" sz="3200" b="1" dirty="0">
                <a:latin typeface="Constantia" panose="02030602050306030303" pitchFamily="18" charset="0"/>
              </a:rPr>
              <a:t>ଏହି ବିଶ୍ୱସ୍ତ ଦୂତ କରିନ୍ଥୀୟ ବିଶ୍ୱାସୀମାନଙ୍କ ମଧ୍ୟରେ ଏକ ଆଶ୍ଚର୍ଯ୍ୟଜନକ ପରିବର୍ତ୍ତନ ଘଟିଥିବା ଆନନ୍ଦଦାୟକ ଖବର ଆଣିଥିଲେ। ଅନେକ ପାଉଲଙ୍କ ପତ୍ରରେ ଥିବା ନିର୍ଦ୍ଦେଶକୁ ଗ୍ରହଣ କରିଥିଲେ ଏବଂ ସେମାନଙ୍କ ପାପରୁ ଅନୁତାପ କରିଥିଲେ। ସେମାନଙ୍କ ଜୀବନ ଆଉ ଖ୍ରୀଷ୍ଟିଆନିଟି ପାଇଁ ନିନ୍ଦାର ପାତ୍ର ନଥିଲା, ବରଂ ବ୍ୟବହାରିକ ଈଶ୍ୱରପରାୟଣତାର ସପକ୍ଷରେ ଏକ ଶକ୍ତିଶାଳୀ ପ୍ରଭାବ ପକାଇଥିଲା। […]</a:t>
            </a:r>
          </a:p>
          <a:p>
            <a:pPr>
              <a:spcBef>
                <a:spcPts val="600"/>
              </a:spcBef>
            </a:pPr>
            <a:r>
              <a:rPr lang="or-IN" sz="3200" b="1" dirty="0">
                <a:latin typeface="Constantia" panose="02030602050306030303" pitchFamily="18" charset="0"/>
              </a:rPr>
              <a:t>ହୃଦୟ ଉପରେ ଈଶ୍ୱରୀୟ ଅନୁଗ୍ରହର ପ୍ରଭାବ ଦ୍ୱାରା ଯେଉଁ ଅନୁତାପ ଉତ୍ପନ୍ନ ହୁଏ ତାହା ସ୍ୱୀକାର ଏବଂ ପାପ ପରିତ୍ୟାଗ କରିବାକୁ ନେଇଯିବ। ପ୍ରେରିତ ଘୋଷଣା କରିଥିବା ଫଳଗୁଡ଼ିକ କରିନ୍ଥୀୟ ବିଶ୍ୱାସୀମାନଙ୍କ ଜୀବନରେ ଦେଖାଯାଇଥିଲା।</a:t>
            </a:r>
            <a:r>
              <a:rPr lang="es-ES" sz="3200" b="1" dirty="0">
                <a:latin typeface="Constantia" panose="02030602050306030303" pitchFamily="18" charset="0"/>
              </a:rPr>
              <a:t>”</a:t>
            </a:r>
            <a:endParaRPr lang="en" sz="32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8053309" y="5905938"/>
            <a:ext cx="3911712" cy="338554"/>
          </a:xfrm>
          <a:prstGeom prst="rect">
            <a:avLst/>
          </a:prstGeom>
          <a:noFill/>
        </p:spPr>
        <p:txBody>
          <a:bodyPr wrap="none" rtlCol="0">
            <a:spAutoFit/>
          </a:bodyPr>
          <a:lstStyle/>
          <a:p>
            <a:pPr algn="r"/>
            <a:r>
              <a:rPr lang="en" sz="1600" b="1" dirty="0"/>
              <a:t>EGW (The Acts of the Apostles, pp.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MAY_IGNORE_UCW" val="true"/>
  <p:tag name="PPT/SLIDES/SLIDE4.XML" val="1403361151"/>
  <p:tag name="PPT/SLIDES/SLIDE7.XML" val="367749341"/>
  <p:tag name="PPT/SLIDES/SLIDE3.XML" val="2149801475"/>
  <p:tag name="PPT/SLIDES/SLIDE1.XML" val="2974248129"/>
  <p:tag name="PPT/SLIDES/SLIDE5.XML" val="1968003071"/>
  <p:tag name="PPT/SLIDES/SLIDE8.XML" val="3340056443"/>
  <p:tag name="PPT/SLIDES/SLIDE6.XML" val="1505554517"/>
  <p:tag name="PPT/SLIDES/SLIDE2.XML" val="308315713"/>
  <p:tag name="PPT/SLIDES/SLIDE9.XML" val="2759961381"/>
  <p:tag name="PPT/SLIDEMASTERS/SLIDEMASTER1.XML" val="3893109982"/>
  <p:tag name="PPT/SLIDEMASTERS/SLIDEMASTER2.XML" val="3063862847"/>
  <p:tag name="PPT/SLIDELAYOUTS/SLIDELAYOUT1.XML" val="1665545795"/>
  <p:tag name="PPT/SLIDELAYOUTS/SLIDELAYOUT2.XML" val="531991760"/>
  <p:tag name="PPT/SLIDELAYOUTS/SLIDELAYOUT3.XML" val="2708502421"/>
  <p:tag name="PPT/SLIDELAYOUTS/SLIDELAYOUT4.XML" val="426366820"/>
  <p:tag name="PPT/SLIDELAYOUTS/SLIDELAYOUT5.XML" val="211573022"/>
  <p:tag name="PPT/SLIDELAYOUTS/SLIDELAYOUT6.XML" val="2596909670"/>
  <p:tag name="PPT/SLIDELAYOUTS/SLIDELAYOUT7.XML" val="872173922"/>
  <p:tag name="PPT/SLIDELAYOUTS/SLIDELAYOUT8.XML" val="834670873"/>
  <p:tag name="PPT/SLIDELAYOUTS/SLIDELAYOUT9.XML" val="2843050790"/>
  <p:tag name="PPT/SLIDELAYOUTS/SLIDELAYOUT10.XML" val="1564884278"/>
  <p:tag name="PPT/SLIDELAYOUTS/SLIDELAYOUT12.XML" val="4025217142"/>
  <p:tag name="PPT/SLIDELAYOUTS/SLIDELAYOUT13.XML" val="3281268553"/>
  <p:tag name="PPT/SLIDELAYOUTS/SLIDELAYOUT14.XML" val="3098564364"/>
  <p:tag name="PPT/SLIDELAYOUTS/SLIDELAYOUT15.XML" val="1284574077"/>
  <p:tag name="PPT/SLIDELAYOUTS/SLIDELAYOUT16.XML" val="991290513"/>
  <p:tag name="PPT/SLIDELAYOUTS/SLIDELAYOUT17.XML" val="2874119534"/>
  <p:tag name="PPT/SLIDELAYOUTS/SLIDELAYOUT18.XML" val="1848417252"/>
  <p:tag name="PPT/SLIDELAYOUTS/SLIDELAYOUT19.XML" val="151261381"/>
  <p:tag name="PPT/SLIDELAYOUTS/SLIDELAYOUT20.XML" val="206386272"/>
  <p:tag name="PPT/SLIDELAYOUTS/SLIDELAYOUT21.XML" val="1366080911"/>
  <p:tag name="PPT/SLIDELAYOUTS/SLIDELAYOUT22.XML" val="1653557175"/>
  <p:tag name="PPT/SLIDELAYOUTS/SLIDELAYOUT11.XML" val="3925170090"/>
  <p:tag name="PPT/MEDIA/IMAGE22.JPEG" val="1726097421"/>
  <p:tag name="PPT/MEDIA/IMAGE4.JPEG" val="2782646712"/>
  <p:tag name="PPT/THEME/THEME1.XML" val="2654443419"/>
  <p:tag name="PPT/MEDIA/IMAGE23.JPEG" val="2585560057"/>
  <p:tag name="PPT/THEME/THEME2.XML" val="4100236329"/>
  <p:tag name="PPT/MEDIA/IMAGE1.JPEG" val="30929527"/>
  <p:tag name="PPT/MEDIA/IMAGE2.JPEG" val="4092042245"/>
  <p:tag name="PPT/MEDIA/IMAGE24.JPEG" val="2787971050"/>
  <p:tag name="PPT/MEDIA/IMAGE5.PNG" val="2852648803"/>
  <p:tag name="PPT/MEDIA/IMAGE6.PNG" val="1673116355"/>
  <p:tag name="PPT/MEDIA/IMAGE27.JPEG" val="2405869881"/>
  <p:tag name="PPT/MEDIA/IMAGE28.JPEG" val="538573177"/>
  <p:tag name="PPT/MEDIA/IMAGE29.PNG" val="2716204931"/>
  <p:tag name="PPT/MEDIA/IMAGE30.JPEG" val="2090328431"/>
  <p:tag name="PPT/MEDIA/IMAGE31.JPG" val="1930292816"/>
  <p:tag name="PPT/MEDIA/IMAGE25.JPEG" val="2726296017"/>
  <p:tag name="PPT/MEDIA/IMAGE26.JPEG" val="2006931391"/>
  <p:tag name="PPT/MEDIA/IMAGE12.JPEG" val="2980124795"/>
  <p:tag name="PPT/MEDIA/IMAGE13.JPEG" val="2252174354"/>
  <p:tag name="PPT/MEDIA/IMAGE14.JPG" val="3507383273"/>
  <p:tag name="PPT/MEDIA/IMAGE11.JPEG" val="1576726749"/>
  <p:tag name="PPT/MEDIA/IMAGE10.PNG" val="3808822238"/>
  <p:tag name="PPT/MEDIA/IMAGE9.PNG" val="1173536809"/>
  <p:tag name="PPT/MEDIA/IMAGE8.PNG" val="3319692568"/>
  <p:tag name="PPT/MEDIA/IMAGE7.PNG" val="3889723138"/>
  <p:tag name="PPT/MEDIA/IMAGE15.JPEG" val="1182530693"/>
  <p:tag name="PPT/MEDIA/IMAGE16.JPEG" val="2737369560"/>
  <p:tag name="PPT/MEDIA/IMAGE17.JPEG" val="3648459611"/>
  <p:tag name="PPT/MEDIA/IMAGE18.JPEG" val="2868208633"/>
  <p:tag name="PPT/MEDIA/IMAGE19.JPEG" val="2318670024"/>
  <p:tag name="PPT/MEDIA/IMAGE20.JPEG" val="239241550"/>
  <p:tag name="PPT/MEDIA/IMAGE21.JPG" val="2931729184"/>
</p:tagLst>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TotalTime>
  <Words>1084</Words>
  <Application>Microsoft Office PowerPoint</Application>
  <PresentationFormat>Panorámica</PresentationFormat>
  <Paragraphs>60</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Sergio</cp:lastModifiedBy>
  <cp:revision>7</cp:revision>
  <dcterms:modified xsi:type="dcterms:W3CDTF">2026-08-28T06:18:40Z</dcterms:modified>
</cp:coreProperties>
</file>