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8" r:id="rId3"/>
    <p:sldId id="258" r:id="rId4"/>
    <p:sldId id="259" r:id="rId5"/>
    <p:sldId id="275" r:id="rId6"/>
    <p:sldId id="277" r:id="rId7"/>
    <p:sldId id="273" r:id="rId8"/>
    <p:sldId id="263" r:id="rId9"/>
    <p:sldId id="278" r:id="rId10"/>
    <p:sldId id="274" r:id="rId11"/>
    <p:sldId id="270" r:id="rId12"/>
    <p:sldId id="271"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g"/><Relationship Id="rId4" Type="http://schemas.openxmlformats.org/officeDocument/2006/relationships/image" Target="../media/image39.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g"/><Relationship Id="rId4" Type="http://schemas.openxmlformats.org/officeDocument/2006/relationships/image" Target="../media/image39.jpg"/></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1" qsCatId="3D" csTypeId="urn:microsoft.com/office/officeart/2005/8/colors/accent2_1#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b="1"/>
          </a:pPr>
          <a:r>
            <a:rPr lang="or-IN" sz="2000" b="1" dirty="0">
              <a:solidFill>
                <a:srgbClr val="745E00"/>
              </a:solidFill>
            </a:rPr>
            <a:t>ଯଦିଓ ସେ ଧନୀ ଥିଲେ, ତଥାପି ସେ ଦରିଦ୍ର ହେଲେ (୨ କରିନ୍ଥୀୟ ୮:୯</a:t>
          </a:r>
          <a:r>
            <a:rPr lang="es-ES" sz="2000" b="1" dirty="0">
              <a:solidFill>
                <a:srgbClr val="745E00"/>
              </a:solidFill>
            </a:rPr>
            <a:t>)</a:t>
          </a:r>
          <a:endParaRPr lang="es-ES" sz="2000" dirty="0">
            <a:solidFill>
              <a:srgbClr val="745E00"/>
            </a:solidFill>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defRPr b="1"/>
          </a:pPr>
          <a:r>
            <a:rPr lang="or-IN" sz="2000" b="1" dirty="0">
              <a:solidFill>
                <a:srgbClr val="208438"/>
              </a:solidFill>
            </a:rPr>
            <a:t>ପୃଥିବୀରେ ବାସ କରିବା ପାଇଁ ସେ ସ୍ୱର୍ଗ ପରିତ୍ୟାଗ କଲେ</a:t>
          </a:r>
          <a:endParaRPr lang="es-ES" sz="2000" dirty="0">
            <a:solidFill>
              <a:srgbClr val="208438"/>
            </a:solidFill>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defRPr b="1"/>
          </a:pPr>
          <a:r>
            <a:rPr lang="or-IN" sz="2000" b="1" dirty="0">
              <a:solidFill>
                <a:schemeClr val="tx2">
                  <a:lumMod val="75000"/>
                </a:schemeClr>
              </a:solidFill>
            </a:rPr>
            <a:t>ଜଣେ ବଢ଼େଇ ହେବା ପାଇଁ ସେ ବିଶ୍ୱବ୍ରହ୍ମାଣ୍ଡର ଶାସନ ପରିତ୍ୟାଗ କଲେ </a:t>
          </a:r>
          <a:endParaRPr lang="es-ES" sz="2000" b="1" dirty="0">
            <a:solidFill>
              <a:schemeClr val="tx2">
                <a:lumMod val="75000"/>
              </a:schemeClr>
            </a:solidFill>
          </a:endParaRPr>
        </a:p>
        <a:p>
          <a:pPr>
            <a:defRPr b="1"/>
          </a:pPr>
          <a:endParaRPr lang="es-ES" sz="2000" dirty="0">
            <a:solidFill>
              <a:schemeClr val="tx2">
                <a:lumMod val="75000"/>
              </a:schemeClr>
            </a:solidFill>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defRPr b="1"/>
          </a:pPr>
          <a:r>
            <a:rPr lang="or-IN" sz="2000" b="1" dirty="0">
              <a:solidFill>
                <a:srgbClr val="1C97A8"/>
              </a:solidFill>
            </a:rPr>
            <a:t>ଶତ୍ରୁର କ୍ଷେତ୍ରରେ ରହିବା ପାଇଁ ସେ ଏକ ସୁରକ୍ଷିତ ସ୍ଥାନ ତ୍ୟାଗ କଲେ</a:t>
          </a:r>
          <a:endParaRPr lang="es-ES" sz="2000" b="1" dirty="0">
            <a:solidFill>
              <a:srgbClr val="1C97A8"/>
            </a:solidFill>
          </a:endParaRPr>
        </a:p>
        <a:p>
          <a:pPr>
            <a:defRPr b="1"/>
          </a:pPr>
          <a:endParaRPr lang="es-ES" sz="2000" dirty="0">
            <a:solidFill>
              <a:srgbClr val="1C97A8"/>
            </a:solidFill>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defRPr b="1"/>
          </a:pPr>
          <a:r>
            <a:rPr lang="or-IN" sz="2000" b="1" dirty="0">
              <a:solidFill>
                <a:schemeClr val="accent5">
                  <a:lumMod val="75000"/>
                </a:schemeClr>
              </a:solidFill>
            </a:rPr>
            <a:t>କଣ୍ଟକ ମୁକୁଟ ପାଇଁ ସେ ରାଜକୀୟ ମୁକୁଟ ବଦଳାଇ ଦେଲେ</a:t>
          </a:r>
          <a:endParaRPr lang="es-ES" sz="2000" b="1" dirty="0">
            <a:solidFill>
              <a:schemeClr val="accent5">
                <a:lumMod val="75000"/>
              </a:schemeClr>
            </a:solidFill>
          </a:endParaRPr>
        </a:p>
        <a:p>
          <a:pPr>
            <a:defRPr b="1"/>
          </a:pPr>
          <a:endParaRPr lang="es-ES" sz="2000" dirty="0">
            <a:solidFill>
              <a:schemeClr val="accent5">
                <a:lumMod val="75000"/>
              </a:schemeClr>
            </a:solidFill>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hqprint">
            <a:extLst>
              <a:ext uri="{28A0092B-C50C-407E-A947-70E740481C1C}">
                <a14:useLocalDpi xmlns:a14="http://schemas.microsoft.com/office/drawing/2010/main"/>
              </a:ext>
            </a:extLst>
          </a:blip>
          <a:srcRect/>
          <a:stretch>
            <a:fillRect t="-5334" b="-5334"/>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2" qsCatId="3D" csTypeId="urn:microsoft.com/office/officeart/2005/8/colors/colorful1#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r>
            <a:rPr lang="or-IN" sz="2000" b="1" dirty="0">
              <a:effectLst>
                <a:outerShdw blurRad="38100" dist="38100" dir="2700000" algn="tl">
                  <a:srgbClr val="000000">
                    <a:alpha val="43137"/>
                  </a:srgbClr>
                </a:outerShdw>
              </a:effectLst>
            </a:rPr>
            <a:t>ଈଶ୍ୱରଙ୍କ ଅନୁଗ୍ରହ ପାଇଁ କୃତଜ୍ଞତା (୨ କରିନ୍ଥୀ ୯:୧୫</a:t>
          </a:r>
          <a:r>
            <a:rPr lang="es-ES" sz="2000" b="1" dirty="0">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r>
            <a:rPr lang="or-IN" sz="2000" b="1" dirty="0"/>
            <a:t>ଯୀଶୁ ଆମ ପାଇଁ ସର୍ବସ୍ୱ ଦେଲେ। ଆମର କୃତଜ୍ଞତା ନିଜକୁ ସମ୍ପୂର୍ଣ୍ଣ ଭାବରେ ତାହାଙ୍କୁ ସମର୍ପଣ କରିବାର ଇଚ୍ଛା ମାଧ୍ୟମରେ ପ୍ରକାଶ ପାଏ</a:t>
          </a:r>
          <a:endParaRPr lang="es-ES" sz="2000" dirty="0"/>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r>
            <a:rPr lang="or-IN" sz="2000" b="1" dirty="0">
              <a:effectLst>
                <a:outerShdw blurRad="38100" dist="38100" dir="2700000" algn="tl">
                  <a:srgbClr val="000000">
                    <a:alpha val="43137"/>
                  </a:srgbClr>
                </a:outerShdw>
              </a:effectLst>
            </a:rPr>
            <a:t>ଈଶ୍ୱରଙ୍କ ଆଶୀର୍ବାଦ ବାଣ୍ଟିବାର ଇଚ୍ଛା (୨ କରିନ୍ଥୀ ୯:୧୧କ</a:t>
          </a:r>
          <a:r>
            <a:rPr lang="es-ES" sz="2000" b="1" dirty="0">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r>
            <a:rPr lang="or-IN" sz="2000" b="1" dirty="0"/>
            <a:t>ଆମେ ଅନ୍ୟମାନଙ୍କୁ ଦାନ କରୁ, କାରଣ ଆମେ ପ୍ରଥମେ ଈଶ୍ୱରଙ୍କଠାରୁ ପାଇଅଛୁ</a:t>
          </a:r>
          <a:endParaRPr lang="es-ES" sz="2000" dirty="0"/>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or-IN" sz="2000" b="1" dirty="0">
              <a:effectLst>
                <a:outerShdw blurRad="38100" dist="38100" dir="2700000" algn="tl">
                  <a:srgbClr val="000000">
                    <a:alpha val="43137"/>
                  </a:srgbClr>
                </a:outerShdw>
              </a:effectLst>
            </a:rPr>
            <a:t>ନିଷ୍କପଟ ପ୍ରେମ </a:t>
          </a:r>
          <a:br>
            <a:rPr lang="es-ES" sz="2000" b="1" dirty="0">
              <a:effectLst>
                <a:outerShdw blurRad="38100" dist="38100" dir="2700000" algn="tl">
                  <a:srgbClr val="000000">
                    <a:alpha val="43137"/>
                  </a:srgbClr>
                </a:outerShdw>
              </a:effectLst>
            </a:rPr>
          </a:br>
          <a:r>
            <a:rPr lang="or-IN" sz="2000" b="1" dirty="0">
              <a:effectLst>
                <a:outerShdw blurRad="38100" dist="38100" dir="2700000" algn="tl">
                  <a:srgbClr val="000000">
                    <a:alpha val="43137"/>
                  </a:srgbClr>
                </a:outerShdw>
              </a:effectLst>
            </a:rPr>
            <a:t>(୨ କରିନ୍ଥୀୟ ୮:୨୪</a:t>
          </a:r>
          <a:r>
            <a:rPr lang="es-ES" sz="2000" b="1" dirty="0">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r>
            <a:rPr lang="or-IN" sz="2000" b="1" dirty="0"/>
            <a:t>ଉଦାରତା ପ୍ରମାଣ କରେ ଯେ ଆମ ହୃଦୟରେ ପ୍ରେମ ବାସ କରୁଛି</a:t>
          </a:r>
          <a:endParaRPr lang="es-ES" sz="2000" dirty="0"/>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28998">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or-IN" sz="2000" b="1" kern="1200" dirty="0">
              <a:solidFill>
                <a:prstClr val="white"/>
              </a:solidFill>
              <a:effectLst>
                <a:outerShdw blurRad="38100" dist="38100" dir="2700000" algn="tl">
                  <a:srgbClr val="000000"/>
                </a:outerShdw>
              </a:effectLst>
              <a:latin typeface="Aptos" panose="02110004020202020204"/>
              <a:ea typeface="+mn-ea"/>
              <a:cs typeface="+mn-cs"/>
            </a:rPr>
            <a:t>ସେମାନେ ଅନ୍ୟମାନଙ୍କୁ ସାହାଯ୍ୟ କରିବାର ଅଧିକାର ମାଗି ଥିଲେ (୨ କରି ୮:୪</a:t>
          </a:r>
          <a:r>
            <a:rPr lang="es-ES" sz="2000" b="1" kern="1200" dirty="0">
              <a:solidFill>
                <a:prstClr val="white"/>
              </a:solidFill>
              <a:effectLst>
                <a:outerShdw blurRad="38100" dist="38100" dir="2700000" algn="tl">
                  <a:srgbClr val="000000"/>
                </a:outerShdw>
              </a:effectLst>
              <a:latin typeface="Aptos" panose="02110004020202020204"/>
              <a:ea typeface="+mn-ea"/>
              <a:cs typeface="+mn-cs"/>
            </a:rPr>
            <a:t>)</a:t>
          </a: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or-IN" sz="2000" b="1" kern="1200" dirty="0">
              <a:solidFill>
                <a:prstClr val="white"/>
              </a:solidFill>
              <a:effectLst>
                <a:outerShdw blurRad="38100" dist="38100" dir="2700000" algn="tl">
                  <a:srgbClr val="000000"/>
                </a:outerShdw>
              </a:effectLst>
              <a:latin typeface="Aptos" panose="02110004020202020204"/>
              <a:ea typeface="+mn-ea"/>
              <a:cs typeface="+mn-cs"/>
            </a:rPr>
            <a:t>ନିଜ ଦାରିଦ୍ର୍ୟ ସତ୍ତ୍ୱେ, ସେମାନେ ନିଜ ସାମର୍ଥ୍ୟଠାରୁ ଅଧିକ ଦାନ କରିଥିଲେ (୨ କରି ୮:୨-୩</a:t>
          </a:r>
          <a:r>
            <a:rPr lang="es-ES" sz="2000" b="1" kern="1200" dirty="0">
              <a:solidFill>
                <a:prstClr val="white"/>
              </a:solidFill>
              <a:effectLst>
                <a:outerShdw blurRad="38100" dist="38100" dir="2700000" algn="tl">
                  <a:srgbClr val="000000"/>
                </a:outerShdw>
              </a:effectLst>
              <a:latin typeface="Aptos" panose="02110004020202020204"/>
              <a:ea typeface="+mn-ea"/>
              <a:cs typeface="+mn-cs"/>
            </a:rPr>
            <a:t>)</a:t>
          </a: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custScaleY="202055">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1" qsCatId="3D" csTypeId="urn:microsoft.com/office/officeart/2005/8/colors/colorful5#1" csCatId="colorful" phldr="1"/>
      <dgm:spPr/>
      <dgm:t>
        <a:bodyPr/>
        <a:lstStyle/>
        <a:p>
          <a:endParaRPr lang="es-ES"/>
        </a:p>
      </dgm:t>
    </dgm:pt>
    <dgm:pt modelId="{2CE89600-6642-451A-8D0C-428779AFB63D}">
      <dgm:prSet custT="1"/>
      <dgm:spPr/>
      <dgm:t>
        <a:bodyPr/>
        <a:lstStyle/>
        <a:p>
          <a:pPr algn="ctr"/>
          <a:r>
            <a:rPr lang="or-IN" sz="2000" b="1" dirty="0">
              <a:effectLst>
                <a:outerShdw blurRad="38100" dist="38100" dir="2700000" algn="tl">
                  <a:srgbClr val="000000"/>
                </a:outerShdw>
              </a:effectLst>
            </a:rPr>
            <a:t>ସେମାନେ ଯୀଶୁଙ୍କ ଅନୁଗ୍ରହ ପ୍ରାପ୍ତ ହେଲେ (୨ କରିନ୍ଥୀୟ ୮:୯</a:t>
          </a:r>
          <a:r>
            <a:rPr lang="es-ES"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r>
            <a:rPr lang="or-IN" sz="2000" b="1" dirty="0">
              <a:effectLst>
                <a:outerShdw blurRad="38100" dist="38100" dir="2700000" algn="tl">
                  <a:srgbClr val="000000"/>
                </a:outerShdw>
              </a:effectLst>
            </a:rPr>
            <a:t>ସେମାନେ ନିଜକୁ ଯୀଶୁଙ୍କ ନିକଟରେ ସମର୍ପଣ କଲେ (୨ କରିନ୍ଥୀୟ ୮:୫</a:t>
          </a:r>
          <a:r>
            <a:rPr lang="es-ES"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2" qsCatId="3D" csTypeId="urn:microsoft.com/office/officeart/2005/8/colors/colorful1#2" csCatId="colorful" phldr="1"/>
      <dgm:spPr/>
      <dgm:t>
        <a:bodyPr/>
        <a:lstStyle/>
        <a:p>
          <a:endParaRPr lang="es-ES"/>
        </a:p>
      </dgm:t>
    </dgm:pt>
    <dgm:pt modelId="{6B4DD18F-E9A3-4C0E-8EC1-F2018E21F537}">
      <dgm:prSet custT="1"/>
      <dgm:spPr>
        <a:solidFill>
          <a:schemeClr val="accent2">
            <a:lumMod val="75000"/>
          </a:schemeClr>
        </a:solidFill>
      </dgm:spPr>
      <dgm:t>
        <a:bodyPr/>
        <a:lstStyle/>
        <a:p>
          <a:pPr>
            <a:lnSpc>
              <a:spcPts val="2000"/>
            </a:lnSpc>
          </a:pPr>
          <a:r>
            <a:rPr lang="or-IN" sz="2000" b="1" dirty="0">
              <a:effectLst>
                <a:outerShdw blurRad="38100" dist="38100" dir="2700000" algn="tl">
                  <a:srgbClr val="000000"/>
                </a:outerShdw>
              </a:effectLst>
            </a:rPr>
            <a:t>ଆନନ୍ଦ ସହିତ</a:t>
          </a:r>
          <a:br>
            <a:rPr lang="es-ES" sz="2000" b="1" dirty="0">
              <a:effectLst>
                <a:outerShdw blurRad="38100" dist="38100" dir="2700000" algn="tl">
                  <a:srgbClr val="000000"/>
                </a:outerShdw>
              </a:effectLst>
            </a:rPr>
          </a:br>
          <a:r>
            <a:rPr lang="or-IN" sz="2000" b="1" dirty="0">
              <a:effectLst>
                <a:outerShdw blurRad="38100" dist="38100" dir="2700000" algn="tl">
                  <a:srgbClr val="000000"/>
                </a:outerShdw>
              </a:effectLst>
            </a:rPr>
            <a:t>(୨ କରିନ୍ଥୀୟ ୮:୨କ</a:t>
          </a:r>
          <a:r>
            <a:rPr lang="es-ES"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DFCE0E90-92F9-4DC5-92F2-75B0CE27066A}" type="parTrans" cxnId="{42508557-9807-459C-87FB-590EABFD0E8C}">
      <dgm:prSet/>
      <dgm:spPr/>
      <dgm:t>
        <a:bodyPr/>
        <a:lstStyle/>
        <a:p>
          <a:pPr>
            <a:lnSpc>
              <a:spcPts val="2000"/>
            </a:lnSpc>
          </a:pPr>
          <a:endParaRPr lang="es-ES" sz="2000"/>
        </a:p>
      </dgm:t>
    </dgm:pt>
    <dgm:pt modelId="{07C64CF1-A234-4CE7-B20C-18B16B60214E}" type="sibTrans" cxnId="{42508557-9807-459C-87FB-590EABFD0E8C}">
      <dgm:prSet/>
      <dgm:spPr/>
      <dgm:t>
        <a:bodyPr/>
        <a:lstStyle/>
        <a:p>
          <a:pPr>
            <a:lnSpc>
              <a:spcPts val="2000"/>
            </a:lnSpc>
          </a:pPr>
          <a:endParaRPr lang="es-ES" sz="2000"/>
        </a:p>
      </dgm:t>
    </dgm:pt>
    <dgm:pt modelId="{B1070523-BDCB-47CC-AEE6-6EEA7AA4B37F}">
      <dgm:prSet custT="1"/>
      <dgm:spPr/>
      <dgm:t>
        <a:bodyPr/>
        <a:lstStyle/>
        <a:p>
          <a:pPr marL="0" indent="0">
            <a:lnSpc>
              <a:spcPts val="2000"/>
            </a:lnSpc>
            <a:buNone/>
          </a:pPr>
          <a:r>
            <a:rPr lang="or-IN" sz="2000" b="1" dirty="0"/>
            <a:t>ଦାନ କରିବାକୁ ସାମର୍ଥ୍ୟ ହୋଇ ସେମାନେ ଖୁସି ଅନୁଭବ କଲେ</a:t>
          </a:r>
          <a:endParaRPr lang="es-ES" sz="2000" dirty="0"/>
        </a:p>
      </dgm:t>
    </dgm:pt>
    <dgm:pt modelId="{DDED0A49-3C3C-48D6-9D46-4787AD40BC58}" type="parTrans" cxnId="{9CA8B5A4-67DA-4D46-851F-B07EA04260F6}">
      <dgm:prSet/>
      <dgm:spPr/>
      <dgm:t>
        <a:bodyPr/>
        <a:lstStyle/>
        <a:p>
          <a:pPr>
            <a:lnSpc>
              <a:spcPts val="2000"/>
            </a:lnSpc>
          </a:pPr>
          <a:endParaRPr lang="es-ES" sz="2000"/>
        </a:p>
      </dgm:t>
    </dgm:pt>
    <dgm:pt modelId="{24A1A6B8-5FF1-4FA2-8935-A218BEAA273E}" type="sibTrans" cxnId="{9CA8B5A4-67DA-4D46-851F-B07EA04260F6}">
      <dgm:prSet/>
      <dgm:spPr/>
      <dgm:t>
        <a:bodyPr/>
        <a:lstStyle/>
        <a:p>
          <a:pPr>
            <a:lnSpc>
              <a:spcPts val="2000"/>
            </a:lnSpc>
          </a:pPr>
          <a:endParaRPr lang="es-ES" sz="2000"/>
        </a:p>
      </dgm:t>
    </dgm:pt>
    <dgm:pt modelId="{F281C0C5-032F-4C89-89F2-7A66EDE370A2}">
      <dgm:prSet custT="1"/>
      <dgm:spPr/>
      <dgm:t>
        <a:bodyPr/>
        <a:lstStyle/>
        <a:p>
          <a:pPr>
            <a:lnSpc>
              <a:spcPts val="2000"/>
            </a:lnSpc>
          </a:pPr>
          <a:r>
            <a:rPr lang="or-IN" sz="2000" b="1" dirty="0">
              <a:effectLst>
                <a:outerShdw blurRad="38100" dist="38100" dir="2700000" algn="tl">
                  <a:srgbClr val="000000"/>
                </a:outerShdw>
              </a:effectLst>
            </a:rPr>
            <a:t>ଉଦାରତା ସହିତ</a:t>
          </a:r>
          <a:br>
            <a:rPr lang="es-ES" sz="2000" b="1" dirty="0">
              <a:effectLst>
                <a:outerShdw blurRad="38100" dist="38100" dir="2700000" algn="tl">
                  <a:srgbClr val="000000"/>
                </a:outerShdw>
              </a:effectLst>
            </a:rPr>
          </a:br>
          <a:r>
            <a:rPr lang="or-IN" sz="2000" b="1" dirty="0">
              <a:effectLst>
                <a:outerShdw blurRad="38100" dist="38100" dir="2700000" algn="tl">
                  <a:srgbClr val="000000"/>
                </a:outerShdw>
              </a:effectLst>
            </a:rPr>
            <a:t>(୨ କରିନ୍ଥୀୟ ୮:୨ଖ</a:t>
          </a:r>
          <a:r>
            <a:rPr lang="es-ES"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2CA2934A-7207-4B16-AA63-7768A16A0856}" type="parTrans" cxnId="{660C4659-001D-4CC9-A463-F25637D5306E}">
      <dgm:prSet/>
      <dgm:spPr/>
      <dgm:t>
        <a:bodyPr/>
        <a:lstStyle/>
        <a:p>
          <a:pPr>
            <a:lnSpc>
              <a:spcPts val="2000"/>
            </a:lnSpc>
          </a:pPr>
          <a:endParaRPr lang="es-ES" sz="2000"/>
        </a:p>
      </dgm:t>
    </dgm:pt>
    <dgm:pt modelId="{0D7FA37F-61BE-4B09-B410-C8AE1F363D32}" type="sibTrans" cxnId="{660C4659-001D-4CC9-A463-F25637D5306E}">
      <dgm:prSet/>
      <dgm:spPr/>
      <dgm:t>
        <a:bodyPr/>
        <a:lstStyle/>
        <a:p>
          <a:pPr>
            <a:lnSpc>
              <a:spcPts val="2000"/>
            </a:lnSpc>
          </a:pPr>
          <a:endParaRPr lang="es-ES" sz="2000"/>
        </a:p>
      </dgm:t>
    </dgm:pt>
    <dgm:pt modelId="{48E5D8B3-DA21-4F50-A190-424A2B2A0F8E}">
      <dgm:prSet custT="1"/>
      <dgm:spPr/>
      <dgm:t>
        <a:bodyPr/>
        <a:lstStyle/>
        <a:p>
          <a:pPr marL="0" indent="0">
            <a:lnSpc>
              <a:spcPts val="2000"/>
            </a:lnSpc>
            <a:buNone/>
          </a:pPr>
          <a:r>
            <a:rPr lang="or-IN" sz="2000" b="1" dirty="0"/>
            <a:t>ସେମାନଙ୍କର ଦାରିଦ୍ର୍ୟ କୌଣସି ବାଧା ନ ଥିଲା</a:t>
          </a:r>
          <a:endParaRPr lang="es-ES" sz="2000" dirty="0"/>
        </a:p>
      </dgm:t>
    </dgm:pt>
    <dgm:pt modelId="{23CB6C89-49CA-497A-A6BA-240E9729A37C}" type="parTrans" cxnId="{68FC34E0-D2D0-4142-AAEC-9BC28012E163}">
      <dgm:prSet/>
      <dgm:spPr/>
      <dgm:t>
        <a:bodyPr/>
        <a:lstStyle/>
        <a:p>
          <a:pPr>
            <a:lnSpc>
              <a:spcPts val="2000"/>
            </a:lnSpc>
          </a:pPr>
          <a:endParaRPr lang="es-ES" sz="2000"/>
        </a:p>
      </dgm:t>
    </dgm:pt>
    <dgm:pt modelId="{BF1F0B80-3AD8-4900-A70E-A92644B8FC9B}" type="sibTrans" cxnId="{68FC34E0-D2D0-4142-AAEC-9BC28012E163}">
      <dgm:prSet/>
      <dgm:spPr/>
      <dgm:t>
        <a:bodyPr/>
        <a:lstStyle/>
        <a:p>
          <a:pPr>
            <a:lnSpc>
              <a:spcPts val="2000"/>
            </a:lnSpc>
          </a:pPr>
          <a:endParaRPr lang="es-ES" sz="2000"/>
        </a:p>
      </dgm:t>
    </dgm:pt>
    <dgm:pt modelId="{0D5F46A4-3C2D-42A4-8B8F-E8871C2035DD}">
      <dgm:prSet custT="1"/>
      <dgm:spPr>
        <a:solidFill>
          <a:schemeClr val="accent4">
            <a:lumMod val="75000"/>
          </a:schemeClr>
        </a:solidFill>
      </dgm:spPr>
      <dgm:t>
        <a:bodyPr/>
        <a:lstStyle/>
        <a:p>
          <a:pPr>
            <a:lnSpc>
              <a:spcPts val="2000"/>
            </a:lnSpc>
          </a:pPr>
          <a:r>
            <a:rPr lang="or-IN" sz="2000" b="1" dirty="0">
              <a:effectLst>
                <a:outerShdw blurRad="38100" dist="38100" dir="2700000" algn="tl">
                  <a:srgbClr val="000000"/>
                </a:outerShdw>
              </a:effectLst>
            </a:rPr>
            <a:t>ଖୁସିର ସହିତ</a:t>
          </a:r>
          <a:br>
            <a:rPr lang="es-ES" sz="2000" b="1" dirty="0">
              <a:effectLst>
                <a:outerShdw blurRad="38100" dist="38100" dir="2700000" algn="tl">
                  <a:srgbClr val="000000"/>
                </a:outerShdw>
              </a:effectLst>
            </a:rPr>
          </a:br>
          <a:r>
            <a:rPr lang="or-IN" sz="2000" b="1" dirty="0">
              <a:effectLst>
                <a:outerShdw blurRad="38100" dist="38100" dir="2700000" algn="tl">
                  <a:srgbClr val="000000"/>
                </a:outerShdw>
              </a:effectLst>
            </a:rPr>
            <a:t>(୨ କରିନ୍ଥୀୟ ୮:୩</a:t>
          </a:r>
          <a:r>
            <a:rPr lang="es-ES"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E917CB5C-22EC-4E6A-9013-987022D0F98C}" type="parTrans" cxnId="{B26BAE67-F131-46A4-9204-146B27F6AA97}">
      <dgm:prSet/>
      <dgm:spPr/>
      <dgm:t>
        <a:bodyPr/>
        <a:lstStyle/>
        <a:p>
          <a:pPr>
            <a:lnSpc>
              <a:spcPts val="2000"/>
            </a:lnSpc>
          </a:pPr>
          <a:endParaRPr lang="es-ES" sz="2000"/>
        </a:p>
      </dgm:t>
    </dgm:pt>
    <dgm:pt modelId="{56322EC5-B0F0-45F0-A8D6-01462636C9B4}" type="sibTrans" cxnId="{B26BAE67-F131-46A4-9204-146B27F6AA97}">
      <dgm:prSet/>
      <dgm:spPr/>
      <dgm:t>
        <a:bodyPr/>
        <a:lstStyle/>
        <a:p>
          <a:pPr>
            <a:lnSpc>
              <a:spcPts val="2000"/>
            </a:lnSpc>
          </a:pPr>
          <a:endParaRPr lang="es-ES" sz="2000"/>
        </a:p>
      </dgm:t>
    </dgm:pt>
    <dgm:pt modelId="{C6CED19A-327E-42D7-ABDF-74FB54B6E93C}">
      <dgm:prSet custT="1"/>
      <dgm:spPr/>
      <dgm:t>
        <a:bodyPr/>
        <a:lstStyle/>
        <a:p>
          <a:pPr marL="0" indent="0">
            <a:lnSpc>
              <a:spcPts val="2000"/>
            </a:lnSpc>
            <a:buNone/>
          </a:pPr>
          <a:r>
            <a:rPr lang="or-IN" sz="2000" b="1" dirty="0"/>
            <a:t>ସେମାନେ ସ୍ୱେଚ୍ଛାରେ ଏବଂ ସ୍ୱତଃସ୍ଫୂର୍ତ୍ତ ଭାବରେ ଏହା କଲେ</a:t>
          </a:r>
          <a:endParaRPr lang="es-ES" sz="2000" dirty="0"/>
        </a:p>
      </dgm:t>
    </dgm:pt>
    <dgm:pt modelId="{F8BF204F-0248-44F1-980F-40B8D620134B}" type="parTrans" cxnId="{9BFE7A2B-6E54-4F6E-B74A-76B17275360C}">
      <dgm:prSet/>
      <dgm:spPr/>
      <dgm:t>
        <a:bodyPr/>
        <a:lstStyle/>
        <a:p>
          <a:pPr>
            <a:lnSpc>
              <a:spcPts val="2000"/>
            </a:lnSpc>
          </a:pPr>
          <a:endParaRPr lang="es-ES" sz="2000"/>
        </a:p>
      </dgm:t>
    </dgm:pt>
    <dgm:pt modelId="{22909C08-E461-418A-A952-9162B721B87A}" type="sibTrans" cxnId="{9BFE7A2B-6E54-4F6E-B74A-76B17275360C}">
      <dgm:prSet/>
      <dgm:spPr/>
      <dgm:t>
        <a:bodyPr/>
        <a:lstStyle/>
        <a:p>
          <a:pPr>
            <a:lnSpc>
              <a:spcPts val="2000"/>
            </a:lnSpc>
          </a:pPr>
          <a:endParaRPr lang="es-ES" sz="2000"/>
        </a:p>
      </dgm:t>
    </dgm:pt>
    <dgm:pt modelId="{32AFA983-6646-4F19-B161-EA656C5A0D66}">
      <dgm:prSet custT="1"/>
      <dgm:spPr/>
      <dgm:t>
        <a:bodyPr/>
        <a:lstStyle/>
        <a:p>
          <a:pPr>
            <a:lnSpc>
              <a:spcPts val="2000"/>
            </a:lnSpc>
          </a:pPr>
          <a:r>
            <a:rPr lang="or-IN" sz="2000" b="1" dirty="0">
              <a:effectLst>
                <a:outerShdw blurRad="38100" dist="38100" dir="2700000" algn="tl">
                  <a:srgbClr val="000000"/>
                </a:outerShdw>
              </a:effectLst>
            </a:rPr>
            <a:t>ଏକ ସୁଯୋଗ ଭାବରେ</a:t>
          </a:r>
          <a:br>
            <a:rPr lang="es-ES" sz="2000" b="1" dirty="0">
              <a:effectLst>
                <a:outerShdw blurRad="38100" dist="38100" dir="2700000" algn="tl">
                  <a:srgbClr val="000000"/>
                </a:outerShdw>
              </a:effectLst>
            </a:rPr>
          </a:br>
          <a:r>
            <a:rPr lang="or-IN" sz="2000" b="1" dirty="0">
              <a:effectLst>
                <a:outerShdw blurRad="38100" dist="38100" dir="2700000" algn="tl">
                  <a:srgbClr val="000000"/>
                </a:outerShdw>
              </a:effectLst>
            </a:rPr>
            <a:t>(୨ କରିନ୍ଥୀୟ ୮:୪</a:t>
          </a:r>
          <a:r>
            <a:rPr lang="es-ES"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38D1D942-7554-4AB0-A703-11AB1570DFB8}" type="parTrans" cxnId="{D2B026EE-BA10-4B71-925D-9451A416C33D}">
      <dgm:prSet/>
      <dgm:spPr/>
      <dgm:t>
        <a:bodyPr/>
        <a:lstStyle/>
        <a:p>
          <a:pPr>
            <a:lnSpc>
              <a:spcPts val="2000"/>
            </a:lnSpc>
          </a:pPr>
          <a:endParaRPr lang="es-ES" sz="2000"/>
        </a:p>
      </dgm:t>
    </dgm:pt>
    <dgm:pt modelId="{4868C2C8-DDC7-441D-A4A4-54E896A3E2C6}" type="sibTrans" cxnId="{D2B026EE-BA10-4B71-925D-9451A416C33D}">
      <dgm:prSet/>
      <dgm:spPr/>
      <dgm:t>
        <a:bodyPr/>
        <a:lstStyle/>
        <a:p>
          <a:pPr>
            <a:lnSpc>
              <a:spcPts val="2000"/>
            </a:lnSpc>
          </a:pPr>
          <a:endParaRPr lang="es-ES" sz="2000"/>
        </a:p>
      </dgm:t>
    </dgm:pt>
    <dgm:pt modelId="{E29C8116-894C-4A1A-B59E-97D935F28F0A}">
      <dgm:prSet custT="1"/>
      <dgm:spPr/>
      <dgm:t>
        <a:bodyPr/>
        <a:lstStyle/>
        <a:p>
          <a:pPr marL="0" indent="0">
            <a:lnSpc>
              <a:spcPts val="2000"/>
            </a:lnSpc>
            <a:buNone/>
          </a:pPr>
          <a:r>
            <a:rPr lang="or-IN" sz="2000" b="1" dirty="0"/>
            <a:t>ଏହି କାର୍ଯ୍ୟ ସେମାନଙ୍କୁ ଈଶ୍ୱର ଏବଂ ମଣ୍ଡଳୀ ପ୍ରତି ସେମାନଙ୍କର ପ୍ରେମ ଦେଖାଇବାକୁ ସୁଯୋଗ ଦେଲା</a:t>
          </a:r>
          <a:endParaRPr lang="es-ES" sz="2000" dirty="0"/>
        </a:p>
      </dgm:t>
    </dgm:pt>
    <dgm:pt modelId="{43F6240A-9BBC-4718-A0E1-D4A551824EB9}" type="parTrans" cxnId="{B424D7DB-24DF-41AE-9A68-E6F4094CA0C5}">
      <dgm:prSet/>
      <dgm:spPr/>
      <dgm:t>
        <a:bodyPr/>
        <a:lstStyle/>
        <a:p>
          <a:pPr>
            <a:lnSpc>
              <a:spcPts val="2000"/>
            </a:lnSpc>
          </a:pPr>
          <a:endParaRPr lang="es-ES" sz="2000"/>
        </a:p>
      </dgm:t>
    </dgm:pt>
    <dgm:pt modelId="{E9E61A4D-A23A-440F-A111-D8732A1C56EA}" type="sibTrans" cxnId="{B424D7DB-24DF-41AE-9A68-E6F4094CA0C5}">
      <dgm:prSet/>
      <dgm:spPr/>
      <dgm:t>
        <a:bodyPr/>
        <a:lstStyle/>
        <a:p>
          <a:pPr>
            <a:lnSpc>
              <a:spcPts val="2000"/>
            </a:lnSpc>
          </a:pPr>
          <a:endParaRPr lang="es-ES" sz="2000"/>
        </a:p>
      </dgm:t>
    </dgm:pt>
    <dgm:pt modelId="{4F9BCE69-1DAD-4704-BB0B-17A91B079FD6}">
      <dgm:prSet custT="1"/>
      <dgm:spPr/>
      <dgm:t>
        <a:bodyPr/>
        <a:lstStyle/>
        <a:p>
          <a:pPr>
            <a:lnSpc>
              <a:spcPts val="2000"/>
            </a:lnSpc>
          </a:pPr>
          <a:r>
            <a:rPr lang="or-IN" sz="2000" b="1" dirty="0">
              <a:effectLst>
                <a:outerShdw blurRad="38100" dist="38100" dir="2700000" algn="tl">
                  <a:srgbClr val="000000"/>
                </a:outerShdw>
              </a:effectLst>
            </a:rPr>
            <a:t>ଏକ ସମର୍ପଣର କାର୍ଯ୍ୟ ଭାବରେ </a:t>
          </a:r>
          <a:br>
            <a:rPr lang="es-ES" sz="2000" b="1" dirty="0">
              <a:effectLst>
                <a:outerShdw blurRad="38100" dist="38100" dir="2700000" algn="tl">
                  <a:srgbClr val="000000"/>
                </a:outerShdw>
              </a:effectLst>
            </a:rPr>
          </a:br>
          <a:r>
            <a:rPr lang="or-IN" sz="2000" b="1" dirty="0">
              <a:effectLst>
                <a:outerShdw blurRad="38100" dist="38100" dir="2700000" algn="tl">
                  <a:srgbClr val="000000"/>
                </a:outerShdw>
              </a:effectLst>
            </a:rPr>
            <a:t>(୨ କରିନ୍ଥୀୟ ୮:୫</a:t>
          </a:r>
          <a:r>
            <a:rPr lang="es-ES"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1EDFBCE9-FA63-48C3-8AED-F86A0A910566}" type="parTrans" cxnId="{D033C92E-ACC0-4414-B5AE-6F93C3D24013}">
      <dgm:prSet/>
      <dgm:spPr/>
      <dgm:t>
        <a:bodyPr/>
        <a:lstStyle/>
        <a:p>
          <a:pPr>
            <a:lnSpc>
              <a:spcPts val="2000"/>
            </a:lnSpc>
          </a:pPr>
          <a:endParaRPr lang="es-ES" sz="2000"/>
        </a:p>
      </dgm:t>
    </dgm:pt>
    <dgm:pt modelId="{9B6713D9-739D-4B32-A711-86EF487D6263}" type="sibTrans" cxnId="{D033C92E-ACC0-4414-B5AE-6F93C3D24013}">
      <dgm:prSet/>
      <dgm:spPr/>
      <dgm:t>
        <a:bodyPr/>
        <a:lstStyle/>
        <a:p>
          <a:pPr>
            <a:lnSpc>
              <a:spcPts val="2000"/>
            </a:lnSpc>
          </a:pPr>
          <a:endParaRPr lang="es-ES" sz="2000"/>
        </a:p>
      </dgm:t>
    </dgm:pt>
    <dgm:pt modelId="{C8942D97-E60E-4DEB-9D5E-664E0CBBA18D}">
      <dgm:prSet custT="1"/>
      <dgm:spPr/>
      <dgm:t>
        <a:bodyPr/>
        <a:lstStyle/>
        <a:p>
          <a:pPr marL="0" indent="0">
            <a:lnSpc>
              <a:spcPts val="2000"/>
            </a:lnSpc>
            <a:buNone/>
          </a:pPr>
          <a:r>
            <a:rPr lang="or-IN" sz="2000" b="1" dirty="0"/>
            <a:t>ଈଶ୍ୱରଙ୍କ ପ୍ରତି ସେମାନଙ୍କର ଭକ୍ତି ଅନ୍ୟମାନଙ୍କ ପ୍ରତି ସେମାନଙ୍କର ସମର୍ପଣରେ ପରିଣତ ହେଲା</a:t>
          </a:r>
          <a:endParaRPr lang="es-ES" sz="2000" dirty="0"/>
        </a:p>
      </dgm:t>
    </dgm:pt>
    <dgm:pt modelId="{B626CDBC-348B-4B5F-B5F7-CDB413112F77}" type="parTrans" cxnId="{A222AD77-A280-4D9B-863E-BC6A8E1746A6}">
      <dgm:prSet/>
      <dgm:spPr/>
      <dgm:t>
        <a:bodyPr/>
        <a:lstStyle/>
        <a:p>
          <a:pPr>
            <a:lnSpc>
              <a:spcPts val="2000"/>
            </a:lnSpc>
          </a:pPr>
          <a:endParaRPr lang="es-ES" sz="2000"/>
        </a:p>
      </dgm:t>
    </dgm:pt>
    <dgm:pt modelId="{F35BBB77-08D8-4791-A6FB-E19C994E10A6}" type="sibTrans" cxnId="{A222AD77-A280-4D9B-863E-BC6A8E1746A6}">
      <dgm:prSet/>
      <dgm:spPr/>
      <dgm:t>
        <a:bodyPr/>
        <a:lstStyle/>
        <a:p>
          <a:pPr>
            <a:lnSpc>
              <a:spcPts val="2000"/>
            </a:lnSpc>
          </a:pPr>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1" qsCatId="3D" csTypeId="urn:microsoft.com/office/officeart/2005/8/colors/colorful4#1" csCatId="colorful" phldr="1"/>
      <dgm:spPr/>
      <dgm:t>
        <a:bodyPr/>
        <a:lstStyle/>
        <a:p>
          <a:endParaRPr lang="es-ES"/>
        </a:p>
      </dgm:t>
    </dgm:pt>
    <dgm:pt modelId="{6432BC70-2D9C-4FA5-BD6E-7396F6E834E8}">
      <dgm:prSet phldrT="[Texto]" phldr="0" custT="1"/>
      <dgm:spPr>
        <a:solidFill>
          <a:srgbClr val="CC6600"/>
        </a:solidFill>
      </dgm:spPr>
      <dgm:t>
        <a:bodyPr/>
        <a:lstStyle/>
        <a:p>
          <a:r>
            <a:rPr lang="or-IN" sz="2000" b="1" dirty="0"/>
            <a:t>ଯିହୂଦୀ ମଣ୍ଡଳୀଗୁଡ଼ିକ</a:t>
          </a:r>
          <a:endParaRPr lang="es-ES" sz="2000" b="1" dirty="0"/>
        </a:p>
      </dgm:t>
    </dgm:pt>
    <dgm:pt modelId="{3C2782E7-0054-4A2B-8A87-A5D716432105}" type="parTrans" cxnId="{125911DD-CC9C-458B-A7CB-88A5242ADBDC}">
      <dgm:prSet/>
      <dgm:spPr/>
      <dgm:t>
        <a:bodyPr/>
        <a:lstStyle/>
        <a:p>
          <a:endParaRPr lang="es-ES" sz="2000" b="1"/>
        </a:p>
      </dgm:t>
    </dgm:pt>
    <dgm:pt modelId="{1BF316DC-45BF-4E3B-998D-C2E416CDC6C9}" type="sibTrans" cxnId="{125911DD-CC9C-458B-A7CB-88A5242ADBDC}">
      <dgm:prSet/>
      <dgm:spPr>
        <a:ln w="28575">
          <a:solidFill>
            <a:schemeClr val="tx1"/>
          </a:solidFill>
        </a:ln>
      </dgm:spPr>
      <dgm:t>
        <a:bodyPr/>
        <a:lstStyle/>
        <a:p>
          <a:endParaRPr lang="es-ES" sz="2000" b="1"/>
        </a:p>
      </dgm:t>
    </dgm:pt>
    <dgm:pt modelId="{8466BC56-73BF-4D20-8986-86ACE85173A2}">
      <dgm:prSet phldrT="[Texto]" phldr="0" custT="1"/>
      <dgm:spPr>
        <a:solidFill>
          <a:srgbClr val="007CA8"/>
        </a:solidFill>
      </dgm:spPr>
      <dgm:t>
        <a:bodyPr/>
        <a:lstStyle/>
        <a:p>
          <a:r>
            <a:rPr lang="or-IN" sz="1800" b="1" dirty="0"/>
            <a:t>ସେମାନେ ସୁସମାଚାର ବହନ କରନ୍ତି</a:t>
          </a:r>
          <a:endParaRPr lang="es-ES" sz="1800" b="1" dirty="0"/>
        </a:p>
      </dgm:t>
    </dgm:pt>
    <dgm:pt modelId="{ED9A4BBE-9B2A-4644-8115-230A7CBE74B2}" type="parTrans" cxnId="{3F0B812C-FC9C-45E8-A1F8-16728525ED00}">
      <dgm:prSet/>
      <dgm:spPr/>
      <dgm:t>
        <a:bodyPr/>
        <a:lstStyle/>
        <a:p>
          <a:endParaRPr lang="es-ES" sz="2000" b="1"/>
        </a:p>
      </dgm:t>
    </dgm:pt>
    <dgm:pt modelId="{4938B6AA-4BF7-41D2-8E13-F84A919CEADD}" type="sibTrans" cxnId="{3F0B812C-FC9C-45E8-A1F8-16728525ED00}">
      <dgm:prSet/>
      <dgm:spPr>
        <a:ln w="28575">
          <a:solidFill>
            <a:schemeClr val="tx1"/>
          </a:solidFill>
        </a:ln>
      </dgm:spPr>
      <dgm:t>
        <a:bodyPr/>
        <a:lstStyle/>
        <a:p>
          <a:endParaRPr lang="es-ES" sz="2000" b="1"/>
        </a:p>
      </dgm:t>
    </dgm:pt>
    <dgm:pt modelId="{24B59420-38D6-455F-86E2-3D3BC8213632}">
      <dgm:prSet phldrT="[Texto]" phldr="0" custT="1"/>
      <dgm:spPr>
        <a:solidFill>
          <a:srgbClr val="D60093"/>
        </a:solidFill>
      </dgm:spPr>
      <dgm:t>
        <a:bodyPr/>
        <a:lstStyle/>
        <a:p>
          <a:r>
            <a:rPr lang="or-IN" sz="2000" b="1" dirty="0"/>
            <a:t>ଅଣଯିହୂଦୀ ମଣ୍ଡଳୀଗୁଡ଼ିକ</a:t>
          </a:r>
          <a:endParaRPr lang="es-ES" sz="2000" b="1" dirty="0"/>
        </a:p>
      </dgm:t>
    </dgm:pt>
    <dgm:pt modelId="{DE201EA4-3754-418E-BC8D-45850BE40E35}" type="parTrans" cxnId="{6B699207-81B0-4FF1-9218-4D96B9279392}">
      <dgm:prSet/>
      <dgm:spPr/>
      <dgm:t>
        <a:bodyPr/>
        <a:lstStyle/>
        <a:p>
          <a:endParaRPr lang="es-ES" sz="2000" b="1"/>
        </a:p>
      </dgm:t>
    </dgm:pt>
    <dgm:pt modelId="{EAD32804-8BCD-495A-BBA4-E5FD7B0AFED1}" type="sibTrans" cxnId="{6B699207-81B0-4FF1-9218-4D96B9279392}">
      <dgm:prSet/>
      <dgm:spPr>
        <a:ln w="28575">
          <a:solidFill>
            <a:schemeClr val="tx1"/>
          </a:solidFill>
        </a:ln>
      </dgm:spPr>
      <dgm:t>
        <a:bodyPr/>
        <a:lstStyle/>
        <a:p>
          <a:endParaRPr lang="es-ES" sz="2000" b="1"/>
        </a:p>
      </dgm:t>
    </dgm:pt>
    <dgm:pt modelId="{E82F6AE6-D306-4722-A731-3B3BEE4F59EF}">
      <dgm:prSet phldrT="[Texto]" phldr="0" custT="1"/>
      <dgm:spPr>
        <a:solidFill>
          <a:srgbClr val="808000"/>
        </a:solidFill>
      </dgm:spPr>
      <dgm:t>
        <a:bodyPr/>
        <a:lstStyle/>
        <a:p>
          <a:r>
            <a:rPr lang="or-IN" sz="1800" b="1" dirty="0"/>
            <a:t>ସେମାନେ ନିଜ ସମ୍ବଳ ଦ୍ୱାରା ସାହାଯ୍ୟ କରନ୍ତି</a:t>
          </a:r>
          <a:endParaRPr lang="es-ES" sz="1800" b="1" dirty="0"/>
        </a:p>
      </dgm:t>
    </dgm:pt>
    <dgm:pt modelId="{57276E7B-7B05-49F7-B9A9-433B867E15D3}" type="parTrans" cxnId="{95B88C35-2C36-4810-A687-F7148D973431}">
      <dgm:prSet/>
      <dgm:spPr/>
      <dgm:t>
        <a:bodyPr/>
        <a:lstStyle/>
        <a:p>
          <a:endParaRPr lang="es-ES" sz="2000" b="1"/>
        </a:p>
      </dgm:t>
    </dgm:pt>
    <dgm:pt modelId="{487C3BB8-38A7-43B3-B1F3-643EAA21ECA4}" type="sibTrans" cxnId="{95B88C35-2C36-4810-A687-F7148D973431}">
      <dgm:prSet/>
      <dgm:spPr>
        <a:ln w="28575">
          <a:solidFill>
            <a:schemeClr val="tx1"/>
          </a:solidFill>
        </a:ln>
      </dgm:spPr>
      <dgm:t>
        <a:bodyPr/>
        <a:lstStyle/>
        <a:p>
          <a:endParaRPr lang="es-ES" sz="2000" b="1"/>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1" qsCatId="3D" csTypeId="urn:microsoft.com/office/officeart/2005/8/colors/colorful3#1" csCatId="colorful" phldr="1"/>
      <dgm:spPr/>
      <dgm:t>
        <a:bodyPr/>
        <a:lstStyle/>
        <a:p>
          <a:endParaRPr lang="es-ES"/>
        </a:p>
      </dgm:t>
    </dgm:pt>
    <dgm:pt modelId="{CD7240CC-78C7-48D5-91F9-1319D8B37A27}">
      <dgm:prSet phldrT="[Texto]" phldr="0" custT="1"/>
      <dgm:spPr/>
      <dgm:t>
        <a:bodyPr/>
        <a:lstStyle/>
        <a:p>
          <a:r>
            <a:rPr lang="or-IN" sz="1800" b="1" dirty="0">
              <a:effectLst>
                <a:outerShdw blurRad="38100" dist="38100" dir="2700000" algn="tl">
                  <a:srgbClr val="000000"/>
                </a:outerShdw>
              </a:effectLst>
            </a:rPr>
            <a:t>ସ୍ଥାନୀୟ ମଣ୍ଡଳୀ</a:t>
          </a:r>
          <a:endParaRPr lang="es-ES" sz="1800" b="1" dirty="0">
            <a:effectLst>
              <a:outerShdw blurRad="38100" dist="38100" dir="2700000" algn="tl">
                <a:srgbClr val="000000"/>
              </a:outerShdw>
            </a:effectLst>
          </a:endParaRPr>
        </a:p>
      </dgm:t>
    </dgm:pt>
    <dgm:pt modelId="{A4333162-E4FB-4B38-8C41-761724880261}" type="parTrans" cxnId="{D474FC6B-7D4F-4D3A-B578-0DBFBEFCF0B9}">
      <dgm:prSet/>
      <dgm:spPr/>
      <dgm:t>
        <a:bodyPr/>
        <a:lstStyle/>
        <a:p>
          <a:endParaRPr lang="es-ES">
            <a:effectLst>
              <a:outerShdw blurRad="38100" dist="38100" dir="2700000" algn="tl">
                <a:srgbClr val="000000"/>
              </a:outerShdw>
            </a:effectLst>
          </a:endParaRPr>
        </a:p>
      </dgm:t>
    </dgm:pt>
    <dgm:pt modelId="{D6ABF602-0E77-4B5F-8014-83574A902942}" type="sibTrans" cxnId="{D474FC6B-7D4F-4D3A-B578-0DBFBEFCF0B9}">
      <dgm:prSet/>
      <dgm:spPr/>
      <dgm:t>
        <a:bodyPr/>
        <a:lstStyle/>
        <a:p>
          <a:endParaRPr lang="es-ES">
            <a:effectLst>
              <a:outerShdw blurRad="38100" dist="38100" dir="2700000" algn="tl">
                <a:srgbClr val="000000"/>
              </a:outerShdw>
            </a:effectLst>
          </a:endParaRPr>
        </a:p>
      </dgm:t>
    </dgm:pt>
    <dgm:pt modelId="{1ADE4262-5557-4D7B-AAD0-71916DE40C96}">
      <dgm:prSet phldrT="[Texto]" phldr="0" custT="1"/>
      <dgm:spPr/>
      <dgm:t>
        <a:bodyPr/>
        <a:lstStyle/>
        <a:p>
          <a:r>
            <a:rPr lang="or-IN" sz="1800" b="1" dirty="0">
              <a:effectLst>
                <a:outerShdw blurRad="38100" dist="38100" dir="2700000" algn="tl">
                  <a:srgbClr val="000000"/>
                </a:outerShdw>
              </a:effectLst>
            </a:rPr>
            <a:t>ଜେନେରାଲ ଆସୋସିଏସନ</a:t>
          </a:r>
          <a:endParaRPr lang="es-ES" sz="1800" b="1" dirty="0">
            <a:effectLst>
              <a:outerShdw blurRad="38100" dist="38100" dir="2700000" algn="tl">
                <a:srgbClr val="000000"/>
              </a:outerShdw>
            </a:effectLst>
          </a:endParaRPr>
        </a:p>
      </dgm:t>
    </dgm:pt>
    <dgm:pt modelId="{B9CE9B1F-0585-45EA-97E1-79C0538223BA}" type="parTrans" cxnId="{23868145-AFB2-4AD9-867F-50B38D233E4E}">
      <dgm:prSet/>
      <dgm:spPr/>
      <dgm:t>
        <a:bodyPr/>
        <a:lstStyle/>
        <a:p>
          <a:endParaRPr lang="es-ES">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a:effectLst>
              <a:outerShdw blurRad="38100" dist="38100" dir="2700000" algn="tl">
                <a:srgbClr val="000000"/>
              </a:outerShdw>
            </a:effectLst>
          </a:endParaRPr>
        </a:p>
      </dgm:t>
    </dgm:pt>
    <dgm:pt modelId="{1A396378-DEC4-46FF-86EB-44D43B693685}">
      <dgm:prSet phldrT="[Texto]" phldr="0" custT="1"/>
      <dgm:spPr/>
      <dgm:t>
        <a:bodyPr/>
        <a:lstStyle/>
        <a:p>
          <a:r>
            <a:rPr lang="or-IN" sz="1800" b="1" dirty="0">
              <a:effectLst>
                <a:outerShdw blurRad="38100" dist="38100" dir="2700000" algn="tl">
                  <a:srgbClr val="000000"/>
                </a:outerShdw>
              </a:effectLst>
            </a:rPr>
            <a:t>କନଫରେନ୍ସ / ମିଶନ / ୟୁନିଅନ</a:t>
          </a:r>
          <a:endParaRPr lang="es-ES" sz="1800" b="1" dirty="0">
            <a:effectLst>
              <a:outerShdw blurRad="38100" dist="38100" dir="2700000" algn="tl">
                <a:srgbClr val="000000"/>
              </a:outerShdw>
            </a:effectLst>
          </a:endParaRPr>
        </a:p>
      </dgm:t>
    </dgm:pt>
    <dgm:pt modelId="{56AA232D-C14C-46C6-9715-E27B28EEAC6C}" type="parTrans" cxnId="{AAB942A3-E936-4FE5-A58A-685188D0FC4E}">
      <dgm:prSet/>
      <dgm:spPr/>
      <dgm:t>
        <a:bodyPr/>
        <a:lstStyle/>
        <a:p>
          <a:endParaRPr lang="es-ES">
            <a:effectLst>
              <a:outerShdw blurRad="38100" dist="38100" dir="2700000" algn="tl">
                <a:srgbClr val="000000"/>
              </a:outerShdw>
            </a:effectLst>
          </a:endParaRPr>
        </a:p>
      </dgm:t>
    </dgm:pt>
    <dgm:pt modelId="{289AA72B-044B-4287-BC50-BBC52E22D47E}" type="sibTrans" cxnId="{AAB942A3-E936-4FE5-A58A-685188D0FC4E}">
      <dgm:prSet/>
      <dgm:spPr/>
      <dgm:t>
        <a:bodyPr/>
        <a:lstStyle/>
        <a:p>
          <a:endParaRPr lang="es-ES">
            <a:effectLst>
              <a:outerShdw blurRad="38100" dist="38100" dir="2700000" algn="tl">
                <a:srgbClr val="000000"/>
              </a:outerShdw>
            </a:effectLst>
          </a:endParaRPr>
        </a:p>
      </dgm:t>
    </dgm:pt>
    <dgm:pt modelId="{1C4774FB-014D-4309-9978-4EFA3A7597D9}">
      <dgm:prSet phldrT="[Texto]" phldr="0" custT="1"/>
      <dgm:spPr/>
      <dgm:t>
        <a:bodyPr/>
        <a:lstStyle/>
        <a:p>
          <a:r>
            <a:rPr lang="or-IN" sz="1800" b="1" dirty="0">
              <a:effectLst>
                <a:outerShdw blurRad="38100" dist="38100" dir="2700000" algn="tl">
                  <a:srgbClr val="000000"/>
                </a:outerShdw>
              </a:effectLst>
            </a:rPr>
            <a:t>ଡିଭିଜନ</a:t>
          </a:r>
          <a:endParaRPr lang="es-ES" sz="1800" b="1" dirty="0">
            <a:effectLst>
              <a:outerShdw blurRad="38100" dist="38100" dir="2700000" algn="tl">
                <a:srgbClr val="000000"/>
              </a:outerShdw>
            </a:effectLst>
          </a:endParaRPr>
        </a:p>
      </dgm:t>
    </dgm:pt>
    <dgm:pt modelId="{39821BA7-1B84-48CB-B028-51D1F3D7F77A}" type="parTrans" cxnId="{7ADD2692-48CC-4088-AC88-8D503F0ACCE1}">
      <dgm:prSet/>
      <dgm:spPr/>
      <dgm:t>
        <a:bodyPr/>
        <a:lstStyle/>
        <a:p>
          <a:endParaRPr lang="es-ES">
            <a:effectLst>
              <a:outerShdw blurRad="38100" dist="38100" dir="2700000" algn="tl">
                <a:srgbClr val="000000"/>
              </a:outerShdw>
            </a:effectLst>
          </a:endParaRPr>
        </a:p>
      </dgm:t>
    </dgm:pt>
    <dgm:pt modelId="{1B8FCDCA-02DF-44EF-AEB3-1C6B8C6CA963}" type="sibTrans" cxnId="{7ADD2692-48CC-4088-AC88-8D503F0ACCE1}">
      <dgm:prSet/>
      <dgm:spPr/>
      <dgm:t>
        <a:bodyPr/>
        <a:lstStyle/>
        <a:p>
          <a:endParaRPr lang="es-ES">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57937" r="-57937"/>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a:srcRect/>
          <a:stretch>
            <a:fillRect l="-26732" t="-17754" r="-130256" b="-14008"/>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139348" t="-5118" r="-10876" b="-14786"/>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a:srcRect/>
          <a:stretch>
            <a:fillRect l="-69634" t="-18064" r="-90438" b="-2410"/>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4317"/>
          <a:ext cx="2303994" cy="1198828"/>
        </a:xfrm>
        <a:prstGeom prst="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4317"/>
          <a:ext cx="252000"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89579" y="31578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or-IN" sz="2000" b="1" kern="1200" dirty="0">
              <a:solidFill>
                <a:srgbClr val="745E00"/>
              </a:solidFill>
            </a:rPr>
            <a:t>ଯଦିଓ ସେ ଧନୀ ଥିଲେ, ତଥାପି ସେ ଦରିଦ୍ର ହେଲେ (୨ କରିନ୍ଥୀୟ ୮:୯</a:t>
          </a:r>
          <a:r>
            <a:rPr lang="es-ES" sz="2000" b="1" kern="1200" dirty="0">
              <a:solidFill>
                <a:srgbClr val="745E00"/>
              </a:solidFill>
            </a:rPr>
            <a:t>)</a:t>
          </a:r>
          <a:endParaRPr lang="es-ES" sz="2000" kern="1200" dirty="0">
            <a:solidFill>
              <a:srgbClr val="745E00"/>
            </a:solidFill>
          </a:endParaRPr>
        </a:p>
      </dsp:txBody>
      <dsp:txXfrm>
        <a:off x="389579" y="315788"/>
        <a:ext cx="3139402" cy="539472"/>
      </dsp:txXfrm>
    </dsp:sp>
    <dsp:sp modelId="{9A9012AF-BDD8-4260-9D43-8D0286C05F1F}">
      <dsp:nvSpPr>
        <dsp:cNvPr id="0" name=""/>
        <dsp:cNvSpPr/>
      </dsp:nvSpPr>
      <dsp:spPr>
        <a:xfrm>
          <a:off x="389579" y="62770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347005"/>
          <a:ext cx="2303994" cy="1198828"/>
        </a:xfrm>
        <a:prstGeom prst="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347005"/>
          <a:ext cx="252000"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658475"/>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or-IN" sz="2000" b="1" kern="1200" dirty="0">
              <a:solidFill>
                <a:srgbClr val="208438"/>
              </a:solidFill>
            </a:rPr>
            <a:t>ପୃଥିବୀରେ ବାସ କରିବା ପାଇଁ ସେ ସ୍ୱର୍ଗ ପରିତ୍ୟାଗ କଲେ</a:t>
          </a:r>
          <a:endParaRPr lang="es-ES" sz="2000" kern="1200" dirty="0">
            <a:solidFill>
              <a:srgbClr val="208438"/>
            </a:solidFill>
          </a:endParaRPr>
        </a:p>
      </dsp:txBody>
      <dsp:txXfrm>
        <a:off x="389579" y="1658475"/>
        <a:ext cx="3139402" cy="539472"/>
      </dsp:txXfrm>
    </dsp:sp>
    <dsp:sp modelId="{3628C3B3-3306-4947-93D2-98E82D4D9398}">
      <dsp:nvSpPr>
        <dsp:cNvPr id="0" name=""/>
        <dsp:cNvSpPr/>
      </dsp:nvSpPr>
      <dsp:spPr>
        <a:xfrm>
          <a:off x="389579" y="1970396"/>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689692"/>
          <a:ext cx="2303994" cy="1198828"/>
        </a:xfrm>
        <a:prstGeom prst="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689692"/>
          <a:ext cx="252000"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9579" y="3001163"/>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or-IN" sz="2000" b="1" kern="1200" dirty="0">
              <a:solidFill>
                <a:schemeClr val="tx2">
                  <a:lumMod val="75000"/>
                </a:schemeClr>
              </a:solidFill>
            </a:rPr>
            <a:t>ଜଣେ ବଢ଼େଇ ହେବା ପାଇଁ ସେ ବିଶ୍ୱବ୍ରହ୍ମାଣ୍ଡର ଶାସନ ପରିତ୍ୟାଗ କଲେ </a:t>
          </a:r>
          <a:endParaRPr lang="es-ES" sz="2000" b="1" kern="1200" dirty="0">
            <a:solidFill>
              <a:schemeClr val="tx2">
                <a:lumMod val="75000"/>
              </a:schemeClr>
            </a:solidFill>
          </a:endParaRPr>
        </a:p>
        <a:p>
          <a:pPr marL="0" lvl="0" indent="0" algn="l" defTabSz="889000">
            <a:lnSpc>
              <a:spcPct val="90000"/>
            </a:lnSpc>
            <a:spcBef>
              <a:spcPct val="0"/>
            </a:spcBef>
            <a:spcAft>
              <a:spcPct val="35000"/>
            </a:spcAft>
            <a:buNone/>
            <a:defRPr b="1"/>
          </a:pPr>
          <a:endParaRPr lang="es-ES" sz="2000" kern="1200" dirty="0">
            <a:solidFill>
              <a:schemeClr val="tx2">
                <a:lumMod val="75000"/>
              </a:schemeClr>
            </a:solidFill>
          </a:endParaRPr>
        </a:p>
      </dsp:txBody>
      <dsp:txXfrm>
        <a:off x="389579" y="3001163"/>
        <a:ext cx="3139402" cy="539472"/>
      </dsp:txXfrm>
    </dsp:sp>
    <dsp:sp modelId="{EC916E81-F37E-4B5E-A860-74B8CF51D690}">
      <dsp:nvSpPr>
        <dsp:cNvPr id="0" name=""/>
        <dsp:cNvSpPr/>
      </dsp:nvSpPr>
      <dsp:spPr>
        <a:xfrm>
          <a:off x="389579" y="3313083"/>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032380"/>
          <a:ext cx="2303994" cy="1198828"/>
        </a:xfrm>
        <a:prstGeom prst="rect">
          <a:avLst/>
        </a:prstGeom>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032380"/>
          <a:ext cx="252000"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9579" y="4343850"/>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or-IN" sz="2000" b="1" kern="1200" dirty="0">
              <a:solidFill>
                <a:srgbClr val="1C97A8"/>
              </a:solidFill>
            </a:rPr>
            <a:t>ଶତ୍ରୁର କ୍ଷେତ୍ରରେ ରହିବା ପାଇଁ ସେ ଏକ ସୁରକ୍ଷିତ ସ୍ଥାନ ତ୍ୟାଗ କଲେ</a:t>
          </a:r>
          <a:endParaRPr lang="es-ES" sz="2000" b="1" kern="1200" dirty="0">
            <a:solidFill>
              <a:srgbClr val="1C97A8"/>
            </a:solidFill>
          </a:endParaRPr>
        </a:p>
        <a:p>
          <a:pPr marL="0" lvl="0" indent="0" algn="l" defTabSz="889000">
            <a:lnSpc>
              <a:spcPct val="90000"/>
            </a:lnSpc>
            <a:spcBef>
              <a:spcPct val="0"/>
            </a:spcBef>
            <a:spcAft>
              <a:spcPct val="35000"/>
            </a:spcAft>
            <a:buNone/>
            <a:defRPr b="1"/>
          </a:pPr>
          <a:endParaRPr lang="es-ES" sz="2000" kern="1200" dirty="0">
            <a:solidFill>
              <a:srgbClr val="1C97A8"/>
            </a:solidFill>
          </a:endParaRPr>
        </a:p>
      </dsp:txBody>
      <dsp:txXfrm>
        <a:off x="389579" y="4343850"/>
        <a:ext cx="3139402" cy="539472"/>
      </dsp:txXfrm>
    </dsp:sp>
    <dsp:sp modelId="{4D944891-2582-4A86-9E09-787E90A528BF}">
      <dsp:nvSpPr>
        <dsp:cNvPr id="0" name=""/>
        <dsp:cNvSpPr/>
      </dsp:nvSpPr>
      <dsp:spPr>
        <a:xfrm>
          <a:off x="389579" y="4655771"/>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375067"/>
          <a:ext cx="2303994" cy="1198828"/>
        </a:xfrm>
        <a:prstGeom prst="rect">
          <a:avLst/>
        </a:prstGeom>
        <a:blipFill dpi="0" rotWithShape="1">
          <a:blip xmlns:r="http://schemas.openxmlformats.org/officeDocument/2006/relationships" r:embed="rId5" cstate="hqprint">
            <a:extLst>
              <a:ext uri="{28A0092B-C50C-407E-A947-70E740481C1C}">
                <a14:useLocalDpi xmlns:a14="http://schemas.microsoft.com/office/drawing/2010/main"/>
              </a:ext>
            </a:extLst>
          </a:blip>
          <a:srcRect/>
          <a:stretch>
            <a:fillRect t="-5334" b="-5334"/>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375067"/>
          <a:ext cx="252000"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9579" y="568653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or-IN" sz="2000" b="1" kern="1200" dirty="0">
              <a:solidFill>
                <a:schemeClr val="accent5">
                  <a:lumMod val="75000"/>
                </a:schemeClr>
              </a:solidFill>
            </a:rPr>
            <a:t>କଣ୍ଟକ ମୁକୁଟ ପାଇଁ ସେ ରାଜକୀୟ ମୁକୁଟ ବଦଳାଇ ଦେଲେ</a:t>
          </a:r>
          <a:endParaRPr lang="es-ES" sz="2000" b="1" kern="1200" dirty="0">
            <a:solidFill>
              <a:schemeClr val="accent5">
                <a:lumMod val="75000"/>
              </a:schemeClr>
            </a:solidFill>
          </a:endParaRPr>
        </a:p>
        <a:p>
          <a:pPr marL="0" lvl="0" indent="0" algn="l" defTabSz="889000">
            <a:lnSpc>
              <a:spcPct val="90000"/>
            </a:lnSpc>
            <a:spcBef>
              <a:spcPct val="0"/>
            </a:spcBef>
            <a:spcAft>
              <a:spcPct val="35000"/>
            </a:spcAft>
            <a:buNone/>
            <a:defRPr b="1"/>
          </a:pPr>
          <a:endParaRPr lang="es-ES" sz="2000" kern="1200" dirty="0">
            <a:solidFill>
              <a:schemeClr val="accent5">
                <a:lumMod val="75000"/>
              </a:schemeClr>
            </a:solidFill>
          </a:endParaRPr>
        </a:p>
      </dsp:txBody>
      <dsp:txXfrm>
        <a:off x="389579" y="5686538"/>
        <a:ext cx="3139402" cy="539472"/>
      </dsp:txXfrm>
    </dsp:sp>
    <dsp:sp modelId="{14548C3F-1643-4892-86FA-521F0AAC21DF}">
      <dsp:nvSpPr>
        <dsp:cNvPr id="0" name=""/>
        <dsp:cNvSpPr/>
      </dsp:nvSpPr>
      <dsp:spPr>
        <a:xfrm>
          <a:off x="389579" y="599845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81306" y="32373"/>
          <a:ext cx="2851499" cy="87175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or-IN" sz="2000" b="1" kern="1200" dirty="0">
              <a:effectLst>
                <a:outerShdw blurRad="38100" dist="38100" dir="2700000" algn="tl">
                  <a:srgbClr val="000000">
                    <a:alpha val="43137"/>
                  </a:srgbClr>
                </a:outerShdw>
              </a:effectLst>
            </a:rPr>
            <a:t>ଈଶ୍ୱରଙ୍କ ଅନୁଗ୍ରହ ପାଇଁ କୃତଜ୍ଞତା (୨ କରିନ୍ଥୀ ୯:୧୫</a:t>
          </a:r>
          <a:r>
            <a:rPr lang="es-ES" sz="2000" b="1" kern="1200" dirty="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81306" y="32373"/>
        <a:ext cx="2633560" cy="871758"/>
      </dsp:txXfrm>
    </dsp:sp>
    <dsp:sp modelId="{1FED0ED4-56D9-421E-9A63-B78BB2B88190}">
      <dsp:nvSpPr>
        <dsp:cNvPr id="0" name=""/>
        <dsp:cNvSpPr/>
      </dsp:nvSpPr>
      <dsp:spPr>
        <a:xfrm>
          <a:off x="2649484" y="1563"/>
          <a:ext cx="5086025" cy="933377"/>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or-IN" sz="2000" b="1" kern="1200" dirty="0"/>
            <a:t>ଯୀଶୁ ଆମ ପାଇଁ ସର୍ବସ୍ୱ ଦେଲେ। ଆମର କୃତଜ୍ଞତା ନିଜକୁ ସମ୍ପୂର୍ଣ୍ଣ ଭାବରେ ତାହାଙ୍କୁ ସମର୍ପଣ କରିବାର ଇଚ୍ଛା ମାଧ୍ୟମରେ ପ୍ରକାଶ ପାଏ</a:t>
          </a:r>
          <a:endParaRPr lang="es-ES" sz="2000" kern="1200" dirty="0"/>
        </a:p>
      </dsp:txBody>
      <dsp:txXfrm>
        <a:off x="3116173" y="1563"/>
        <a:ext cx="4152648" cy="933377"/>
      </dsp:txXfrm>
    </dsp:sp>
    <dsp:sp modelId="{8D21C6B2-6F6B-4D22-B4F2-5AD97FF58ABA}">
      <dsp:nvSpPr>
        <dsp:cNvPr id="0" name=""/>
        <dsp:cNvSpPr/>
      </dsp:nvSpPr>
      <dsp:spPr>
        <a:xfrm>
          <a:off x="81306" y="1056987"/>
          <a:ext cx="2851499" cy="87175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or-IN" sz="2000" b="1" kern="1200" dirty="0">
              <a:effectLst>
                <a:outerShdw blurRad="38100" dist="38100" dir="2700000" algn="tl">
                  <a:srgbClr val="000000">
                    <a:alpha val="43137"/>
                  </a:srgbClr>
                </a:outerShdw>
              </a:effectLst>
            </a:rPr>
            <a:t>ଈଶ୍ୱରଙ୍କ ଆଶୀର୍ବାଦ ବାଣ୍ଟିବାର ଇଚ୍ଛା (୨ କରିନ୍ଥୀ ୯:୧୧କ</a:t>
          </a:r>
          <a:r>
            <a:rPr lang="es-ES" sz="2000" b="1" kern="1200" dirty="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81306" y="1056987"/>
        <a:ext cx="2633560" cy="871758"/>
      </dsp:txXfrm>
    </dsp:sp>
    <dsp:sp modelId="{C0C24EC1-C44B-43A8-B691-1F5F04610D3A}">
      <dsp:nvSpPr>
        <dsp:cNvPr id="0" name=""/>
        <dsp:cNvSpPr/>
      </dsp:nvSpPr>
      <dsp:spPr>
        <a:xfrm>
          <a:off x="2649484" y="1131086"/>
          <a:ext cx="4978359" cy="723559"/>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or-IN" sz="2000" b="1" kern="1200" dirty="0"/>
            <a:t>ଆମେ ଅନ୍ୟମାନଙ୍କୁ ଦାନ କରୁ, କାରଣ ଆମେ ପ୍ରଥମେ ଈଶ୍ୱରଙ୍କଠାରୁ ପାଇଅଛୁ</a:t>
          </a:r>
          <a:endParaRPr lang="es-ES" sz="2000" kern="1200" dirty="0"/>
        </a:p>
      </dsp:txBody>
      <dsp:txXfrm>
        <a:off x="3011264" y="1131086"/>
        <a:ext cx="4254800" cy="723559"/>
      </dsp:txXfrm>
    </dsp:sp>
    <dsp:sp modelId="{0A93A2B4-3F7C-4657-9FC3-637F69F13A13}">
      <dsp:nvSpPr>
        <dsp:cNvPr id="0" name=""/>
        <dsp:cNvSpPr/>
      </dsp:nvSpPr>
      <dsp:spPr>
        <a:xfrm>
          <a:off x="81306" y="2050791"/>
          <a:ext cx="2851499" cy="87175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or-IN" sz="2000" b="1" kern="1200" dirty="0">
              <a:effectLst>
                <a:outerShdw blurRad="38100" dist="38100" dir="2700000" algn="tl">
                  <a:srgbClr val="000000">
                    <a:alpha val="43137"/>
                  </a:srgbClr>
                </a:outerShdw>
              </a:effectLst>
            </a:rPr>
            <a:t>ନିଷ୍କପଟ ପ୍ରେମ </a:t>
          </a:r>
          <a:br>
            <a:rPr lang="es-ES" sz="2000" b="1" kern="1200" dirty="0">
              <a:effectLst>
                <a:outerShdw blurRad="38100" dist="38100" dir="2700000" algn="tl">
                  <a:srgbClr val="000000">
                    <a:alpha val="43137"/>
                  </a:srgbClr>
                </a:outerShdw>
              </a:effectLst>
            </a:rPr>
          </a:br>
          <a:r>
            <a:rPr lang="or-IN" sz="2000" b="1" kern="1200" dirty="0">
              <a:effectLst>
                <a:outerShdw blurRad="38100" dist="38100" dir="2700000" algn="tl">
                  <a:srgbClr val="000000">
                    <a:alpha val="43137"/>
                  </a:srgbClr>
                </a:outerShdw>
              </a:effectLst>
            </a:rPr>
            <a:t>(୨ କରିନ୍ଥୀୟ ୮:୨୪</a:t>
          </a:r>
          <a:r>
            <a:rPr lang="es-ES" sz="2000" b="1" kern="1200" dirty="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81306" y="2050791"/>
        <a:ext cx="2633560" cy="871758"/>
      </dsp:txXfrm>
    </dsp:sp>
    <dsp:sp modelId="{C606BF0D-BD59-4E31-A4A0-E5082F883447}">
      <dsp:nvSpPr>
        <dsp:cNvPr id="0" name=""/>
        <dsp:cNvSpPr/>
      </dsp:nvSpPr>
      <dsp:spPr>
        <a:xfrm>
          <a:off x="2649484" y="2098821"/>
          <a:ext cx="5042033" cy="775699"/>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or-IN" sz="2000" b="1" kern="1200" dirty="0"/>
            <a:t>ଉଦାରତା ପ୍ରମାଣ କରେ ଯେ ଆମ ହୃଦୟରେ ପ୍ରେମ ବାସ କରୁଛି</a:t>
          </a:r>
          <a:endParaRPr lang="es-ES" sz="2000" kern="1200" dirty="0"/>
        </a:p>
      </dsp:txBody>
      <dsp:txXfrm>
        <a:off x="3037334" y="2098821"/>
        <a:ext cx="4266334" cy="7756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758"/>
          <a:ext cx="3848099" cy="635958"/>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prstClr val="white"/>
              </a:solidFill>
              <a:effectLst>
                <a:outerShdw blurRad="38100" dist="38100" dir="2700000" algn="tl">
                  <a:srgbClr val="000000"/>
                </a:outerShdw>
              </a:effectLst>
              <a:latin typeface="Aptos" panose="02110004020202020204"/>
              <a:ea typeface="+mn-ea"/>
              <a:cs typeface="+mn-cs"/>
            </a:rPr>
            <a:t>ସେମାନେ ଅନ୍ୟମାନଙ୍କୁ ସାହାଯ୍ୟ କରିବାର ଅଧିକାର ମାଗି ଥିଲେ (୨ କରି ୮:୪</a:t>
          </a:r>
          <a:r>
            <a:rPr lang="es-ES" sz="2000" b="1" kern="1200" dirty="0">
              <a:solidFill>
                <a:prstClr val="white"/>
              </a:solidFill>
              <a:effectLst>
                <a:outerShdw blurRad="38100" dist="38100" dir="2700000" algn="tl">
                  <a:srgbClr val="000000"/>
                </a:outerShdw>
              </a:effectLst>
              <a:latin typeface="Aptos" panose="02110004020202020204"/>
              <a:ea typeface="+mn-ea"/>
              <a:cs typeface="+mn-cs"/>
            </a:rPr>
            <a:t>)</a:t>
          </a:r>
        </a:p>
      </dsp:txBody>
      <dsp:txXfrm>
        <a:off x="31045" y="31803"/>
        <a:ext cx="3786009" cy="573868"/>
      </dsp:txXfrm>
    </dsp:sp>
    <dsp:sp modelId="{F8F6F75F-1573-4DA0-ACC3-3D93CED1CD83}">
      <dsp:nvSpPr>
        <dsp:cNvPr id="0" name=""/>
        <dsp:cNvSpPr/>
      </dsp:nvSpPr>
      <dsp:spPr>
        <a:xfrm>
          <a:off x="0" y="650329"/>
          <a:ext cx="3848099" cy="1284986"/>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prstClr val="white"/>
              </a:solidFill>
              <a:effectLst>
                <a:outerShdw blurRad="38100" dist="38100" dir="2700000" algn="tl">
                  <a:srgbClr val="000000"/>
                </a:outerShdw>
              </a:effectLst>
              <a:latin typeface="Aptos" panose="02110004020202020204"/>
              <a:ea typeface="+mn-ea"/>
              <a:cs typeface="+mn-cs"/>
            </a:rPr>
            <a:t>ନିଜ ଦାରିଦ୍ର୍ୟ ସତ୍ତ୍ୱେ, ସେମାନେ ନିଜ ସାମର୍ଥ୍ୟଠାରୁ ଅଧିକ ଦାନ କରିଥିଲେ (୨ କରି ୮:୨-୩</a:t>
          </a:r>
          <a:r>
            <a:rPr lang="es-ES" sz="2000" b="1" kern="1200" dirty="0">
              <a:solidFill>
                <a:prstClr val="white"/>
              </a:solidFill>
              <a:effectLst>
                <a:outerShdw blurRad="38100" dist="38100" dir="2700000" algn="tl">
                  <a:srgbClr val="000000"/>
                </a:outerShdw>
              </a:effectLst>
              <a:latin typeface="Aptos" panose="02110004020202020204"/>
              <a:ea typeface="+mn-ea"/>
              <a:cs typeface="+mn-cs"/>
            </a:rPr>
            <a:t>)</a:t>
          </a:r>
        </a:p>
      </dsp:txBody>
      <dsp:txXfrm>
        <a:off x="62728" y="713057"/>
        <a:ext cx="3722643" cy="11595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15"/>
          <a:ext cx="3457574" cy="656662"/>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effectLst>
                <a:outerShdw blurRad="38100" dist="38100" dir="2700000" algn="tl">
                  <a:srgbClr val="000000"/>
                </a:outerShdw>
              </a:effectLst>
            </a:rPr>
            <a:t>ସେମାନେ ଯୀଶୁଙ୍କ ଅନୁଗ୍ରହ ପ୍ରାପ୍ତ ହେଲେ (୨ କରିନ୍ଥୀୟ ୮:୯</a:t>
          </a:r>
          <a:r>
            <a:rPr lang="es-ES"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32056" y="32071"/>
        <a:ext cx="3393462" cy="592550"/>
      </dsp:txXfrm>
    </dsp:sp>
    <dsp:sp modelId="{B9DDC8E8-E407-48D4-8111-818FA67DBE63}">
      <dsp:nvSpPr>
        <dsp:cNvPr id="0" name=""/>
        <dsp:cNvSpPr/>
      </dsp:nvSpPr>
      <dsp:spPr>
        <a:xfrm>
          <a:off x="0" y="666760"/>
          <a:ext cx="3457574" cy="656662"/>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effectLst>
                <a:outerShdw blurRad="38100" dist="38100" dir="2700000" algn="tl">
                  <a:srgbClr val="000000"/>
                </a:outerShdw>
              </a:effectLst>
            </a:rPr>
            <a:t>ସେମାନେ ନିଜକୁ ଯୀଶୁଙ୍କ ନିକଟରେ ସମର୍ପଣ କଲେ (୨ କରିନ୍ଥୀୟ ୮:୫</a:t>
          </a:r>
          <a:r>
            <a:rPr lang="es-ES"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32056" y="698816"/>
        <a:ext cx="3393462" cy="5925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517416" y="-1896142"/>
          <a:ext cx="650058"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ts val="2000"/>
            </a:lnSpc>
            <a:spcBef>
              <a:spcPct val="0"/>
            </a:spcBef>
            <a:spcAft>
              <a:spcPct val="15000"/>
            </a:spcAft>
            <a:buNone/>
          </a:pPr>
          <a:r>
            <a:rPr lang="or-IN" sz="2000" b="1" kern="1200" dirty="0"/>
            <a:t>ଦାନ କରିବାକୁ ସାମର୍ଥ୍ୟ ହୋଇ ସେମାନେ ଖୁସି ଅନୁଭବ କଲେ</a:t>
          </a:r>
          <a:endParaRPr lang="es-ES" sz="2000" kern="1200" dirty="0"/>
        </a:p>
      </dsp:txBody>
      <dsp:txXfrm rot="-5400000">
        <a:off x="2538158" y="114849"/>
        <a:ext cx="4576843" cy="586592"/>
      </dsp:txXfrm>
    </dsp:sp>
    <dsp:sp modelId="{B711DD2F-11E1-4BB3-968C-25BA0DB1901D}">
      <dsp:nvSpPr>
        <dsp:cNvPr id="0" name=""/>
        <dsp:cNvSpPr/>
      </dsp:nvSpPr>
      <dsp:spPr>
        <a:xfrm>
          <a:off x="54166" y="1858"/>
          <a:ext cx="2483990" cy="812573"/>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ts val="2000"/>
            </a:lnSpc>
            <a:spcBef>
              <a:spcPct val="0"/>
            </a:spcBef>
            <a:spcAft>
              <a:spcPct val="35000"/>
            </a:spcAft>
            <a:buNone/>
          </a:pPr>
          <a:r>
            <a:rPr lang="or-IN" sz="2000" b="1" kern="1200" dirty="0">
              <a:effectLst>
                <a:outerShdw blurRad="38100" dist="38100" dir="2700000" algn="tl">
                  <a:srgbClr val="000000"/>
                </a:outerShdw>
              </a:effectLst>
            </a:rPr>
            <a:t>ଆନନ୍ଦ ସହିତ</a:t>
          </a:r>
          <a:br>
            <a:rPr lang="es-ES" sz="2000" b="1" kern="1200" dirty="0">
              <a:effectLst>
                <a:outerShdw blurRad="38100" dist="38100" dir="2700000" algn="tl">
                  <a:srgbClr val="000000"/>
                </a:outerShdw>
              </a:effectLst>
            </a:rPr>
          </a:br>
          <a:r>
            <a:rPr lang="or-IN" sz="2000" b="1" kern="1200" dirty="0">
              <a:effectLst>
                <a:outerShdw blurRad="38100" dist="38100" dir="2700000" algn="tl">
                  <a:srgbClr val="000000"/>
                </a:outerShdw>
              </a:effectLst>
            </a:rPr>
            <a:t>(୨ କରିନ୍ଥୀୟ ୮:୨କ</a:t>
          </a:r>
          <a:r>
            <a:rPr lang="es-ES"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93833" y="41525"/>
        <a:ext cx="2404656" cy="733239"/>
      </dsp:txXfrm>
    </dsp:sp>
    <dsp:sp modelId="{168EF5E1-1817-41C6-821F-2CD9D8F90BAC}">
      <dsp:nvSpPr>
        <dsp:cNvPr id="0" name=""/>
        <dsp:cNvSpPr/>
      </dsp:nvSpPr>
      <dsp:spPr>
        <a:xfrm rot="5400000">
          <a:off x="4517416" y="-1042940"/>
          <a:ext cx="650058"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ts val="2000"/>
            </a:lnSpc>
            <a:spcBef>
              <a:spcPct val="0"/>
            </a:spcBef>
            <a:spcAft>
              <a:spcPct val="15000"/>
            </a:spcAft>
            <a:buNone/>
          </a:pPr>
          <a:r>
            <a:rPr lang="or-IN" sz="2000" b="1" kern="1200" dirty="0"/>
            <a:t>ସେମାନଙ୍କର ଦାରିଦ୍ର୍ୟ କୌଣସି ବାଧା ନ ଥିଲା</a:t>
          </a:r>
          <a:endParaRPr lang="es-ES" sz="2000" kern="1200" dirty="0"/>
        </a:p>
      </dsp:txBody>
      <dsp:txXfrm rot="-5400000">
        <a:off x="2538158" y="968051"/>
        <a:ext cx="4576843" cy="586592"/>
      </dsp:txXfrm>
    </dsp:sp>
    <dsp:sp modelId="{6F5A290D-5C74-4728-B73F-8BFA2A3C1AA1}">
      <dsp:nvSpPr>
        <dsp:cNvPr id="0" name=""/>
        <dsp:cNvSpPr/>
      </dsp:nvSpPr>
      <dsp:spPr>
        <a:xfrm>
          <a:off x="54166" y="855060"/>
          <a:ext cx="2483990" cy="812573"/>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ts val="2000"/>
            </a:lnSpc>
            <a:spcBef>
              <a:spcPct val="0"/>
            </a:spcBef>
            <a:spcAft>
              <a:spcPct val="35000"/>
            </a:spcAft>
            <a:buNone/>
          </a:pPr>
          <a:r>
            <a:rPr lang="or-IN" sz="2000" b="1" kern="1200" dirty="0">
              <a:effectLst>
                <a:outerShdw blurRad="38100" dist="38100" dir="2700000" algn="tl">
                  <a:srgbClr val="000000"/>
                </a:outerShdw>
              </a:effectLst>
            </a:rPr>
            <a:t>ଉଦାରତା ସହିତ</a:t>
          </a:r>
          <a:br>
            <a:rPr lang="es-ES" sz="2000" b="1" kern="1200" dirty="0">
              <a:effectLst>
                <a:outerShdw blurRad="38100" dist="38100" dir="2700000" algn="tl">
                  <a:srgbClr val="000000"/>
                </a:outerShdw>
              </a:effectLst>
            </a:rPr>
          </a:br>
          <a:r>
            <a:rPr lang="or-IN" sz="2000" b="1" kern="1200" dirty="0">
              <a:effectLst>
                <a:outerShdw blurRad="38100" dist="38100" dir="2700000" algn="tl">
                  <a:srgbClr val="000000"/>
                </a:outerShdw>
              </a:effectLst>
            </a:rPr>
            <a:t>(୨ କରିନ୍ଥୀୟ ୮:୨ଖ</a:t>
          </a:r>
          <a:r>
            <a:rPr lang="es-ES"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93833" y="894727"/>
        <a:ext cx="2404656" cy="733239"/>
      </dsp:txXfrm>
    </dsp:sp>
    <dsp:sp modelId="{42BA8455-6A61-4E36-9477-4EEBC64C151B}">
      <dsp:nvSpPr>
        <dsp:cNvPr id="0" name=""/>
        <dsp:cNvSpPr/>
      </dsp:nvSpPr>
      <dsp:spPr>
        <a:xfrm rot="5400000">
          <a:off x="4517416" y="-189738"/>
          <a:ext cx="650058"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ts val="2000"/>
            </a:lnSpc>
            <a:spcBef>
              <a:spcPct val="0"/>
            </a:spcBef>
            <a:spcAft>
              <a:spcPct val="15000"/>
            </a:spcAft>
            <a:buNone/>
          </a:pPr>
          <a:r>
            <a:rPr lang="or-IN" sz="2000" b="1" kern="1200" dirty="0"/>
            <a:t>ସେମାନେ ସ୍ୱେଚ୍ଛାରେ ଏବଂ ସ୍ୱତଃସ୍ଫୂର୍ତ୍ତ ଭାବରେ ଏହା କଲେ</a:t>
          </a:r>
          <a:endParaRPr lang="es-ES" sz="2000" kern="1200" dirty="0"/>
        </a:p>
      </dsp:txBody>
      <dsp:txXfrm rot="-5400000">
        <a:off x="2538158" y="1821253"/>
        <a:ext cx="4576843" cy="586592"/>
      </dsp:txXfrm>
    </dsp:sp>
    <dsp:sp modelId="{58547A2F-B6AB-4634-B301-C2DA1D84FDF8}">
      <dsp:nvSpPr>
        <dsp:cNvPr id="0" name=""/>
        <dsp:cNvSpPr/>
      </dsp:nvSpPr>
      <dsp:spPr>
        <a:xfrm>
          <a:off x="54166" y="1708262"/>
          <a:ext cx="2483990" cy="812573"/>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ts val="2000"/>
            </a:lnSpc>
            <a:spcBef>
              <a:spcPct val="0"/>
            </a:spcBef>
            <a:spcAft>
              <a:spcPct val="35000"/>
            </a:spcAft>
            <a:buNone/>
          </a:pPr>
          <a:r>
            <a:rPr lang="or-IN" sz="2000" b="1" kern="1200" dirty="0">
              <a:effectLst>
                <a:outerShdw blurRad="38100" dist="38100" dir="2700000" algn="tl">
                  <a:srgbClr val="000000"/>
                </a:outerShdw>
              </a:effectLst>
            </a:rPr>
            <a:t>ଖୁସିର ସହିତ</a:t>
          </a:r>
          <a:br>
            <a:rPr lang="es-ES" sz="2000" b="1" kern="1200" dirty="0">
              <a:effectLst>
                <a:outerShdw blurRad="38100" dist="38100" dir="2700000" algn="tl">
                  <a:srgbClr val="000000"/>
                </a:outerShdw>
              </a:effectLst>
            </a:rPr>
          </a:br>
          <a:r>
            <a:rPr lang="or-IN" sz="2000" b="1" kern="1200" dirty="0">
              <a:effectLst>
                <a:outerShdw blurRad="38100" dist="38100" dir="2700000" algn="tl">
                  <a:srgbClr val="000000"/>
                </a:outerShdw>
              </a:effectLst>
            </a:rPr>
            <a:t>(୨ କରିନ୍ଥୀୟ ୮:୩</a:t>
          </a:r>
          <a:r>
            <a:rPr lang="es-ES"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93833" y="1747929"/>
        <a:ext cx="2404656" cy="733239"/>
      </dsp:txXfrm>
    </dsp:sp>
    <dsp:sp modelId="{29C5E9AD-C784-4A3B-BEFA-F251D9EB017F}">
      <dsp:nvSpPr>
        <dsp:cNvPr id="0" name=""/>
        <dsp:cNvSpPr/>
      </dsp:nvSpPr>
      <dsp:spPr>
        <a:xfrm rot="5400000">
          <a:off x="4517416" y="663463"/>
          <a:ext cx="650058" cy="4608576"/>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ts val="2000"/>
            </a:lnSpc>
            <a:spcBef>
              <a:spcPct val="0"/>
            </a:spcBef>
            <a:spcAft>
              <a:spcPct val="15000"/>
            </a:spcAft>
            <a:buNone/>
          </a:pPr>
          <a:r>
            <a:rPr lang="or-IN" sz="2000" b="1" kern="1200" dirty="0"/>
            <a:t>ଏହି କାର୍ଯ୍ୟ ସେମାନଙ୍କୁ ଈଶ୍ୱର ଏବଂ ମଣ୍ଡଳୀ ପ୍ରତି ସେମାନଙ୍କର ପ୍ରେମ ଦେଖାଇବାକୁ ସୁଯୋଗ ଦେଲା</a:t>
          </a:r>
          <a:endParaRPr lang="es-ES" sz="2000" kern="1200" dirty="0"/>
        </a:p>
      </dsp:txBody>
      <dsp:txXfrm rot="-5400000">
        <a:off x="2538158" y="2674455"/>
        <a:ext cx="4576843" cy="586592"/>
      </dsp:txXfrm>
    </dsp:sp>
    <dsp:sp modelId="{80BB0345-422F-461E-9362-F74C1675D04F}">
      <dsp:nvSpPr>
        <dsp:cNvPr id="0" name=""/>
        <dsp:cNvSpPr/>
      </dsp:nvSpPr>
      <dsp:spPr>
        <a:xfrm>
          <a:off x="54166" y="2561464"/>
          <a:ext cx="2483990" cy="812573"/>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ts val="2000"/>
            </a:lnSpc>
            <a:spcBef>
              <a:spcPct val="0"/>
            </a:spcBef>
            <a:spcAft>
              <a:spcPct val="35000"/>
            </a:spcAft>
            <a:buNone/>
          </a:pPr>
          <a:r>
            <a:rPr lang="or-IN" sz="2000" b="1" kern="1200" dirty="0">
              <a:effectLst>
                <a:outerShdw blurRad="38100" dist="38100" dir="2700000" algn="tl">
                  <a:srgbClr val="000000"/>
                </a:outerShdw>
              </a:effectLst>
            </a:rPr>
            <a:t>ଏକ ସୁଯୋଗ ଭାବରେ</a:t>
          </a:r>
          <a:br>
            <a:rPr lang="es-ES" sz="2000" b="1" kern="1200" dirty="0">
              <a:effectLst>
                <a:outerShdw blurRad="38100" dist="38100" dir="2700000" algn="tl">
                  <a:srgbClr val="000000"/>
                </a:outerShdw>
              </a:effectLst>
            </a:rPr>
          </a:br>
          <a:r>
            <a:rPr lang="or-IN" sz="2000" b="1" kern="1200" dirty="0">
              <a:effectLst>
                <a:outerShdw blurRad="38100" dist="38100" dir="2700000" algn="tl">
                  <a:srgbClr val="000000"/>
                </a:outerShdw>
              </a:effectLst>
            </a:rPr>
            <a:t>(୨ କରିନ୍ଥୀୟ ୮:୪</a:t>
          </a:r>
          <a:r>
            <a:rPr lang="es-ES"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93833" y="2601131"/>
        <a:ext cx="2404656" cy="733239"/>
      </dsp:txXfrm>
    </dsp:sp>
    <dsp:sp modelId="{CFB8DF9A-D7A6-4817-8A22-63A62AFE7A08}">
      <dsp:nvSpPr>
        <dsp:cNvPr id="0" name=""/>
        <dsp:cNvSpPr/>
      </dsp:nvSpPr>
      <dsp:spPr>
        <a:xfrm rot="5400000">
          <a:off x="4517416" y="1516665"/>
          <a:ext cx="650058" cy="4608576"/>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ts val="2000"/>
            </a:lnSpc>
            <a:spcBef>
              <a:spcPct val="0"/>
            </a:spcBef>
            <a:spcAft>
              <a:spcPct val="15000"/>
            </a:spcAft>
            <a:buNone/>
          </a:pPr>
          <a:r>
            <a:rPr lang="or-IN" sz="2000" b="1" kern="1200" dirty="0"/>
            <a:t>ଈଶ୍ୱରଙ୍କ ପ୍ରତି ସେମାନଙ୍କର ଭକ୍ତି ଅନ୍ୟମାନଙ୍କ ପ୍ରତି ସେମାନଙ୍କର ସମର୍ପଣରେ ପରିଣତ ହେଲା</a:t>
          </a:r>
          <a:endParaRPr lang="es-ES" sz="2000" kern="1200" dirty="0"/>
        </a:p>
      </dsp:txBody>
      <dsp:txXfrm rot="-5400000">
        <a:off x="2538158" y="3527657"/>
        <a:ext cx="4576843" cy="586592"/>
      </dsp:txXfrm>
    </dsp:sp>
    <dsp:sp modelId="{8908E5C1-994F-4C76-9558-D91D04817A93}">
      <dsp:nvSpPr>
        <dsp:cNvPr id="0" name=""/>
        <dsp:cNvSpPr/>
      </dsp:nvSpPr>
      <dsp:spPr>
        <a:xfrm>
          <a:off x="54166" y="3414667"/>
          <a:ext cx="2483990" cy="812573"/>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ts val="2000"/>
            </a:lnSpc>
            <a:spcBef>
              <a:spcPct val="0"/>
            </a:spcBef>
            <a:spcAft>
              <a:spcPct val="35000"/>
            </a:spcAft>
            <a:buNone/>
          </a:pPr>
          <a:r>
            <a:rPr lang="or-IN" sz="2000" b="1" kern="1200" dirty="0">
              <a:effectLst>
                <a:outerShdw blurRad="38100" dist="38100" dir="2700000" algn="tl">
                  <a:srgbClr val="000000"/>
                </a:outerShdw>
              </a:effectLst>
            </a:rPr>
            <a:t>ଏକ ସମର୍ପଣର କାର୍ଯ୍ୟ ଭାବରେ </a:t>
          </a:r>
          <a:br>
            <a:rPr lang="es-ES" sz="2000" b="1" kern="1200" dirty="0">
              <a:effectLst>
                <a:outerShdw blurRad="38100" dist="38100" dir="2700000" algn="tl">
                  <a:srgbClr val="000000"/>
                </a:outerShdw>
              </a:effectLst>
            </a:rPr>
          </a:br>
          <a:r>
            <a:rPr lang="or-IN" sz="2000" b="1" kern="1200" dirty="0">
              <a:effectLst>
                <a:outerShdw blurRad="38100" dist="38100" dir="2700000" algn="tl">
                  <a:srgbClr val="000000"/>
                </a:outerShdw>
              </a:effectLst>
            </a:rPr>
            <a:t>(୨ କରିନ୍ଥୀୟ ୮:୫</a:t>
          </a:r>
          <a:r>
            <a:rPr lang="es-ES"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93833" y="3454334"/>
        <a:ext cx="2404656" cy="7332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t>ଯିହୂଦୀ ମଣ୍ଡଳୀଗୁଡ଼ିକ</a:t>
          </a:r>
          <a:endParaRPr lang="es-ES" sz="2000" b="1" kern="1200" dirty="0"/>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or-IN" sz="1800" b="1" kern="1200" dirty="0"/>
            <a:t>ସେମାନେ ସୁସମାଚାର ବହନ କରନ୍ତି</a:t>
          </a:r>
          <a:endParaRPr lang="es-ES" sz="1800" b="1" kern="1200" dirty="0"/>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t>ଅଣଯିହୂଦୀ ମଣ୍ଡଳୀଗୁଡ଼ିକ</a:t>
          </a:r>
          <a:endParaRPr lang="es-ES" sz="2000" b="1" kern="1200" dirty="0"/>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or-IN" sz="1800" b="1" kern="1200" dirty="0"/>
            <a:t>ସେମାନେ ନିଜ ସମ୍ବଳ ଦ୍ୱାରା ସାହାଯ୍ୟ କରନ୍ତି</a:t>
          </a:r>
          <a:endParaRPr lang="es-ES" sz="1800" b="1" kern="1200" dirty="0"/>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5337" y="123823"/>
          <a:ext cx="1007999" cy="1224000"/>
        </a:xfrm>
        <a:prstGeom prst="roundRect">
          <a:avLst>
            <a:gd name="adj" fmla="val 1000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57937" r="-57937"/>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2680" y="1449988"/>
          <a:ext cx="1115999" cy="878123"/>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or-IN" sz="1800" b="1" kern="1200" dirty="0">
              <a:effectLst>
                <a:outerShdw blurRad="38100" dist="38100" dir="2700000" algn="tl">
                  <a:srgbClr val="000000"/>
                </a:outerShdw>
              </a:effectLst>
            </a:rPr>
            <a:t>ସ୍ଥାନୀୟ ମଣ୍ଡଳୀ</a:t>
          </a:r>
          <a:endParaRPr lang="es-ES" sz="1800" b="1" kern="1200" dirty="0">
            <a:effectLst>
              <a:outerShdw blurRad="38100" dist="38100" dir="2700000" algn="tl">
                <a:srgbClr val="000000"/>
              </a:outerShdw>
            </a:effectLst>
          </a:endParaRPr>
        </a:p>
      </dsp:txBody>
      <dsp:txXfrm>
        <a:off x="28399" y="1475707"/>
        <a:ext cx="1064561" cy="826685"/>
      </dsp:txXfrm>
    </dsp:sp>
    <dsp:sp modelId="{6240A3A8-9023-4AE9-B435-120214A01AB4}">
      <dsp:nvSpPr>
        <dsp:cNvPr id="0" name=""/>
        <dsp:cNvSpPr/>
      </dsp:nvSpPr>
      <dsp:spPr>
        <a:xfrm>
          <a:off x="1089061" y="645824"/>
          <a:ext cx="215999" cy="179999"/>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ES" sz="700" kern="1200">
            <a:effectLst>
              <a:outerShdw blurRad="38100" dist="38100" dir="2700000" algn="tl">
                <a:srgbClr val="000000"/>
              </a:outerShdw>
            </a:effectLst>
          </a:endParaRPr>
        </a:p>
      </dsp:txBody>
      <dsp:txXfrm>
        <a:off x="1089061" y="681824"/>
        <a:ext cx="161999" cy="107999"/>
      </dsp:txXfrm>
    </dsp:sp>
    <dsp:sp modelId="{A2402C1F-908A-4044-83A7-8258DB8C0B00}">
      <dsp:nvSpPr>
        <dsp:cNvPr id="0" name=""/>
        <dsp:cNvSpPr/>
      </dsp:nvSpPr>
      <dsp:spPr>
        <a:xfrm>
          <a:off x="1327098" y="123823"/>
          <a:ext cx="1007999" cy="1224000"/>
        </a:xfrm>
        <a:prstGeom prst="roundRect">
          <a:avLst>
            <a:gd name="adj" fmla="val 10000"/>
          </a:avLst>
        </a:prstGeom>
        <a:blipFill dpi="0" rotWithShape="1">
          <a:blip xmlns:r="http://schemas.openxmlformats.org/officeDocument/2006/relationships" r:embed="rId2"/>
          <a:srcRect/>
          <a:stretch>
            <a:fillRect l="-26732" t="-17754" r="-130256" b="-14008"/>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145683" y="1449988"/>
          <a:ext cx="1393514" cy="878123"/>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or-IN" sz="1800" b="1" kern="1200" dirty="0">
              <a:effectLst>
                <a:outerShdw blurRad="38100" dist="38100" dir="2700000" algn="tl">
                  <a:srgbClr val="000000"/>
                </a:outerShdw>
              </a:effectLst>
            </a:rPr>
            <a:t>କନଫରେନ୍ସ / ମିଶନ / ୟୁନିଅନ</a:t>
          </a:r>
          <a:endParaRPr lang="es-ES" sz="1800" b="1" kern="1200" dirty="0">
            <a:effectLst>
              <a:outerShdw blurRad="38100" dist="38100" dir="2700000" algn="tl">
                <a:srgbClr val="000000"/>
              </a:outerShdw>
            </a:effectLst>
          </a:endParaRPr>
        </a:p>
      </dsp:txBody>
      <dsp:txXfrm>
        <a:off x="1171402" y="1475707"/>
        <a:ext cx="1342076" cy="826685"/>
      </dsp:txXfrm>
    </dsp:sp>
    <dsp:sp modelId="{0C29B168-0B11-47E0-A26F-288917C37C3F}">
      <dsp:nvSpPr>
        <dsp:cNvPr id="0" name=""/>
        <dsp:cNvSpPr/>
      </dsp:nvSpPr>
      <dsp:spPr>
        <a:xfrm>
          <a:off x="2370822" y="645824"/>
          <a:ext cx="215999" cy="179999"/>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ES" sz="700" kern="1200">
            <a:effectLst>
              <a:outerShdw blurRad="38100" dist="38100" dir="2700000" algn="tl">
                <a:srgbClr val="000000"/>
              </a:outerShdw>
            </a:effectLst>
          </a:endParaRPr>
        </a:p>
      </dsp:txBody>
      <dsp:txXfrm>
        <a:off x="2370822" y="681824"/>
        <a:ext cx="161999" cy="107999"/>
      </dsp:txXfrm>
    </dsp:sp>
    <dsp:sp modelId="{CB36F94E-AE41-4191-A389-815E236637CC}">
      <dsp:nvSpPr>
        <dsp:cNvPr id="0" name=""/>
        <dsp:cNvSpPr/>
      </dsp:nvSpPr>
      <dsp:spPr>
        <a:xfrm>
          <a:off x="2608859" y="123823"/>
          <a:ext cx="1007999" cy="1224000"/>
        </a:xfrm>
        <a:prstGeom prst="roundRect">
          <a:avLst>
            <a:gd name="adj" fmla="val 10000"/>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139348" t="-5118" r="-10876" b="-14786"/>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566201" y="1449988"/>
          <a:ext cx="1115999" cy="878123"/>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or-IN" sz="1800" b="1" kern="1200" dirty="0">
              <a:effectLst>
                <a:outerShdw blurRad="38100" dist="38100" dir="2700000" algn="tl">
                  <a:srgbClr val="000000"/>
                </a:outerShdw>
              </a:effectLst>
            </a:rPr>
            <a:t>ଡିଭିଜନ</a:t>
          </a:r>
          <a:endParaRPr lang="es-ES" sz="1800" b="1" kern="1200" dirty="0">
            <a:effectLst>
              <a:outerShdw blurRad="38100" dist="38100" dir="2700000" algn="tl">
                <a:srgbClr val="000000"/>
              </a:outerShdw>
            </a:effectLst>
          </a:endParaRPr>
        </a:p>
      </dsp:txBody>
      <dsp:txXfrm>
        <a:off x="2591920" y="1475707"/>
        <a:ext cx="1064561" cy="826685"/>
      </dsp:txXfrm>
    </dsp:sp>
    <dsp:sp modelId="{8F5B832C-EFCC-42E3-845F-991653AD55B3}">
      <dsp:nvSpPr>
        <dsp:cNvPr id="0" name=""/>
        <dsp:cNvSpPr/>
      </dsp:nvSpPr>
      <dsp:spPr>
        <a:xfrm>
          <a:off x="3652583" y="645824"/>
          <a:ext cx="215999" cy="179999"/>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ES" sz="700" kern="1200">
            <a:effectLst>
              <a:outerShdw blurRad="38100" dist="38100" dir="2700000" algn="tl">
                <a:srgbClr val="000000"/>
              </a:outerShdw>
            </a:effectLst>
          </a:endParaRPr>
        </a:p>
      </dsp:txBody>
      <dsp:txXfrm>
        <a:off x="3652583" y="681824"/>
        <a:ext cx="161999" cy="107999"/>
      </dsp:txXfrm>
    </dsp:sp>
    <dsp:sp modelId="{A014DCC8-BC27-40F3-AF66-E9A5DD6BBA5D}">
      <dsp:nvSpPr>
        <dsp:cNvPr id="0" name=""/>
        <dsp:cNvSpPr/>
      </dsp:nvSpPr>
      <dsp:spPr>
        <a:xfrm>
          <a:off x="3890620" y="123823"/>
          <a:ext cx="1007999" cy="1224000"/>
        </a:xfrm>
        <a:prstGeom prst="roundRect">
          <a:avLst>
            <a:gd name="adj" fmla="val 10000"/>
          </a:avLst>
        </a:prstGeom>
        <a:blipFill dpi="0" rotWithShape="1">
          <a:blip xmlns:r="http://schemas.openxmlformats.org/officeDocument/2006/relationships" r:embed="rId4"/>
          <a:srcRect/>
          <a:stretch>
            <a:fillRect l="-69634" t="-18064" r="-90438" b="-2410"/>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3709205" y="1449988"/>
          <a:ext cx="1393514" cy="878123"/>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or-IN" sz="1800" b="1" kern="1200" dirty="0">
              <a:effectLst>
                <a:outerShdw blurRad="38100" dist="38100" dir="2700000" algn="tl">
                  <a:srgbClr val="000000"/>
                </a:outerShdw>
              </a:effectLst>
            </a:rPr>
            <a:t>ଜେନେରାଲ ଆସୋସିଏସନ</a:t>
          </a:r>
          <a:endParaRPr lang="es-ES" sz="1800" b="1" kern="1200" dirty="0">
            <a:effectLst>
              <a:outerShdw blurRad="38100" dist="38100" dir="2700000" algn="tl">
                <a:srgbClr val="000000"/>
              </a:outerShdw>
            </a:effectLst>
          </a:endParaRPr>
        </a:p>
      </dsp:txBody>
      <dsp:txXfrm>
        <a:off x="3734924" y="1475707"/>
        <a:ext cx="1342076" cy="82668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 type="pictureconvert" pri="36000"/>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30/08/2026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30/08/2026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5.jpeg"/><Relationship Id="rId13" Type="http://schemas.microsoft.com/office/2007/relationships/diagramDrawing" Target="../diagrams/drawing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2" Type="http://schemas.openxmlformats.org/officeDocument/2006/relationships/image" Target="../media/image34.jp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diagramColors" Target="../diagrams/colors3.xml"/><Relationship Id="rId18" Type="http://schemas.openxmlformats.org/officeDocument/2006/relationships/diagramColors" Target="../diagrams/colors4.xml"/><Relationship Id="rId3" Type="http://schemas.openxmlformats.org/officeDocument/2006/relationships/image" Target="../media/image23.jpeg"/><Relationship Id="rId7" Type="http://schemas.openxmlformats.org/officeDocument/2006/relationships/diagramColors" Target="../diagrams/colors2.xml"/><Relationship Id="rId12" Type="http://schemas.openxmlformats.org/officeDocument/2006/relationships/diagramQuickStyle" Target="../diagrams/quickStyle3.xml"/><Relationship Id="rId17" Type="http://schemas.openxmlformats.org/officeDocument/2006/relationships/diagramQuickStyle" Target="../diagrams/quickStyle4.xml"/><Relationship Id="rId2" Type="http://schemas.openxmlformats.org/officeDocument/2006/relationships/image" Target="../media/image22.jpg"/><Relationship Id="rId16" Type="http://schemas.openxmlformats.org/officeDocument/2006/relationships/diagramLayout" Target="../diagrams/layout4.xml"/><Relationship Id="rId20"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Layout" Target="../diagrams/layout3.xml"/><Relationship Id="rId5" Type="http://schemas.openxmlformats.org/officeDocument/2006/relationships/diagramLayout" Target="../diagrams/layout2.xml"/><Relationship Id="rId15" Type="http://schemas.openxmlformats.org/officeDocument/2006/relationships/diagramData" Target="../diagrams/data4.xml"/><Relationship Id="rId10" Type="http://schemas.openxmlformats.org/officeDocument/2006/relationships/diagramData" Target="../diagrams/data3.xml"/><Relationship Id="rId19" Type="http://schemas.microsoft.com/office/2007/relationships/diagramDrawing" Target="../diagrams/drawing4.xml"/><Relationship Id="rId4" Type="http://schemas.openxmlformats.org/officeDocument/2006/relationships/diagramData" Target="../diagrams/data2.xml"/><Relationship Id="rId9" Type="http://schemas.openxmlformats.org/officeDocument/2006/relationships/image" Target="../media/image24.jpeg"/><Relationship Id="rId14" Type="http://schemas.microsoft.com/office/2007/relationships/diagramDrawing" Target="../diagrams/drawing3.xml"/></Relationships>
</file>

<file path=ppt/slides/_rels/slide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jp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2796687" y="130420"/>
            <a:ext cx="9395313" cy="830997"/>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or-IN" sz="4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ଭଣ୍ଡାରପଣିଆ ଏବଂ ମିଶନ (ପ୍ରଚାର କାର୍ଯ୍ୟ)</a:t>
            </a:r>
            <a:endParaRPr lang="es-ES" sz="4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endParaRPr>
          </a:p>
        </p:txBody>
      </p:sp>
      <p:sp>
        <p:nvSpPr>
          <p:cNvPr id="5" name="CuadroTexto 4">
            <a:extLst>
              <a:ext uri="{FF2B5EF4-FFF2-40B4-BE49-F238E27FC236}">
                <a16:creationId xmlns:a16="http://schemas.microsoft.com/office/drawing/2014/main" id="{1FE56E24-9A9C-CB18-C2B9-86F16A6DBF9B}"/>
              </a:ext>
            </a:extLst>
          </p:cNvPr>
          <p:cNvSpPr txBox="1"/>
          <p:nvPr/>
        </p:nvSpPr>
        <p:spPr>
          <a:xfrm>
            <a:off x="10163175" y="6220436"/>
            <a:ext cx="2028825" cy="584775"/>
          </a:xfrm>
          <a:prstGeom prst="rect">
            <a:avLst/>
          </a:prstGeom>
          <a:noFill/>
        </p:spPr>
        <p:txBody>
          <a:bodyPr wrap="square" rtlCol="0">
            <a:spAutoFit/>
          </a:bodyPr>
          <a:lstStyle/>
          <a:p>
            <a:pPr algn="r"/>
            <a:r>
              <a:rPr lang="or-IN" sz="1600" b="1" dirty="0">
                <a:solidFill>
                  <a:srgbClr val="FFEBC9"/>
                </a:solidFill>
                <a:effectLst>
                  <a:outerShdw blurRad="38100" dist="38100" dir="2700000" algn="tl">
                    <a:srgbClr val="000000">
                      <a:alpha val="43137"/>
                    </a:srgbClr>
                  </a:outerShdw>
                </a:effectLst>
              </a:rPr>
              <a:t>ପାଠ ୧୧, ସେପ୍ଟେମ୍ବର ୧୨, ୨୦୨୬ ପାଇଁ</a:t>
            </a:r>
          </a:p>
        </p:txBody>
      </p:sp>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or-IN" sz="6000" b="1" dirty="0">
                <a:ln w="15875">
                  <a:noFill/>
                  <a:prstDash val="solid"/>
                </a:ln>
                <a:solidFill>
                  <a:srgbClr val="297F75"/>
                </a:solidFill>
                <a:effectLst>
                  <a:outerShdw dist="38100" dir="2700000" algn="bl" rotWithShape="0">
                    <a:srgbClr val="DD8E4B"/>
                  </a:outerShdw>
                </a:effectLst>
              </a:rPr>
              <a:t>ଭଣ୍ଡାରପଣିଆର ଫଳାଫଳ</a:t>
            </a: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48125"/>
            <a:ext cx="8943975" cy="769441"/>
          </a:xfrm>
          <a:prstGeom prst="rect">
            <a:avLst/>
          </a:prstGeom>
          <a:noFill/>
        </p:spPr>
        <p:txBody>
          <a:bodyPr wrap="square">
            <a:spAutoFit/>
            <a:scene3d>
              <a:camera prst="orthographicFront"/>
              <a:lightRig rig="threePt" dir="t"/>
            </a:scene3d>
            <a:sp3d extrusionH="57150">
              <a:bevelT w="38100" h="38100"/>
            </a:sp3d>
          </a:bodyPr>
          <a:lstStyle/>
          <a:p>
            <a:pPr algn="ctr"/>
            <a:r>
              <a:rPr lang="or-IN"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ମଣ୍ଡଳୀର ଏକତା</a:t>
            </a: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95536"/>
            <a:ext cx="8450981" cy="861774"/>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s-ES" b="1" dirty="0">
                <a:latin typeface="Comic Sans MS" panose="030F0702030302020204" pitchFamily="66" charset="0"/>
              </a:rPr>
              <a:t>“</a:t>
            </a:r>
            <a:r>
              <a:rPr lang="or-IN" b="1" dirty="0">
                <a:latin typeface="Comic Sans MS" panose="030F0702030302020204" pitchFamily="66" charset="0"/>
              </a:rPr>
              <a:t>କାରଣ ଏହି ଦାନରୂପ ସେବା ଯେ କେବଳ ସାଧୁମାନଙ୍କର ଅଭାବ ପୂରଣ କରୁଅଛି, ତାହା ନୁହେଁ, ମାତ୍ର ତଦ୍ଦ୍ଵାରା ମଧ୍ୟ ଈଶ୍ଵରଙ୍କ ଉଦ୍ଦେଶ୍ୟରେ ବହୁ ଧନ୍ୟବାଦ ଉଛୁଳି ଉଠୁଅଛି</a:t>
            </a:r>
            <a:r>
              <a:rPr lang="es-ES" b="1" dirty="0">
                <a:latin typeface="Comic Sans MS" panose="030F0702030302020204" pitchFamily="66" charset="0"/>
              </a:rPr>
              <a:t>”</a:t>
            </a:r>
          </a:p>
          <a:p>
            <a:pPr algn="ctr"/>
            <a:r>
              <a:rPr lang="es-ES" sz="1400" b="1" dirty="0">
                <a:latin typeface="Comic Sans MS" panose="030F0702030302020204" pitchFamily="66" charset="0"/>
              </a:rPr>
              <a:t>(</a:t>
            </a:r>
            <a:r>
              <a:rPr lang="or-IN" sz="1400" b="1" dirty="0">
                <a:latin typeface="Comic Sans MS" panose="030F0702030302020204" pitchFamily="66" charset="0"/>
              </a:rPr>
              <a:t>୨ କରିନ୍ଥୀୟ ୯: ୧୨</a:t>
            </a:r>
            <a:r>
              <a:rPr lang="es-ES" sz="1400" b="1" dirty="0">
                <a:latin typeface="Comic Sans MS" panose="030F0702030302020204" pitchFamily="66" charset="0"/>
              </a:rPr>
              <a:t>)</a:t>
            </a:r>
            <a:endParaRPr lang="es-ES" b="1" dirty="0">
              <a:latin typeface="Comic Sans MS" panose="030F0702030302020204" pitchFamily="66"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1076891282"/>
              </p:ext>
            </p:extLst>
          </p:nvPr>
        </p:nvGraphicFramePr>
        <p:xfrm>
          <a:off x="4321174" y="1879293"/>
          <a:ext cx="4546601" cy="218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50" y="1797918"/>
            <a:ext cx="4910504" cy="707886"/>
          </a:xfrm>
          <a:prstGeom prst="rect">
            <a:avLst/>
          </a:prstGeom>
          <a:noFill/>
        </p:spPr>
        <p:txBody>
          <a:bodyPr wrap="square" rtlCol="0">
            <a:spAutoFit/>
          </a:bodyPr>
          <a:lstStyle/>
          <a:p>
            <a:pPr>
              <a:spcBef>
                <a:spcPts val="600"/>
              </a:spcBef>
            </a:pPr>
            <a:r>
              <a:rPr lang="or-IN" sz="2000" b="1" dirty="0"/>
              <a:t>ଯିରୂଶାଲମକୁ ନିଆଯାଇଥିବା ଦାନର ଅନ୍ୟାନ୍ୟ ସକାରାତ୍ମକ ପ୍ରଭାବ ମଧ୍ୟ ଥିଲା (୨ କରିନ୍ଥୀୟ ୯:୧୨)।</a:t>
            </a:r>
            <a:endParaRPr lang="es-ES" sz="2000" b="1" dirty="0"/>
          </a:p>
        </p:txBody>
      </p:sp>
      <p:sp>
        <p:nvSpPr>
          <p:cNvPr id="8" name="CuadroTexto 7">
            <a:extLst>
              <a:ext uri="{FF2B5EF4-FFF2-40B4-BE49-F238E27FC236}">
                <a16:creationId xmlns:a16="http://schemas.microsoft.com/office/drawing/2014/main" id="{FD61DE22-E213-B397-222C-4730F2595A65}"/>
              </a:ext>
            </a:extLst>
          </p:cNvPr>
          <p:cNvSpPr txBox="1"/>
          <p:nvPr/>
        </p:nvSpPr>
        <p:spPr>
          <a:xfrm>
            <a:off x="5486399" y="4207960"/>
            <a:ext cx="6705601" cy="1015663"/>
          </a:xfrm>
          <a:prstGeom prst="rect">
            <a:avLst/>
          </a:prstGeom>
          <a:noFill/>
        </p:spPr>
        <p:txBody>
          <a:bodyPr wrap="square" rtlCol="0">
            <a:spAutoFit/>
          </a:bodyPr>
          <a:lstStyle/>
          <a:p>
            <a:pPr>
              <a:spcBef>
                <a:spcPts val="600"/>
              </a:spcBef>
            </a:pPr>
            <a:r>
              <a:rPr lang="or-IN" sz="2000" b="1" dirty="0"/>
              <a:t>ଅନ୍ୟ ଏକ ସକାରାତ୍ମକ ପ୍ରଭାବ ହେଉଛି ଯେ, ଯେଉଁ ଉପାୟରେ ଦାନ ପରିଚାଳନା କରାଯାଇଥିଲା, ତାହା ଆଜି ଆମ ପାଇଁ ଏକ ବିଶେଷ ଶିକ୍ଷା: ପ୍ରତ୍ୟେକ କାର୍ଯ୍ୟ ଶୃଙ୍ଖଳିତ ଭାବରେ ଏବଂ ସଠିକ୍ ପ୍ରକ୍ରିୟା ଅନୁସରଣ କରି କରାଯିବା ଉଚିତ।</a:t>
            </a:r>
            <a:endParaRPr lang="es-ES" sz="2000" b="1" dirty="0"/>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3982183716"/>
              </p:ext>
            </p:extLst>
          </p:nvPr>
        </p:nvGraphicFramePr>
        <p:xfrm>
          <a:off x="171450" y="4339388"/>
          <a:ext cx="5105400" cy="23281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171450" y="2746412"/>
            <a:ext cx="4546601" cy="1323439"/>
          </a:xfrm>
          <a:prstGeom prst="rect">
            <a:avLst/>
          </a:prstGeom>
          <a:noFill/>
        </p:spPr>
        <p:txBody>
          <a:bodyPr wrap="square">
            <a:spAutoFit/>
          </a:bodyPr>
          <a:lstStyle/>
          <a:p>
            <a:pPr lvl="0">
              <a:spcBef>
                <a:spcPts val="600"/>
              </a:spcBef>
              <a:defRPr/>
            </a:pPr>
            <a:r>
              <a:rPr lang="or-IN" sz="2000" b="1" dirty="0">
                <a:solidFill>
                  <a:prstClr val="black"/>
                </a:solidFill>
              </a:rPr>
              <a:t>ଯିହୂଦୀ ଏବଂ ଅଣଯିହୂଦୀମାନେ ସାହାଯ୍ୟ ଓ କୃତଜ୍ଞତାର ବନ୍ଧନରେ ଏକତ୍ର ବାନ୍ଧି ହୋଇଥିଲେ (ରୋମୀୟ ୧୫:୨୬-୨୭)। ଏହିପରି ଭାବରେ ପ୍ରେରିତଙ୍କ ଚରମ ଲକ୍ଷ୍ୟ ହାସଲ ହେଲା: ମଣ୍ଡଳୀରେ ଏକତା।</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486398" y="5408304"/>
            <a:ext cx="6705601" cy="1323439"/>
          </a:xfrm>
          <a:prstGeom prst="rect">
            <a:avLst/>
          </a:prstGeom>
          <a:noFill/>
        </p:spPr>
        <p:txBody>
          <a:bodyPr wrap="square">
            <a:spAutoFit/>
          </a:bodyPr>
          <a:lstStyle/>
          <a:p>
            <a:pPr lvl="0">
              <a:spcBef>
                <a:spcPts val="600"/>
              </a:spcBef>
              <a:defRPr/>
            </a:pPr>
            <a:r>
              <a:rPr lang="or-IN" sz="2000" b="1" dirty="0">
                <a:solidFill>
                  <a:prstClr val="black"/>
                </a:solidFill>
              </a:rPr>
              <a:t>ପାଉଲ ସଂଗ୍ରହ କାର୍ଯ୍ୟର ତତ୍ତ୍ୱାବଧାନ ପାଇଁ ତୀତସଙ୍କୁ ନିଯୁକ୍ତ କରିଥିଲେ, ଏବଂ ଏହି କାର୍ଯ୍ୟରେ ତାଙ୍କୁ ସାହାଯ୍ୟ କରିବା ପାଇଁ ମଣ୍ଡଳୀଗୁଡ଼ିକ ଭ୍ରାତାମାନଙ୍କୁ ନିଯୁକ୍ତ କରିଥିଲେ (୨ କରି ୮:୧୬-୨୪)। ଦାନ ସଂଗ୍ରହ କରି ଯିରୂଶାଲମକୁ ପଠାଇବା ପାଇଁ ଏହା ବ୍ୟତୀତ ଅନ୍ୟ କୌଣସି ଉପଯୁକ୍ତ ଉପାୟ ନ ଥିଲା।</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l="-4000" t="-9000" b="-9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711146" y="806826"/>
            <a:ext cx="10156804" cy="4678204"/>
          </a:xfrm>
          <a:prstGeom prst="rect">
            <a:avLst/>
          </a:prstGeom>
          <a:noFill/>
        </p:spPr>
        <p:txBody>
          <a:bodyPr wrap="square">
            <a:spAutoFit/>
          </a:bodyPr>
          <a:lstStyle/>
          <a:p>
            <a:pPr>
              <a:spcBef>
                <a:spcPts val="600"/>
              </a:spcBef>
            </a:pPr>
            <a:r>
              <a:rPr lang="es-ES" sz="2400" b="1" dirty="0">
                <a:solidFill>
                  <a:schemeClr val="bg2">
                    <a:lumMod val="40000"/>
                    <a:lumOff val="60000"/>
                  </a:schemeClr>
                </a:solidFill>
                <a:latin typeface="Constantia" panose="02030602050306030303" pitchFamily="18" charset="0"/>
              </a:rPr>
              <a:t>“</a:t>
            </a:r>
            <a:r>
              <a:rPr lang="or-IN" sz="2400" b="1" dirty="0">
                <a:solidFill>
                  <a:schemeClr val="bg2">
                    <a:lumMod val="40000"/>
                    <a:lumOff val="60000"/>
                  </a:schemeClr>
                </a:solidFill>
                <a:latin typeface="Constantia" panose="02030602050306030303" pitchFamily="18" charset="0"/>
              </a:rPr>
              <a:t>"ଈଶ୍ୱରଙ୍କ କାର୍ଯ୍ୟ ଦଶମାଂଶ, ଉପହାର ଏବଂ ଦାନ ଦ୍ୱାରା ଚାଲିବା ଉଚିତ। ପ୍ରଭୁ ଏବେ ସେହି ସାଧନଗୁଡ଼ିକ ମାଗୁଛନ୍ତି ଯାହା ସେ ତାଙ୍କ ଭଣ୍ଡାରୀମାନଙ୍କୁ ନ୍ୟସ୍ତ କରିଛନ୍ତି। [...]</a:t>
            </a:r>
          </a:p>
          <a:p>
            <a:pPr>
              <a:spcBef>
                <a:spcPts val="600"/>
              </a:spcBef>
            </a:pPr>
            <a:r>
              <a:rPr lang="or-IN" sz="2400" b="1" dirty="0">
                <a:solidFill>
                  <a:schemeClr val="bg2">
                    <a:lumMod val="40000"/>
                    <a:lumOff val="60000"/>
                  </a:schemeClr>
                </a:solidFill>
                <a:latin typeface="Constantia" panose="02030602050306030303" pitchFamily="18" charset="0"/>
              </a:rPr>
              <a:t>ପ୍ରଭୁ ଯୀଶୁ ନିଜ ଅନୁଗାମୀମାନଙ୍କଠାରୁ ସେହି ସବୁଠାରୁ ଅଧିକ କିଛି ଆଶା କରନ୍ତି ନାହିଁ ଯାହା ସେ ନିଜେ କରି ନାହାନ୍ତି। ଯେଉଁମାନେ ଈଶ୍ୱରଙ୍କ ଉଦ୍ଦେଶ୍ୟରେ ଆତ୍ମ-ତ୍ୟାଗ ଏବଂ ବଳିଦାନ ଅଭ୍ୟାସ କରନ୍ତି, ସେମାନେ କେବଳ ତାଙ୍କର ଆଦର୍ଶକୁ ହିଁ ଅନୁସରଣ କରୁଛନ୍ତି। ସେ ତାଙ୍କର ରାଜକୀୟ ବସ୍ତ୍ର ଏବଂ ରାଜକୀୟ ମୁକୁଟ ତ୍ୟାଗ କଲେ, ଏବଂ ତାଙ୍କର ସର୍ବୋଚ୍ଚ ପଦବୀରୁ ତଳକୁ ଓହ୍ଲାଇ ଆସିଲେ। ସେ ଦରିଦ୍ର ହେଲେ, ଯେପରି ତାଙ୍କ ଦାରିଦ୍ର୍ୟ ମାଧ୍ୟମରେ ଆମେ ଅନନ୍ତ ଧନର ଅଧିକାରୀ ହୋଇପାରିବା। ସେ କେବଳ ତାଙ୍କର ଧନ ନୁହେଁ, ବରଂ ଆତ୍ମ-ତ୍ୟାଗ ଏବଂ ବଳିଦାନରେ ନିଜ ଜୀବନ ଦେଇଦେଲେ, ଯେପରି ସେ ଈଶ୍ୱରଙ୍କ ରାଜ୍ୟରେ ପ୍ରବେଶ କରିବାକୁ ଚାହୁଁଥିବା ଲୋକଙ୍କ ସମସ୍ତ ବାଧାବିଘ୍ନ ଦୂର କରିପାରିବେ।</a:t>
            </a:r>
          </a:p>
          <a:p>
            <a:pPr>
              <a:spcBef>
                <a:spcPts val="600"/>
              </a:spcBef>
            </a:pPr>
            <a:r>
              <a:rPr lang="or-IN" sz="2400" b="1" dirty="0">
                <a:solidFill>
                  <a:schemeClr val="bg2">
                    <a:lumMod val="40000"/>
                    <a:lumOff val="60000"/>
                  </a:schemeClr>
                </a:solidFill>
                <a:latin typeface="Constantia" panose="02030602050306030303" pitchFamily="18" charset="0"/>
              </a:rPr>
              <a:t>[...] ପ୍ରଭୁ ଯୀଶୁ ଆମକୁ ତାଙ୍କ ସହକର୍ମୀ ହେବାକୁ ଆମନ୍ତ୍ରଣ କରୁଛନ୍ତି। ଆମ ପାଖରେ ଯାହା କିଛି ଅଛି, ସେ ସେହି ସବୁର ମାଲିକ ଏବଂ ତାଙ୍କର ସେଥିରେ ଅଧିକାର ରହିଛି। ତାଙ୍କ କାର୍ଯ୍ୟରେ ସାହାଯ୍ୟ କରିବାର ଆମର ଇଚ୍ଛୁକତା ଦ୍ୱାରା, ଆମେ ବର୍ତ୍ତମାନ ତାଙ୍କ ପ୍ରତି ଆମର ପ୍ରେମ ପ୍ରକାଶ କରିପାରିବା।</a:t>
            </a:r>
            <a:r>
              <a:rPr lang="es-ES" sz="2400" b="1" dirty="0">
                <a:solidFill>
                  <a:schemeClr val="bg2">
                    <a:lumMod val="40000"/>
                    <a:lumOff val="60000"/>
                  </a:schemeClr>
                </a:solidFill>
                <a:latin typeface="Constantia" panose="02030602050306030303" pitchFamily="18" charset="0"/>
              </a:rPr>
              <a:t>”</a:t>
            </a:r>
          </a:p>
        </p:txBody>
      </p:sp>
      <p:sp>
        <p:nvSpPr>
          <p:cNvPr id="4" name="CuadroTexto 3">
            <a:extLst>
              <a:ext uri="{FF2B5EF4-FFF2-40B4-BE49-F238E27FC236}">
                <a16:creationId xmlns:a16="http://schemas.microsoft.com/office/drawing/2014/main" id="{13C0A81D-41AB-95D4-9521-D3CB43F35894}"/>
              </a:ext>
            </a:extLst>
          </p:cNvPr>
          <p:cNvSpPr txBox="1"/>
          <p:nvPr/>
        </p:nvSpPr>
        <p:spPr>
          <a:xfrm>
            <a:off x="9009334" y="5948907"/>
            <a:ext cx="3182666" cy="338554"/>
          </a:xfrm>
          <a:prstGeom prst="rect">
            <a:avLst/>
          </a:prstGeom>
          <a:noFill/>
        </p:spPr>
        <p:txBody>
          <a:bodyPr wrap="none" rtlCol="0">
            <a:spAutoFit/>
          </a:bodyPr>
          <a:lstStyle/>
          <a:p>
            <a:pPr algn="r"/>
            <a:r>
              <a:rPr lang="en-US" sz="1600" b="1" dirty="0" err="1">
                <a:solidFill>
                  <a:schemeClr val="bg2">
                    <a:lumMod val="40000"/>
                    <a:lumOff val="60000"/>
                  </a:schemeClr>
                </a:solidFill>
              </a:rPr>
              <a:t>EGW</a:t>
            </a:r>
            <a:r>
              <a:rPr lang="en-US" sz="1600" b="1" dirty="0">
                <a:solidFill>
                  <a:schemeClr val="bg2">
                    <a:lumMod val="40000"/>
                    <a:lumOff val="60000"/>
                  </a:schemeClr>
                </a:solidFill>
              </a:rPr>
              <a:t> (The Upward Look, April 9</a:t>
            </a:r>
            <a:r>
              <a:rPr lang="es-ES" sz="1600" b="1" dirty="0">
                <a:solidFill>
                  <a:schemeClr val="bg2">
                    <a:lumMod val="40000"/>
                    <a:lumOff val="60000"/>
                  </a:schemeClr>
                </a:solidFill>
              </a:rPr>
              <a:t>)</a:t>
            </a: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576646" y="22601"/>
            <a:ext cx="5580184" cy="184665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or-IN"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କାରଣ ଆମ୍ଭମାନଙ୍କ ପ୍ରଭୁ ଯୀଶୁ ଖ୍ରୀଷ୍ଟଙ୍କ ଅନୁଗ୍ରହ ତୁମ୍ଭେମାନେ ଜାଣ, ତୁମ୍ଭେମାନେ ଯେପରି ତାହାଙ୍କ ଦରିଦ୍ରତା ଦ୍ଵାରା ଧନବାନ ହୁଅ, ଏଥିପାଇଁ ସେ ଧନୀ ହେଲେ ହେଁ କିପରି ତୁମ୍ଭମାନଙ୍କ ନିମନ୍ତେ ଦରିଦ୍ର ହେଲେ।</a:t>
            </a:r>
            <a:r>
              <a:rPr kumimoji="0" lang="es-E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s-ES"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or-IN"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୨ କରିନ୍ଥୀୟ ୮: ୯</a:t>
            </a:r>
            <a:r>
              <a:rPr kumimoji="0" lang="es-ES"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624745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4485614" y="3155703"/>
            <a:ext cx="3615900" cy="3247043"/>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or-IN" sz="2000" b="1" dirty="0">
                <a:solidFill>
                  <a:srgbClr val="BA4252"/>
                </a:solidFill>
              </a:rPr>
              <a:t>ଭଣ୍ଡାରପଣିଆର ଉତ୍ପତ୍ତି</a:t>
            </a:r>
            <a:r>
              <a:rPr lang="es-ES" sz="2000" b="1" dirty="0">
                <a:solidFill>
                  <a:srgbClr val="BA4252"/>
                </a:solidFill>
              </a:rPr>
              <a:t>:</a:t>
            </a:r>
          </a:p>
          <a:p>
            <a:pPr lvl="1">
              <a:spcBef>
                <a:spcPts val="600"/>
              </a:spcBef>
            </a:pPr>
            <a:r>
              <a:rPr lang="or-IN" sz="2000" b="1" dirty="0"/>
              <a:t>ଯୀଶୁଙ୍କ ଆଦର୍ଶ</a:t>
            </a:r>
            <a:endParaRPr lang="es-ES" sz="2000" b="1" dirty="0"/>
          </a:p>
          <a:p>
            <a:pPr lvl="1">
              <a:spcBef>
                <a:spcPts val="600"/>
              </a:spcBef>
            </a:pPr>
            <a:r>
              <a:rPr lang="en" sz="2000" b="1" dirty="0">
                <a:solidFill>
                  <a:schemeClr val="dk1"/>
                </a:solidFill>
              </a:rPr>
              <a:t>ପ୍ରାପ୍ତ ଅନୁଗ୍ରହର ପ୍ରତିଦାନ</a:t>
            </a:r>
            <a:endParaRPr lang="es-ES" sz="2000" b="1" dirty="0"/>
          </a:p>
          <a:p>
            <a:pPr>
              <a:spcBef>
                <a:spcPts val="1200"/>
              </a:spcBef>
            </a:pPr>
            <a:r>
              <a:rPr lang="en" sz="2000" b="1" dirty="0">
                <a:solidFill>
                  <a:srgbClr val="7F48B9"/>
                </a:solidFill>
              </a:rPr>
              <a:t>ଭଣ୍ଡାରପଣିଆ କିପରି ଅଭ୍ୟାସ କରିବେ</a:t>
            </a:r>
            <a:r>
              <a:rPr lang="es-ES" sz="2000" b="1" dirty="0">
                <a:solidFill>
                  <a:srgbClr val="7F48B9"/>
                </a:solidFill>
              </a:rPr>
              <a:t>:</a:t>
            </a:r>
          </a:p>
          <a:p>
            <a:pPr lvl="1">
              <a:spcBef>
                <a:spcPts val="600"/>
              </a:spcBef>
            </a:pPr>
            <a:r>
              <a:rPr lang="or-IN" sz="2000" b="1" dirty="0"/>
              <a:t>ଉପଯୁକ୍ତ ଯୋଜନା</a:t>
            </a:r>
            <a:endParaRPr lang="es-ES" sz="2000" b="1" dirty="0"/>
          </a:p>
          <a:p>
            <a:pPr lvl="1">
              <a:spcBef>
                <a:spcPts val="600"/>
              </a:spcBef>
            </a:pPr>
            <a:r>
              <a:rPr lang="or-IN" sz="2000" b="1" dirty="0"/>
              <a:t>ଏକ ସଠିକ୍ ମନୋଭାବ</a:t>
            </a:r>
            <a:endParaRPr lang="es-ES" sz="2000" b="1" dirty="0"/>
          </a:p>
          <a:p>
            <a:pPr>
              <a:spcBef>
                <a:spcPts val="1200"/>
              </a:spcBef>
            </a:pPr>
            <a:r>
              <a:rPr lang="en" sz="2000" b="1" dirty="0">
                <a:solidFill>
                  <a:srgbClr val="375FA5"/>
                </a:solidFill>
              </a:rPr>
              <a:t>ଭଣ୍ଡାରପଣିଆର ଫଳାଫଳ</a:t>
            </a:r>
            <a:r>
              <a:rPr lang="es-ES" sz="2000" b="1" dirty="0">
                <a:solidFill>
                  <a:srgbClr val="375FA5"/>
                </a:solidFill>
              </a:rPr>
              <a:t>:</a:t>
            </a:r>
          </a:p>
          <a:p>
            <a:pPr lvl="1">
              <a:spcBef>
                <a:spcPts val="600"/>
              </a:spcBef>
            </a:pPr>
            <a:r>
              <a:rPr lang="en" sz="2000" b="1" dirty="0">
                <a:solidFill>
                  <a:schemeClr val="dk1"/>
                </a:solidFill>
              </a:rPr>
              <a:t>ମଣ୍ଡଳୀର ଏକତା</a:t>
            </a:r>
            <a:endParaRPr lang="es-ES" sz="2000" b="1" dirty="0"/>
          </a:p>
        </p:txBody>
      </p:sp>
      <p:sp>
        <p:nvSpPr>
          <p:cNvPr id="3" name="CuadroTexto 2">
            <a:extLst>
              <a:ext uri="{FF2B5EF4-FFF2-40B4-BE49-F238E27FC236}">
                <a16:creationId xmlns:a16="http://schemas.microsoft.com/office/drawing/2014/main" id="{6794C4E7-CADD-4E75-9179-F10ADB2E9A2B}"/>
              </a:ext>
            </a:extLst>
          </p:cNvPr>
          <p:cNvSpPr txBox="1"/>
          <p:nvPr/>
        </p:nvSpPr>
        <p:spPr>
          <a:xfrm>
            <a:off x="123824" y="114582"/>
            <a:ext cx="11944351" cy="400110"/>
          </a:xfrm>
          <a:prstGeom prst="rect">
            <a:avLst/>
          </a:prstGeom>
          <a:noFill/>
        </p:spPr>
        <p:txBody>
          <a:bodyPr wrap="square" rtlCol="0">
            <a:spAutoFit/>
          </a:bodyPr>
          <a:lstStyle/>
          <a:p>
            <a:pPr>
              <a:spcBef>
                <a:spcPts val="600"/>
              </a:spcBef>
            </a:pPr>
            <a:r>
              <a:rPr lang="en" sz="2000" b="1" dirty="0">
                <a:solidFill>
                  <a:schemeClr val="dk1"/>
                </a:solidFill>
              </a:rPr>
              <a:t>ଜଣେ ବ୍ୟକ୍ତି ତାଙ୍କ ଦାୟିତ୍ୱରେ ନ୍ୟସ୍ତ ଥିବା ବିଷୟଗୁଡ଼ିକର ପରିଚାଳନା ଯେଉଁ ଉପାୟରେ କରେ, ତାହା ହିଁ ଭଣ୍ଡାରପଣିଆ ଅଟେ।</a:t>
            </a:r>
            <a:endParaRPr lang="es-ES" sz="2000" b="1" dirty="0"/>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090485" y="3109494"/>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4090485" y="5546545"/>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4090485" y="4332782"/>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4680096" y="3987637"/>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680096" y="3606258"/>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4680096" y="6050468"/>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4680096" y="4824184"/>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4680096" y="5204977"/>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hq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123824" y="1462210"/>
            <a:ext cx="12068176" cy="1323439"/>
          </a:xfrm>
          <a:prstGeom prst="rect">
            <a:avLst/>
          </a:prstGeom>
          <a:noFill/>
        </p:spPr>
        <p:txBody>
          <a:bodyPr wrap="square">
            <a:spAutoFit/>
          </a:bodyPr>
          <a:lstStyle/>
          <a:p>
            <a:pPr lvl="0">
              <a:spcBef>
                <a:spcPts val="600"/>
              </a:spcBef>
              <a:defRPr/>
            </a:pPr>
            <a:r>
              <a:rPr lang="en" sz="2000" b="1" dirty="0"/>
              <a:t>କରିନ୍ଥୀୟମାନେ ସାହାଯ୍ୟ କରିବା ପାଇଁ ପୂର୍ବରୁ ପ୍ରତିଶ୍ରୁତି ଦେଇସାରିଥିଲେ, ଏବଂ ସେହି ପ୍ରତିଶ୍ରୁତିକୁ କାର୍ଯ୍ୟରେ ପରିଣତ କରିବାର ସମୟ ନିକଟତର ହେଉଥିଲା। ମାକିଦନିୟାର ମଣ୍ଡଳୀଗୁଡ଼ିକ ପୂର୍ବରୁ ଏଥିରେ ଭାଗ ନେବା ଆରମ୍ଭ କରିସାରିଥିଲେ। ପାଉଲ ଟଙ୍କାର ପରିମାଣ ଉପରେ ଗୁରୁତ୍ୱ ଦେଉ ନ ଥିଲେ, ବରଂ ବିଶ୍ୱାସୀମାନେ ପାଇଥିବା ଅନୁଗ୍ରହର ପ୍ରତିଦାନ ଦେବାର ଏହି ସୁଯୋଗରେ କେଉଁ ପ୍ରେରଣା ଓ ଉତ୍ସାହ ସହିତ ଅଂଶଗ୍ରହଣ କରୁଥିଲେ, ତାହା ଉପରେ ଗୁରୁତ୍ୱ ଦେଉଥିଲେ।</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FA269756-2339-3328-7C77-D61D94ABD9FA}"/>
              </a:ext>
            </a:extLst>
          </p:cNvPr>
          <p:cNvSpPr txBox="1"/>
          <p:nvPr/>
        </p:nvSpPr>
        <p:spPr>
          <a:xfrm>
            <a:off x="123824" y="634508"/>
            <a:ext cx="12068175" cy="707886"/>
          </a:xfrm>
          <a:prstGeom prst="rect">
            <a:avLst/>
          </a:prstGeom>
          <a:noFill/>
        </p:spPr>
        <p:txBody>
          <a:bodyPr wrap="square">
            <a:spAutoFit/>
          </a:bodyPr>
          <a:lstStyle/>
          <a:p>
            <a:pPr lvl="0">
              <a:spcBef>
                <a:spcPts val="600"/>
              </a:spcBef>
              <a:defRPr/>
            </a:pPr>
            <a:r>
              <a:rPr lang="or-IN" sz="2000" b="1" dirty="0">
                <a:solidFill>
                  <a:prstClr val="black"/>
                </a:solidFill>
              </a:rPr>
              <a:t>କରିନ୍ଥୀୟମାନଙ୍କ ପ୍ରତି ପାଉଲଙ୍କ ଦ୍ୱିତୀୟ ପତ୍ରର ପ୍ରସଙ୍ଗରେ, ଭଣ୍ଡାରପଣିଆ ପ୍ରେରିତଙ୍କର ଏକ ନିର୍ଦ୍ଦିଷ୍ଟ ଯୋଜନାକୁ ବୁଝାଏ: ଅଣଯିହୂଦୀ ମଣ୍ଡଳୀଗୁଡ଼ିକ ଯିରୂଶାଲମର ମଣ୍ଡଳୀକୁ ସାହାଯ୍ୟ କରିବା ପାଇଁ ଅର୍ଥ ସଂଗ୍ରହ କରୁଥିଲେ, ଯାହା ସେତେବେଳେ ଅତ୍ୟନ୍ତ କଠିନ ପରିସ୍ଥିତି ମଧ୍ୟ ଦେଇ ଗତି କରୁଥିଲା।</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531205" y="2555098"/>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or-IN" sz="6000" b="1" dirty="0">
                <a:ln w="15875">
                  <a:noFill/>
                  <a:prstDash val="solid"/>
                </a:ln>
                <a:solidFill>
                  <a:schemeClr val="accent3">
                    <a:lumMod val="75000"/>
                  </a:schemeClr>
                </a:solidFill>
                <a:effectLst>
                  <a:outerShdw dist="38100" dir="2700000" algn="bl" rotWithShape="0">
                    <a:srgbClr val="00DA9C"/>
                  </a:outerShdw>
                </a:effectLst>
              </a:rPr>
              <a:t>ଭଣ୍ଡାରପଣିଆର ଉତ୍ପତ୍ତି</a:t>
            </a:r>
            <a:endParaRPr lang="es-ES" sz="6000" b="1" dirty="0">
              <a:ln w="15875">
                <a:noFill/>
                <a:prstDash val="solid"/>
              </a:ln>
              <a:solidFill>
                <a:schemeClr val="accent3">
                  <a:lumMod val="75000"/>
                </a:schemeClr>
              </a:solidFill>
              <a:effectLst>
                <a:outerShdw dist="38100" dir="2700000" algn="bl" rotWithShape="0">
                  <a:srgbClr val="00DA9C"/>
                </a:outerShdw>
              </a:effectLst>
            </a:endParaRP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0" y="35170"/>
            <a:ext cx="57239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or-IN" sz="4000" b="1" dirty="0">
                <a:ln/>
                <a:solidFill>
                  <a:schemeClr val="accent5"/>
                </a:solidFill>
              </a:rPr>
              <a:t>ଯୀଶୁଙ୍କ ଆଦର୍ଶ</a:t>
            </a:r>
            <a:endParaRPr lang="es-ES" sz="4000" b="1" dirty="0">
              <a:ln/>
              <a:solidFill>
                <a:schemeClr val="accent5"/>
              </a:solidFill>
            </a:endParaRPr>
          </a:p>
        </p:txBody>
      </p:sp>
      <p:sp>
        <p:nvSpPr>
          <p:cNvPr id="5" name="CuadroTexto 4">
            <a:extLst>
              <a:ext uri="{FF2B5EF4-FFF2-40B4-BE49-F238E27FC236}">
                <a16:creationId xmlns:a16="http://schemas.microsoft.com/office/drawing/2014/main" id="{622EC8D6-0F26-3262-4FE3-162A25F19036}"/>
              </a:ext>
            </a:extLst>
          </p:cNvPr>
          <p:cNvSpPr txBox="1"/>
          <p:nvPr/>
        </p:nvSpPr>
        <p:spPr>
          <a:xfrm>
            <a:off x="228288" y="704980"/>
            <a:ext cx="5267325" cy="1138773"/>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es-ES" b="1" dirty="0">
                <a:effectLst>
                  <a:outerShdw blurRad="38100" dist="38100" dir="2700000" algn="tl">
                    <a:srgbClr val="000000">
                      <a:alpha val="43137"/>
                    </a:srgbClr>
                  </a:outerShdw>
                </a:effectLst>
                <a:latin typeface="Comic Sans MS" panose="030F0702030302020204" pitchFamily="66" charset="0"/>
              </a:rPr>
              <a:t>“</a:t>
            </a:r>
            <a:r>
              <a:rPr lang="or-IN" b="1" dirty="0">
                <a:effectLst>
                  <a:outerShdw blurRad="38100" dist="38100" dir="2700000" algn="tl">
                    <a:srgbClr val="000000">
                      <a:alpha val="43137"/>
                    </a:srgbClr>
                  </a:outerShdw>
                </a:effectLst>
                <a:latin typeface="Comic Sans MS" panose="030F0702030302020204" pitchFamily="66" charset="0"/>
              </a:rPr>
              <a:t>କାରଣ ଆମ୍ଭମାନଙ୍କ ପ୍ରଭୁ ଯୀଶୁ ଖ୍ରୀଷ୍ଟଙ୍କ ଅନୁଗ୍ରହ ତୁମ୍ଭେମାନେ ଜାଣ, ତୁମ୍ଭେମାନେ ଯେପରି ତାହାଙ୍କ ଦରିଦ୍ରତା ଦ୍ଵାରା ଧନବାନ ହୁଅ, ଏଥିପାଇଁ ସେ ଧନୀ ହେଲେ ହେଁ କିପରି ତୁମ୍ଭମାନଙ୍କ ନିମନ୍ତେ ଦରିଦ୍ର ହେଲେ।</a:t>
            </a:r>
            <a:r>
              <a:rPr lang="es-ES" b="1" dirty="0">
                <a:effectLst>
                  <a:outerShdw blurRad="38100" dist="38100" dir="2700000" algn="tl">
                    <a:srgbClr val="000000">
                      <a:alpha val="43137"/>
                    </a:srgbClr>
                  </a:outerShdw>
                </a:effectLst>
                <a:latin typeface="Comic Sans MS" panose="030F0702030302020204" pitchFamily="66" charset="0"/>
              </a:rPr>
              <a:t>”</a:t>
            </a:r>
          </a:p>
          <a:p>
            <a:pPr algn="ctr"/>
            <a:r>
              <a:rPr lang="es-ES" sz="1400" b="1" dirty="0">
                <a:effectLst>
                  <a:outerShdw blurRad="38100" dist="38100" dir="2700000" algn="tl">
                    <a:srgbClr val="000000">
                      <a:alpha val="43137"/>
                    </a:srgbClr>
                  </a:outerShdw>
                </a:effectLst>
                <a:latin typeface="Comic Sans MS" panose="030F0702030302020204" pitchFamily="66" charset="0"/>
              </a:rPr>
              <a:t>(</a:t>
            </a:r>
            <a:r>
              <a:rPr lang="or-IN" sz="1400" b="1" dirty="0">
                <a:effectLst>
                  <a:outerShdw blurRad="38100" dist="38100" dir="2700000" algn="tl">
                    <a:srgbClr val="000000">
                      <a:alpha val="43137"/>
                    </a:srgbClr>
                  </a:outerShdw>
                </a:effectLst>
                <a:latin typeface="Comic Sans MS" panose="030F0702030302020204" pitchFamily="66" charset="0"/>
              </a:rPr>
              <a:t>୨ କରିନ୍ଥୀୟ ୮: ୯</a:t>
            </a:r>
            <a:r>
              <a:rPr lang="es-ES" sz="1400" b="1" dirty="0">
                <a:effectLst>
                  <a:outerShdw blurRad="38100" dist="38100" dir="2700000" algn="tl">
                    <a:srgbClr val="000000">
                      <a:alpha val="43137"/>
                    </a:srgbClr>
                  </a:outerShdw>
                </a:effectLst>
                <a:latin typeface="Comic Sans MS" panose="030F0702030302020204" pitchFamily="66" charset="0"/>
              </a:rPr>
              <a:t>)</a:t>
            </a:r>
          </a:p>
        </p:txBody>
      </p:sp>
      <p:sp>
        <p:nvSpPr>
          <p:cNvPr id="6" name="CuadroTexto 5">
            <a:extLst>
              <a:ext uri="{FF2B5EF4-FFF2-40B4-BE49-F238E27FC236}">
                <a16:creationId xmlns:a16="http://schemas.microsoft.com/office/drawing/2014/main" id="{52031096-49C0-EA19-367C-27B22ADA3369}"/>
              </a:ext>
            </a:extLst>
          </p:cNvPr>
          <p:cNvSpPr txBox="1"/>
          <p:nvPr/>
        </p:nvSpPr>
        <p:spPr>
          <a:xfrm>
            <a:off x="110064" y="2015668"/>
            <a:ext cx="5491839" cy="707886"/>
          </a:xfrm>
          <a:prstGeom prst="rect">
            <a:avLst/>
          </a:prstGeom>
          <a:noFill/>
        </p:spPr>
        <p:txBody>
          <a:bodyPr wrap="square" rtlCol="0">
            <a:spAutoFit/>
          </a:bodyPr>
          <a:lstStyle/>
          <a:p>
            <a:pPr>
              <a:spcBef>
                <a:spcPts val="600"/>
              </a:spcBef>
            </a:pPr>
            <a:r>
              <a:rPr lang="es-ES" sz="2000" b="1" dirty="0"/>
              <a:t>¿</a:t>
            </a:r>
            <a:r>
              <a:rPr lang="or-IN" sz="2000" b="1" dirty="0"/>
              <a:t>ଈଶ୍ୱରଙ୍କ ଅନୁଗ୍ରହ ଏବଂ ଉଦାରତା ମଧ୍ୟରେ ସମ୍ପର୍କ କ’ଣ? (୨ କରିନ୍ଥୀୟ ୮:୧-୨</a:t>
            </a:r>
            <a:r>
              <a:rPr lang="es-ES" sz="2000" b="1" dirty="0"/>
              <a:t>)</a:t>
            </a:r>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437544239"/>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397968" y="4063151"/>
            <a:ext cx="3220053" cy="1323439"/>
          </a:xfrm>
          <a:prstGeom prst="rect">
            <a:avLst/>
          </a:prstGeom>
          <a:noFill/>
        </p:spPr>
        <p:txBody>
          <a:bodyPr wrap="square" rtlCol="0">
            <a:spAutoFit/>
          </a:bodyPr>
          <a:lstStyle/>
          <a:p>
            <a:pPr>
              <a:spcBef>
                <a:spcPts val="600"/>
              </a:spcBef>
            </a:pPr>
            <a:r>
              <a:rPr lang="es-ES" sz="2000" b="1" dirty="0"/>
              <a:t>¡</a:t>
            </a:r>
            <a:r>
              <a:rPr lang="or-IN" sz="2000" b="1" dirty="0"/>
              <a:t>ଏବଂ ସେ ଆମ୍ଭମାନଙ୍କ ପ୍ରତି ଥିବା ପ୍ରେମ ହେତୁ ଏସବୁ କଲେ! (ଯୋହ ୧୫:୧୩; ଏଫି ୫:୨; ଗାଲା ୨:୨୦; ୧ ଯୋହ ୩:୧୬)।</a:t>
            </a:r>
            <a:endParaRPr lang="es-ES" sz="2000" b="1" dirty="0"/>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77999" y="4226510"/>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110064" y="2731633"/>
            <a:ext cx="5491839" cy="1323439"/>
          </a:xfrm>
          <a:prstGeom prst="rect">
            <a:avLst/>
          </a:prstGeom>
          <a:noFill/>
        </p:spPr>
        <p:txBody>
          <a:bodyPr wrap="square">
            <a:spAutoFit/>
          </a:bodyPr>
          <a:lstStyle/>
          <a:p>
            <a:pPr lvl="0">
              <a:spcBef>
                <a:spcPts val="600"/>
              </a:spcBef>
              <a:defRPr/>
            </a:pPr>
            <a:r>
              <a:rPr lang="or-IN" sz="2000" b="1" dirty="0">
                <a:solidFill>
                  <a:prstClr val="black"/>
                </a:solidFill>
              </a:rPr>
              <a:t>ଈଶ୍ୱର ମାକିଦନିୟାର ମଣ୍ଡଳୀଗୁଡ଼ିକୁ ନିଜର ଅନୁଗ୍ରହ ପ୍ରଦାନ କଲେ, ଏବଂ ସେମାନଙ୍କର "ପ୍ରଚୁର ଆନନ୍ଦ ଏବଂ ଉଦାରତାର ଧନ ବୃଦ୍ଧି ପାଇଲା" (୨ କରି ୮:୨)। ଆଉ ସେମାନଙ୍କ ପାଇଁ ତଥା ଆମ ସମସ୍ତଙ୍କ ପାଇଁ ଯୀଶୁଙ୍କ ଅନୁଗ୍ରହ ଏହା ହିଁ ଅଟେ</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1" name="CuadroTexto 10">
            <a:extLst>
              <a:ext uri="{FF2B5EF4-FFF2-40B4-BE49-F238E27FC236}">
                <a16:creationId xmlns:a16="http://schemas.microsoft.com/office/drawing/2014/main" id="{1C3C5DDD-6B2F-9B89-E5EB-7863B8337C75}"/>
              </a:ext>
            </a:extLst>
          </p:cNvPr>
          <p:cNvSpPr txBox="1"/>
          <p:nvPr/>
        </p:nvSpPr>
        <p:spPr>
          <a:xfrm>
            <a:off x="2364280" y="5394668"/>
            <a:ext cx="3220053" cy="1323439"/>
          </a:xfrm>
          <a:prstGeom prst="rect">
            <a:avLst/>
          </a:prstGeom>
          <a:noFill/>
        </p:spPr>
        <p:txBody>
          <a:bodyPr wrap="square">
            <a:spAutoFit/>
          </a:bodyPr>
          <a:lstStyle/>
          <a:p>
            <a:pPr lvl="0">
              <a:spcBef>
                <a:spcPts val="600"/>
              </a:spcBef>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lang="or-IN" sz="2000" b="1" dirty="0">
                <a:solidFill>
                  <a:prstClr val="black"/>
                </a:solidFill>
              </a:rPr>
              <a:t>ଆମେ ଯୀଶୁଙ୍କ ଅନୁଗ୍ରହର ପ୍ରତିଦାନ କିପରି ଦେବା? "ବିନା ମୂଲ୍ୟରେ ତୁମ୍ଭେମାନେ ପାଇଅଛ, ବିନା ମୂଲ୍ୟରେ ଦାନ କର" (ମାଥି ୧୦:୮)।</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12669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or-IN" sz="4400" b="1" dirty="0">
                <a:ln/>
                <a:solidFill>
                  <a:schemeClr val="accent3"/>
                </a:solidFill>
              </a:rPr>
              <a:t>ପ୍ରାପ୍ତ ଅନୁଗ୍ରହର ପ୍ରତିଦାନ</a:t>
            </a:r>
          </a:p>
        </p:txBody>
      </p:sp>
      <p:sp>
        <p:nvSpPr>
          <p:cNvPr id="5" name="CuadroTexto 4">
            <a:extLst>
              <a:ext uri="{FF2B5EF4-FFF2-40B4-BE49-F238E27FC236}">
                <a16:creationId xmlns:a16="http://schemas.microsoft.com/office/drawing/2014/main" id="{8D0E5AA8-40DC-2455-03A8-251EB453CE8D}"/>
              </a:ext>
            </a:extLst>
          </p:cNvPr>
          <p:cNvSpPr txBox="1"/>
          <p:nvPr/>
        </p:nvSpPr>
        <p:spPr>
          <a:xfrm>
            <a:off x="1276350" y="667047"/>
            <a:ext cx="9639300" cy="646331"/>
          </a:xfrm>
          <a:prstGeom prst="rect">
            <a:avLst/>
          </a:prstGeom>
          <a:noFill/>
        </p:spPr>
        <p:txBody>
          <a:bodyPr wrap="square">
            <a:spAutoFit/>
          </a:bodyPr>
          <a:lstStyle/>
          <a:p>
            <a:pPr algn="ctr"/>
            <a:r>
              <a:rPr lang="es-ES" b="1" dirty="0">
                <a:solidFill>
                  <a:schemeClr val="accent1">
                    <a:lumMod val="50000"/>
                  </a:schemeClr>
                </a:solidFill>
                <a:latin typeface="Comic Sans MS" panose="030F0702030302020204" pitchFamily="66" charset="0"/>
              </a:rPr>
              <a:t>“</a:t>
            </a:r>
            <a:r>
              <a:rPr lang="or-IN" b="1" dirty="0">
                <a:solidFill>
                  <a:schemeClr val="accent1">
                    <a:lumMod val="50000"/>
                  </a:schemeClr>
                </a:solidFill>
                <a:latin typeface="Comic Sans MS" panose="030F0702030302020204" pitchFamily="66" charset="0"/>
              </a:rPr>
              <a:t>ଏଥିରେ ସେମାନେ ଯେ କେବଳ ଆମ୍ଭମାନଙ୍କ ଆଶାନୁସାରେ କଲେ, ତାହା ନୁହେଁ, ମାତ୍ର ଈଶ୍ଵରଙ୍କ ଇଚ୍ଛା ଦ୍ଵାରା ଚାଳିତ ହୋଇ ପ୍ରଥମେ ଆପଣା ଆପଣାକୁ ପ୍ରଭୁଙ୍କ ନିକଟରେ ଏବଂ ଆମ୍ଭମାନଙ୍କ ନିକଟରେ ସମର୍ପଣ କଲେ।</a:t>
            </a:r>
            <a:r>
              <a:rPr lang="es-ES" b="1" dirty="0">
                <a:solidFill>
                  <a:schemeClr val="accent1">
                    <a:lumMod val="50000"/>
                  </a:schemeClr>
                </a:solidFill>
                <a:latin typeface="Comic Sans MS" panose="030F0702030302020204" pitchFamily="66" charset="0"/>
              </a:rPr>
              <a:t>” </a:t>
            </a:r>
            <a:r>
              <a:rPr lang="es-ES" sz="1400" b="1" dirty="0">
                <a:solidFill>
                  <a:schemeClr val="accent1">
                    <a:lumMod val="50000"/>
                  </a:schemeClr>
                </a:solidFill>
                <a:latin typeface="Comic Sans MS" panose="030F0702030302020204" pitchFamily="66" charset="0"/>
              </a:rPr>
              <a:t>(</a:t>
            </a:r>
            <a:r>
              <a:rPr lang="or-IN" sz="1400" b="1" dirty="0">
                <a:solidFill>
                  <a:schemeClr val="accent1">
                    <a:lumMod val="50000"/>
                  </a:schemeClr>
                </a:solidFill>
                <a:latin typeface="Comic Sans MS" panose="030F0702030302020204" pitchFamily="66" charset="0"/>
              </a:rPr>
              <a:t>୨ କରିନ୍ଥୀୟ ୮: ୫</a:t>
            </a:r>
            <a:r>
              <a:rPr lang="es-ES" sz="1400" b="1" dirty="0">
                <a:solidFill>
                  <a:schemeClr val="accent1">
                    <a:lumMod val="50000"/>
                  </a:schemeClr>
                </a:solidFill>
                <a:latin typeface="Comic Sans MS" panose="030F0702030302020204" pitchFamily="66" charset="0"/>
              </a:rPr>
              <a:t>)</a:t>
            </a: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6" y="1361003"/>
            <a:ext cx="6362700" cy="400110"/>
          </a:xfrm>
          <a:prstGeom prst="rect">
            <a:avLst/>
          </a:prstGeom>
          <a:noFill/>
        </p:spPr>
        <p:txBody>
          <a:bodyPr wrap="square" rtlCol="0">
            <a:spAutoFit/>
          </a:bodyPr>
          <a:lstStyle/>
          <a:p>
            <a:pPr>
              <a:spcBef>
                <a:spcPts val="600"/>
              </a:spcBef>
            </a:pPr>
            <a:r>
              <a:rPr lang="or-IN" sz="2000" b="1" dirty="0"/>
              <a:t>ଅନୁଗ୍ରହ ପ୍ରତି ମାକିଦନୀୟମାନଙ୍କ ପ୍ରତିକ୍ରିୟା ଲକ୍ଷ୍ୟ କରନ୍ତୁ</a:t>
            </a:r>
            <a:r>
              <a:rPr lang="es-ES" sz="2000" b="1" dirty="0"/>
              <a:t>:</a:t>
            </a:r>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429000"/>
            <a:ext cx="6362700" cy="400110"/>
          </a:xfrm>
          <a:prstGeom prst="rect">
            <a:avLst/>
          </a:prstGeom>
          <a:noFill/>
        </p:spPr>
        <p:txBody>
          <a:bodyPr wrap="square" rtlCol="0">
            <a:spAutoFit/>
          </a:bodyPr>
          <a:lstStyle/>
          <a:p>
            <a:pPr>
              <a:spcBef>
                <a:spcPts val="600"/>
              </a:spcBef>
            </a:pPr>
            <a:r>
              <a:rPr lang="or-IN" sz="2000" b="1" dirty="0"/>
              <a:t>ଏହା ଆମକୁ କ’ଣ ଶିକ୍ଷା ଦିଏ</a:t>
            </a:r>
            <a:r>
              <a:rPr lang="es-ES" sz="2000" b="1" dirty="0"/>
              <a:t>?</a:t>
            </a:r>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927102671"/>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3718128220"/>
              </p:ext>
            </p:extLst>
          </p:nvPr>
        </p:nvGraphicFramePr>
        <p:xfrm>
          <a:off x="8277224" y="1654849"/>
          <a:ext cx="3848099" cy="193607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2688257752"/>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0">
            <a:extLst>
              <a:ext uri="{28A0092B-C50C-407E-A947-70E740481C1C}">
                <a14:useLocalDpi xmlns:a14="http://schemas.microsoft.com/office/drawing/2010/main"/>
              </a:ext>
            </a:extLst>
          </a:blip>
          <a:srcRect l="1206" r="1206"/>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or-IN" sz="6000" b="1" dirty="0">
                <a:ln w="15875">
                  <a:noFill/>
                  <a:prstDash val="solid"/>
                </a:ln>
                <a:solidFill>
                  <a:srgbClr val="6C8329"/>
                </a:solidFill>
                <a:effectLst>
                  <a:outerShdw dist="38100" dir="2700000" algn="bl" rotWithShape="0">
                    <a:schemeClr val="tx2">
                      <a:lumMod val="50000"/>
                    </a:schemeClr>
                  </a:outerShdw>
                </a:effectLst>
              </a:rPr>
              <a:t>ଭଣ୍ଡାରପଣିଆ କିପରି ଅଭ୍ୟାସ କରିବେ</a:t>
            </a:r>
            <a:endParaRPr lang="es-ES" sz="6000" b="1" dirty="0">
              <a:ln w="15875">
                <a:noFill/>
                <a:prstDash val="solid"/>
              </a:ln>
              <a:solidFill>
                <a:srgbClr val="6C8329"/>
              </a:solidFill>
              <a:effectLst>
                <a:outerShdw dist="38100" dir="2700000" algn="bl" rotWithShape="0">
                  <a:schemeClr val="tx2">
                    <a:lumMod val="50000"/>
                  </a:schemeClr>
                </a:outerShdw>
              </a:effectLst>
            </a:endParaRP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r="-50000" b="-6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or-IN" sz="4400" b="1" spc="300" dirty="0">
                <a:ln/>
                <a:solidFill>
                  <a:schemeClr val="accent4"/>
                </a:solidFill>
                <a:effectLst>
                  <a:outerShdw blurRad="38100" dist="25400" dir="2700000" algn="tl">
                    <a:srgbClr val="002060">
                      <a:alpha val="99000"/>
                    </a:srgbClr>
                  </a:outerShdw>
                </a:effectLst>
              </a:rPr>
              <a:t>ଉପଯୁକ୍ତ ଯୋଜନା</a:t>
            </a:r>
            <a:endParaRPr lang="es-ES" sz="4400" b="1" spc="300" dirty="0">
              <a:ln/>
              <a:solidFill>
                <a:schemeClr val="accent4"/>
              </a:solidFill>
              <a:effectLst>
                <a:outerShdw blurRad="38100" dist="25400" dir="2700000" algn="tl">
                  <a:srgbClr val="002060">
                    <a:alpha val="99000"/>
                  </a:srgbClr>
                </a:outerShdw>
              </a:effectLst>
            </a:endParaRPr>
          </a:p>
        </p:txBody>
      </p:sp>
      <p:sp>
        <p:nvSpPr>
          <p:cNvPr id="5" name="CuadroTexto 4">
            <a:extLst>
              <a:ext uri="{FF2B5EF4-FFF2-40B4-BE49-F238E27FC236}">
                <a16:creationId xmlns:a16="http://schemas.microsoft.com/office/drawing/2014/main" id="{D18F6505-6E32-73E3-ACA5-27AEC9223AF8}"/>
              </a:ext>
            </a:extLst>
          </p:cNvPr>
          <p:cNvSpPr txBox="1"/>
          <p:nvPr/>
        </p:nvSpPr>
        <p:spPr>
          <a:xfrm>
            <a:off x="0" y="616132"/>
            <a:ext cx="7993077"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5"/>
                </a:solidFill>
                <a:latin typeface="Comic Sans MS" panose="030F0702030302020204" pitchFamily="66" charset="0"/>
              </a:rPr>
              <a:t>“</a:t>
            </a:r>
            <a:r>
              <a:rPr lang="or-IN" b="1" dirty="0">
                <a:solidFill>
                  <a:schemeClr val="accent5"/>
                </a:solidFill>
                <a:latin typeface="Comic Sans MS" panose="030F0702030302020204" pitchFamily="66" charset="0"/>
              </a:rPr>
              <a:t>ପ୍ରତ୍ୟେକ ଜଣ ଆପଣା ହୃଦୟରେ ଯେପରି ସଂକଳ୍ପ କରିଅଛି, ସେହିପରି କରୁ, କୁଣ୍ଠିତ ଭାବରେ ନୁହେଁ ଅବା ବାଧ୍ୟବାଧକତା ହେତୁରୁ ନୁହେଁ; କାରଣ ଈଶ୍ଵର ହୃଷ୍ଟଚିତ୍ତ ଦାତାକୁ ଭଲ ପାଆନ୍ତି।</a:t>
            </a:r>
            <a:r>
              <a:rPr lang="es-ES" b="1" dirty="0">
                <a:solidFill>
                  <a:schemeClr val="accent5"/>
                </a:solidFill>
                <a:latin typeface="Comic Sans MS" panose="030F0702030302020204" pitchFamily="66" charset="0"/>
              </a:rPr>
              <a:t>” </a:t>
            </a:r>
            <a:r>
              <a:rPr lang="es-ES" sz="1400" b="1" dirty="0">
                <a:solidFill>
                  <a:schemeClr val="accent5"/>
                </a:solidFill>
                <a:latin typeface="Comic Sans MS" panose="030F0702030302020204" pitchFamily="66" charset="0"/>
              </a:rPr>
              <a:t>(</a:t>
            </a:r>
            <a:r>
              <a:rPr lang="or-IN" sz="1400" b="1" dirty="0">
                <a:solidFill>
                  <a:schemeClr val="accent5"/>
                </a:solidFill>
                <a:latin typeface="Comic Sans MS" panose="030F0702030302020204" pitchFamily="66" charset="0"/>
              </a:rPr>
              <a:t>୨କରି ୯:୭</a:t>
            </a:r>
            <a:r>
              <a:rPr lang="es-ES" sz="1400" b="1" dirty="0">
                <a:solidFill>
                  <a:schemeClr val="accent5"/>
                </a:solidFill>
                <a:latin typeface="Comic Sans MS" panose="030F0702030302020204" pitchFamily="66" charset="0"/>
              </a:rPr>
              <a:t>)</a:t>
            </a:r>
          </a:p>
        </p:txBody>
      </p:sp>
      <p:sp>
        <p:nvSpPr>
          <p:cNvPr id="6" name="CuadroTexto 5">
            <a:extLst>
              <a:ext uri="{FF2B5EF4-FFF2-40B4-BE49-F238E27FC236}">
                <a16:creationId xmlns:a16="http://schemas.microsoft.com/office/drawing/2014/main" id="{71BB64F6-75D4-A567-A2C2-64AB59433367}"/>
              </a:ext>
            </a:extLst>
          </p:cNvPr>
          <p:cNvSpPr txBox="1"/>
          <p:nvPr/>
        </p:nvSpPr>
        <p:spPr>
          <a:xfrm>
            <a:off x="139278" y="1362150"/>
            <a:ext cx="7921411" cy="1015663"/>
          </a:xfrm>
          <a:prstGeom prst="rect">
            <a:avLst/>
          </a:prstGeom>
          <a:noFill/>
        </p:spPr>
        <p:txBody>
          <a:bodyPr wrap="square" rtlCol="0">
            <a:spAutoFit/>
          </a:bodyPr>
          <a:lstStyle/>
          <a:p>
            <a:pPr>
              <a:spcBef>
                <a:spcPts val="600"/>
              </a:spcBef>
            </a:pPr>
            <a:r>
              <a:rPr lang="or-IN" sz="2000" b="1" dirty="0"/>
              <a:t>ପାଉଲଙ୍କ ପ୍ରସ୍ତାବିତ ଯୋଜନା ଥିଲା ଯେ ଯିରୂଶାଲମର ମଣ୍ଡଳୀକୁ ସାହାଯ୍ୟ କରିବା ପାଇଁ ମାକିଦନିୟା ଏବଂ ଆଖାୟା (ଯେଉଁ ପ୍ରଦେଶରେ କରିନ୍ଥ ଅବସ୍ଥିତ ଥିଲା) ମଣ୍ଡଳୀଗୁଡ଼ିକରୁ ଏକ ବିଶେଷ ଦାନ ସଂଗ୍ରହ କରାଯିବ (ରୋମୀୟ ୧୫:୨୬)।</a:t>
            </a:r>
            <a:endParaRPr lang="es-ES" sz="2000" b="1" dirty="0"/>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60689" y="737375"/>
            <a:ext cx="3992033" cy="2245519"/>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153875" y="2564189"/>
              <a:ext cx="479618" cy="276999"/>
            </a:xfrm>
            <a:prstGeom prst="rect">
              <a:avLst/>
            </a:prstGeom>
            <a:noFill/>
          </p:spPr>
          <p:txBody>
            <a:bodyPr wrap="none" rtlCol="0">
              <a:spAutoFit/>
            </a:bodyPr>
            <a:lstStyle/>
            <a:p>
              <a:pPr algn="ctr"/>
              <a:r>
                <a:rPr lang="or-IN" sz="1200" b="1" dirty="0">
                  <a:solidFill>
                    <a:schemeClr val="bg1"/>
                  </a:solidFill>
                  <a:highlight>
                    <a:srgbClr val="000000"/>
                  </a:highlight>
                </a:rPr>
                <a:t>କରିନ୍ଥ</a:t>
              </a:r>
            </a:p>
          </p:txBody>
        </p:sp>
        <p:sp>
          <p:nvSpPr>
            <p:cNvPr id="10" name="CuadroTexto 9">
              <a:extLst>
                <a:ext uri="{FF2B5EF4-FFF2-40B4-BE49-F238E27FC236}">
                  <a16:creationId xmlns:a16="http://schemas.microsoft.com/office/drawing/2014/main" id="{7C3C3D67-D138-5BA5-41BD-3ED6BFC7CD1E}"/>
                </a:ext>
              </a:extLst>
            </p:cNvPr>
            <p:cNvSpPr txBox="1"/>
            <p:nvPr/>
          </p:nvSpPr>
          <p:spPr>
            <a:xfrm>
              <a:off x="8714583" y="2763291"/>
              <a:ext cx="577402" cy="461665"/>
            </a:xfrm>
            <a:prstGeom prst="rect">
              <a:avLst/>
            </a:prstGeom>
            <a:noFill/>
          </p:spPr>
          <p:txBody>
            <a:bodyPr wrap="none" rtlCol="0">
              <a:spAutoFit/>
            </a:bodyPr>
            <a:lstStyle/>
            <a:p>
              <a:pPr algn="ctr"/>
              <a:r>
                <a:rPr lang="or-IN" sz="1200" b="1" dirty="0">
                  <a:solidFill>
                    <a:schemeClr val="bg2"/>
                  </a:solidFill>
                  <a:highlight>
                    <a:srgbClr val="000000"/>
                  </a:highlight>
                </a:rPr>
                <a:t>ଆଖାୟା</a:t>
              </a:r>
            </a:p>
            <a:p>
              <a:pPr algn="ctr"/>
              <a:endParaRPr lang="es-ES" sz="1200" b="1" dirty="0">
                <a:solidFill>
                  <a:schemeClr val="bg2"/>
                </a:solidFill>
                <a:highlight>
                  <a:srgbClr val="000000"/>
                </a:highlight>
              </a:endParaRP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411419" y="1679019"/>
              <a:ext cx="731290" cy="276999"/>
            </a:xfrm>
            <a:prstGeom prst="rect">
              <a:avLst/>
            </a:prstGeom>
            <a:noFill/>
          </p:spPr>
          <p:txBody>
            <a:bodyPr wrap="none" rtlCol="0">
              <a:spAutoFit/>
            </a:bodyPr>
            <a:lstStyle/>
            <a:p>
              <a:pPr algn="ctr"/>
              <a:r>
                <a:rPr lang="or-IN" sz="1200" b="1" dirty="0">
                  <a:solidFill>
                    <a:schemeClr val="bg2"/>
                  </a:solidFill>
                  <a:highlight>
                    <a:srgbClr val="000000"/>
                  </a:highlight>
                </a:rPr>
                <a:t>ମାକିଦନିୟା</a:t>
              </a: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1014975" y="2702688"/>
              <a:ext cx="720069" cy="276999"/>
            </a:xfrm>
            <a:prstGeom prst="rect">
              <a:avLst/>
            </a:prstGeom>
            <a:noFill/>
          </p:spPr>
          <p:txBody>
            <a:bodyPr wrap="none" rtlCol="0">
              <a:spAutoFit/>
            </a:bodyPr>
            <a:lstStyle/>
            <a:p>
              <a:pPr algn="ctr"/>
              <a:r>
                <a:rPr lang="or-IN" sz="1200" b="1" dirty="0">
                  <a:solidFill>
                    <a:schemeClr val="bg1"/>
                  </a:solidFill>
                  <a:highlight>
                    <a:srgbClr val="000000"/>
                  </a:highlight>
                </a:rPr>
                <a:t>ଯିରୂଶାଲମ</a:t>
              </a:r>
              <a:endParaRPr lang="es-ES" sz="1200" b="1" dirty="0">
                <a:solidFill>
                  <a:schemeClr val="bg1"/>
                </a:solidFill>
                <a:highlight>
                  <a:srgbClr val="000000"/>
                </a:highlight>
              </a:endParaRP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39278" y="4589174"/>
            <a:ext cx="3867150" cy="2175272"/>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192989" y="3160616"/>
            <a:ext cx="2859733" cy="355001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4097658" y="4532024"/>
            <a:ext cx="5095331" cy="2246769"/>
          </a:xfrm>
          <a:prstGeom prst="rect">
            <a:avLst/>
          </a:prstGeom>
          <a:noFill/>
        </p:spPr>
        <p:txBody>
          <a:bodyPr wrap="square">
            <a:spAutoFit/>
          </a:bodyPr>
          <a:lstStyle/>
          <a:p>
            <a:pPr>
              <a:spcBef>
                <a:spcPts val="600"/>
              </a:spcBef>
            </a:pPr>
            <a:r>
              <a:rPr lang="or-IN" sz="2000" b="1" dirty="0"/>
              <a:t>ପାଉଲ ତାଙ୍କ ଯୋଜନାରେ ଅନ୍ତର୍ଭୁକ୍ତ କରିଥିବା ଅନ୍ୟ ଏକ ବିଷୟ ହେଉଛି ଯେ, ସେମାନେ ସବୁକିଛି ଏକାଥରେ ଦେବା ପାଇଁ ଅପେକ୍ଷା କରିବା ଉଚିତ ନୁହେଁ, ବରଂ ପ୍ରସ୍ତାବିତ ପରିମାଣରେ ନ ପହଞ୍ଚିବା ପର୍ଯ୍ୟନ୍ତ ପ୍ରତି ସପ୍ତାହରେ କିଛି କିଛି ଅଲଗା କରି ରଖିବା ଉଚିତ (୧ କରି ୧୬:୨)। ଏହି ଉପାୟରେ, ଯେତେବେଳେ ପାଉଲ ପହଞ୍ଚିବେ, ସମଗ୍ର ସଂଗ୍ରହ ଆନନ୍ଦର ସହିତ ଏକତ୍ରିତ ହୋଇପାରିବ (୨ କରି ୯:୩-୫)।</a:t>
            </a:r>
            <a:endParaRPr lang="es-ES" sz="2000" b="1" dirty="0"/>
          </a:p>
        </p:txBody>
      </p:sp>
      <p:sp>
        <p:nvSpPr>
          <p:cNvPr id="23" name="CuadroTexto 22">
            <a:extLst>
              <a:ext uri="{FF2B5EF4-FFF2-40B4-BE49-F238E27FC236}">
                <a16:creationId xmlns:a16="http://schemas.microsoft.com/office/drawing/2014/main" id="{454C2B0A-44C1-6F33-C866-506DF84A0522}"/>
              </a:ext>
            </a:extLst>
          </p:cNvPr>
          <p:cNvSpPr txBox="1"/>
          <p:nvPr/>
        </p:nvSpPr>
        <p:spPr>
          <a:xfrm>
            <a:off x="126725" y="3838874"/>
            <a:ext cx="9066264" cy="707886"/>
          </a:xfrm>
          <a:prstGeom prst="rect">
            <a:avLst/>
          </a:prstGeom>
          <a:noFill/>
        </p:spPr>
        <p:txBody>
          <a:bodyPr wrap="square">
            <a:spAutoFit/>
          </a:bodyPr>
          <a:lstStyle/>
          <a:p>
            <a:pPr>
              <a:spcBef>
                <a:spcPts val="600"/>
              </a:spcBef>
            </a:pPr>
            <a:r>
              <a:rPr lang="or-IN" sz="2000" b="1" dirty="0"/>
              <a:t>ଦାନର ଯୋଜନା କରିବା ସମୟରେ, ପ୍ରତ୍ୟେକ ପରିବାର ନିଜର ଆର୍ଥିକ ସ୍ଥିତି ଅନୁସାରେ ନିଜକୁ ମୂଲ୍ୟାଙ୍କନ କରିବା ଉଚିତ ଏବଂ ବାସ୍ତବବାଦୀ ଲକ୍ଷ୍ୟ ସ୍ଥିର କରିବା ଉଚିତ।</a:t>
            </a:r>
            <a:endParaRPr lang="es-ES" sz="2000" b="1" dirty="0"/>
          </a:p>
        </p:txBody>
      </p:sp>
      <p:sp>
        <p:nvSpPr>
          <p:cNvPr id="25" name="CuadroTexto 24">
            <a:extLst>
              <a:ext uri="{FF2B5EF4-FFF2-40B4-BE49-F238E27FC236}">
                <a16:creationId xmlns:a16="http://schemas.microsoft.com/office/drawing/2014/main" id="{98C5D352-C64C-8116-3000-5E901B75517B}"/>
              </a:ext>
            </a:extLst>
          </p:cNvPr>
          <p:cNvSpPr txBox="1"/>
          <p:nvPr/>
        </p:nvSpPr>
        <p:spPr>
          <a:xfrm>
            <a:off x="132746" y="2446624"/>
            <a:ext cx="7993077" cy="1323439"/>
          </a:xfrm>
          <a:prstGeom prst="rect">
            <a:avLst/>
          </a:prstGeom>
          <a:noFill/>
        </p:spPr>
        <p:txBody>
          <a:bodyPr wrap="square">
            <a:spAutoFit/>
          </a:bodyPr>
          <a:lstStyle/>
          <a:p>
            <a:pPr>
              <a:spcBef>
                <a:spcPts val="600"/>
              </a:spcBef>
            </a:pPr>
            <a:r>
              <a:rPr lang="or-IN" sz="2000" b="1" dirty="0"/>
              <a:t>ଯେତେବେଳେ ପ୍ରେରିତ ଏକ ବର୍ଷ ପୂର୍ବରୁ କଲସୀରେ ଏହି ଯୋଜନା ପ୍ରସ୍ତାବ କରିଥିଲେ, ସେତେବେଳେ ଏହାକୁ ବହୁତ ଉତ୍ସାହର ସହିତ ଗ୍ରହଣ କରାଯାଇଥିଲା, ଯଦିଓ ସେହି ସମୟରେ କୌଣସି ନିର୍ଦ୍ଦିଷ୍ଟ ଲକ୍ଷ୍ୟ ଧାର୍ଯ୍ୟ କରାଯାଇ ନ ଥିଲା (୨ କରି ୯:୧-୨)। ତଥାପି, ପ୍ରତ୍ୟେକ ସଦସ୍ୟ ଏକ ନିର୍ଦ୍ଦିଷ୍ଟ ପରିମାଣ ଦାନ କରିବାକୁ ନିଜ ହୃଦୟରେ ସ୍ଥିର କରିଥିଲେ (୨ କରି ୯:୭କ)।</a:t>
            </a:r>
            <a:endParaRPr lang="es-ES" sz="2000" b="1" dirty="0"/>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1465"/>
            <a:ext cx="12192000" cy="830997"/>
          </a:xfrm>
          <a:prstGeom prst="rect">
            <a:avLst/>
          </a:prstGeom>
          <a:noFill/>
        </p:spPr>
        <p:txBody>
          <a:bodyPr wrap="square">
            <a:spAutoFit/>
          </a:bodyPr>
          <a:lstStyle/>
          <a:p>
            <a:pPr algn="ctr"/>
            <a:r>
              <a:rPr lang="or-IN"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rPr>
              <a:t>ଏକ ସଠିକ୍ ମନୋଭାବ</a:t>
            </a:r>
          </a:p>
        </p:txBody>
      </p:sp>
      <p:sp>
        <p:nvSpPr>
          <p:cNvPr id="5" name="CuadroTexto 4">
            <a:extLst>
              <a:ext uri="{FF2B5EF4-FFF2-40B4-BE49-F238E27FC236}">
                <a16:creationId xmlns:a16="http://schemas.microsoft.com/office/drawing/2014/main" id="{D9388E2E-2EC8-3FCC-9CDA-078551FD9E2E}"/>
              </a:ext>
            </a:extLst>
          </p:cNvPr>
          <p:cNvSpPr txBox="1"/>
          <p:nvPr/>
        </p:nvSpPr>
        <p:spPr>
          <a:xfrm>
            <a:off x="0" y="740866"/>
            <a:ext cx="12191999" cy="369332"/>
          </a:xfrm>
          <a:prstGeom prst="rect">
            <a:avLst/>
          </a:prstGeom>
          <a:noFill/>
        </p:spPr>
        <p:txBody>
          <a:bodyPr wrap="square">
            <a:spAutoFit/>
          </a:bodyPr>
          <a:lstStyle/>
          <a:p>
            <a:pPr algn="ctr"/>
            <a:r>
              <a:rPr lang="es-ES" b="1" dirty="0">
                <a:solidFill>
                  <a:schemeClr val="accent3">
                    <a:lumMod val="75000"/>
                  </a:schemeClr>
                </a:solidFill>
                <a:latin typeface="Comic Sans MS" panose="030F0702030302020204" pitchFamily="66" charset="0"/>
              </a:rPr>
              <a:t>“</a:t>
            </a:r>
            <a:r>
              <a:rPr lang="or-IN" b="1" dirty="0">
                <a:solidFill>
                  <a:schemeClr val="accent3">
                    <a:lumMod val="75000"/>
                  </a:schemeClr>
                </a:solidFill>
                <a:latin typeface="Comic Sans MS" panose="030F0702030302020204" pitchFamily="66" charset="0"/>
              </a:rPr>
              <a:t>କାରଣ ମୁଁ ସାକ୍ଷ୍ୟ ଦେଉଅଛି ଯେ, ସେମାନଙ୍କ ଶକ୍ତି ଅନୁସାରେ, ବରଂ ସେମାନଙ୍କ ଶକ୍ତିର ଅତିରିକ୍ତ ଭାବରେ ସେମାନେ ଦାନ କଲେ</a:t>
            </a:r>
            <a:r>
              <a:rPr lang="es-ES" b="1" dirty="0">
                <a:solidFill>
                  <a:schemeClr val="accent3">
                    <a:lumMod val="75000"/>
                  </a:schemeClr>
                </a:solidFill>
                <a:latin typeface="Comic Sans MS" panose="030F0702030302020204" pitchFamily="66" charset="0"/>
              </a:rPr>
              <a:t>” </a:t>
            </a:r>
            <a:r>
              <a:rPr lang="es-ES" sz="1400" b="1" dirty="0">
                <a:solidFill>
                  <a:schemeClr val="accent3">
                    <a:lumMod val="75000"/>
                  </a:schemeClr>
                </a:solidFill>
                <a:latin typeface="Comic Sans MS" panose="030F0702030302020204" pitchFamily="66" charset="0"/>
              </a:rPr>
              <a:t>(</a:t>
            </a:r>
            <a:r>
              <a:rPr lang="or-IN" sz="1400" b="1" dirty="0">
                <a:solidFill>
                  <a:schemeClr val="accent3">
                    <a:lumMod val="75000"/>
                  </a:schemeClr>
                </a:solidFill>
                <a:latin typeface="Comic Sans MS" panose="030F0702030302020204" pitchFamily="66" charset="0"/>
              </a:rPr>
              <a:t>୨ କରିନ୍ଥୀୟ ୮: ୩</a:t>
            </a:r>
            <a:r>
              <a:rPr lang="es-ES" sz="1400" b="1" dirty="0">
                <a:solidFill>
                  <a:schemeClr val="accent3">
                    <a:lumMod val="75000"/>
                  </a:schemeClr>
                </a:solidFill>
                <a:latin typeface="Comic Sans MS" panose="030F0702030302020204" pitchFamily="66" charset="0"/>
              </a:rPr>
              <a:t>)</a:t>
            </a:r>
          </a:p>
        </p:txBody>
      </p:sp>
      <p:sp>
        <p:nvSpPr>
          <p:cNvPr id="6" name="CuadroTexto 5">
            <a:extLst>
              <a:ext uri="{FF2B5EF4-FFF2-40B4-BE49-F238E27FC236}">
                <a16:creationId xmlns:a16="http://schemas.microsoft.com/office/drawing/2014/main" id="{2B518759-573D-687C-D1FC-4E9AD764D851}"/>
              </a:ext>
            </a:extLst>
          </p:cNvPr>
          <p:cNvSpPr txBox="1"/>
          <p:nvPr/>
        </p:nvSpPr>
        <p:spPr>
          <a:xfrm>
            <a:off x="352425" y="1287078"/>
            <a:ext cx="7324725" cy="1323439"/>
          </a:xfrm>
          <a:prstGeom prst="rect">
            <a:avLst/>
          </a:prstGeom>
          <a:noFill/>
        </p:spPr>
        <p:txBody>
          <a:bodyPr wrap="square" rtlCol="0">
            <a:spAutoFit/>
          </a:bodyPr>
          <a:lstStyle/>
          <a:p>
            <a:pPr>
              <a:spcBef>
                <a:spcPts val="600"/>
              </a:spcBef>
            </a:pPr>
            <a:r>
              <a:rPr lang="or-IN" sz="2000" b="1" dirty="0"/>
              <a:t>କଲସୀୟମାନଙ୍କୁ ଉଦାରତା ପାଇଁ ଉତ୍ସାହିତ କରିବାକୁ ଯାଇ ପାଉଲ ସେମାନଙ୍କୁ ମାକିଦନିୟାର ଉଦାହରଣ ଦିଅନ୍ତି। ସେହି ମଣ୍ଡଳୀଗୁଡ଼ିକରେ ଭ୍ରାତାମାନେ ସେମାନଙ୍କର ଦାନ ଦେବାରେ ଏକ ଉପଯୁକ୍ତ ଏବଂ ଅନୁକରଣୀୟ ମନୋଭାବ ପ୍ରଦର୍ଶନ କରିଥିଲେ, କାରଣ ସେମାନେ ଦେଇଥିଲେ</a:t>
            </a:r>
            <a:r>
              <a:rPr lang="es-ES" sz="2000" b="1" dirty="0"/>
              <a:t>…</a:t>
            </a:r>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2156595214"/>
              </p:ext>
            </p:extLst>
          </p:nvPr>
        </p:nvGraphicFramePr>
        <p:xfrm>
          <a:off x="352425" y="2552700"/>
          <a:ext cx="7200900" cy="42290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657</TotalTime>
  <Words>1230</Words>
  <Application>Microsoft Office PowerPoint</Application>
  <PresentationFormat>Panorámica</PresentationFormat>
  <Paragraphs>85</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Aptos</vt:lpstr>
      <vt:lpstr>Comic Sans MS</vt:lpstr>
      <vt:lpstr>Arial</vt:lpstr>
      <vt:lpstr>Aptos Display</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90</cp:revision>
  <dcterms:created xsi:type="dcterms:W3CDTF">2026-08-01T16:23:29Z</dcterms:created>
  <dcterms:modified xsi:type="dcterms:W3CDTF">2026-08-30T05:53:55Z</dcterms:modified>
</cp:coreProperties>
</file>