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70" r:id="rId3"/>
    <p:sldId id="271" r:id="rId4"/>
    <p:sldId id="272" r:id="rId5"/>
    <p:sldId id="260" r:id="rId6"/>
    <p:sldId id="273" r:id="rId7"/>
    <p:sldId id="275" r:id="rId8"/>
    <p:sldId id="277"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E7F3"/>
    <a:srgbClr val="FCEADC"/>
    <a:srgbClr val="E07215"/>
    <a:srgbClr val="D5FFD5"/>
    <a:srgbClr val="E5F3FF"/>
    <a:srgbClr val="FFAEAF"/>
    <a:srgbClr val="FFA2D6"/>
    <a:srgbClr val="F499FF"/>
    <a:srgbClr val="AF91FF"/>
    <a:srgbClr val="9BFF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1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 qsCatId="3D" csTypeId="urn:microsoft.com/office/officeart/2005/8/colors/colorful1" csCatId="colorful" phldr="1"/>
      <dgm:spPr/>
      <dgm:t>
        <a:bodyPr/>
        <a:lstStyle/>
        <a:p>
          <a:endParaRPr lang="es-ES"/>
        </a:p>
      </dgm:t>
    </dgm:pt>
    <dgm:pt modelId="{DB24F231-58D5-4F95-B24A-C298FD59C2CA}">
      <dgm:prSet/>
      <dgm:spPr>
        <a:solidFill>
          <a:schemeClr val="accent5">
            <a:lumMod val="75000"/>
          </a:schemeClr>
        </a:solidFill>
      </dgm:spPr>
      <dgm:t>
        <a:bodyPr/>
        <a:lstStyle/>
        <a:p>
          <a:r>
            <a:rPr lang="es-ES" b="1" dirty="0">
              <a:effectLst>
                <a:outerShdw blurRad="38100" dist="38100" dir="2700000" algn="tl">
                  <a:srgbClr val="000000"/>
                </a:outerShdw>
              </a:effectLst>
            </a:rPr>
            <a:t>“</a:t>
          </a:r>
          <a:r>
            <a:rPr lang="or-IN" b="1" dirty="0">
              <a:effectLst>
                <a:outerShdw blurRad="38100" dist="38100" dir="2700000" algn="tl">
                  <a:srgbClr val="000000"/>
                </a:outerShdw>
              </a:effectLst>
            </a:rPr>
            <a:t>ପ୍ରଭୁ ଯୀଶୁ ଖ୍ରୀଷ୍ଟଙ୍କ ଅନୁଗ୍ରହ</a:t>
          </a:r>
          <a:r>
            <a:rPr lang="es-ES"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es-ES" b="1" dirty="0">
              <a:effectLst>
                <a:outerShdw blurRad="38100" dist="38100" dir="2700000" algn="tl">
                  <a:srgbClr val="000000"/>
                </a:outerShdw>
              </a:effectLst>
            </a:rPr>
            <a:t>“</a:t>
          </a:r>
          <a:r>
            <a:rPr lang="or-IN" b="1" dirty="0">
              <a:effectLst>
                <a:outerShdw blurRad="38100" dist="38100" dir="2700000" algn="tl">
                  <a:srgbClr val="000000"/>
                </a:outerShdw>
              </a:effectLst>
            </a:rPr>
            <a:t>ଈଶ୍ୱରଙ୍କ ପ୍ରେମ</a:t>
          </a:r>
          <a:r>
            <a:rPr lang="es-ES"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es-ES" b="1" dirty="0">
              <a:effectLst>
                <a:outerShdw blurRad="38100" dist="38100" dir="2700000" algn="tl">
                  <a:srgbClr val="000000"/>
                </a:outerShdw>
              </a:effectLst>
            </a:rPr>
            <a:t>“</a:t>
          </a:r>
          <a:r>
            <a:rPr lang="or-IN" b="1" dirty="0">
              <a:effectLst>
                <a:outerShdw blurRad="38100" dist="38100" dir="2700000" algn="tl">
                  <a:srgbClr val="000000"/>
                </a:outerShdw>
              </a:effectLst>
            </a:rPr>
            <a:t>ପବିତ୍ର ଆତ୍ମାଙ୍କ ସହଭାଗିତା</a:t>
          </a:r>
          <a:r>
            <a:rPr lang="es-ES"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es-ES" b="1" dirty="0">
              <a:effectLst>
                <a:outerShdw blurRad="38100" dist="38100" dir="2700000" algn="tl">
                  <a:srgbClr val="000000"/>
                </a:outerShdw>
              </a:effectLst>
            </a:rPr>
            <a:t>“</a:t>
          </a:r>
          <a:r>
            <a:rPr lang="or-IN" b="1" dirty="0">
              <a:effectLst>
                <a:outerShdw blurRad="38100" dist="38100" dir="2700000" algn="tl">
                  <a:srgbClr val="000000"/>
                </a:outerShdw>
              </a:effectLst>
            </a:rPr>
            <a:t>ତୁମ୍ଭ ସମସ୍ତଙ୍କ ସହବର୍ତ୍ତୀ ହେଉ</a:t>
          </a:r>
          <a:r>
            <a:rPr lang="es-ES"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3782" t="-12501" r="-2911" b="-147020"/>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37213" t="-22139" r="-2913" b="-60423"/>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l="-1000" r="-1000"/>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t="-3000" b="-3000"/>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 qsCatId="simple" csTypeId="urn:microsoft.com/office/officeart/2005/8/colors/accent0_1" csCatId="mainScheme" phldr="1"/>
      <dgm:spPr/>
      <dgm:t>
        <a:bodyPr/>
        <a:lstStyle/>
        <a:p>
          <a:endParaRPr lang="es-ES"/>
        </a:p>
      </dgm:t>
    </dgm:pt>
    <dgm:pt modelId="{B7B28BE7-CC00-4961-B6B8-B04DE7279865}">
      <dgm:prSet custT="1"/>
      <dgm:spPr/>
      <dgm:t>
        <a:bodyPr/>
        <a:lstStyle/>
        <a:p>
          <a:r>
            <a:rPr lang="or-IN" sz="2000" b="1" dirty="0"/>
            <a:t>ସେ ସ୍ୱର୍ଗର ଅନନ୍ତ ଧନ ତ୍ୟାଗ କରି ଦରିଦ୍ର ହେଲେ, ଯେପରି ଆମ୍ଭେମାନେ ତାଙ୍କ ଧନର ଉତ୍ତରାଧିକାରୀ ହୋଇପାରିବା (୨ କରିନ୍ଥୀୟ ୮:୯)।</a:t>
          </a:r>
          <a:endParaRPr lang="es-ES" sz="2000" dirty="0"/>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or-IN" sz="2000" b="1" dirty="0"/>
            <a:t>ସେ ଆମ୍ଭ ଜଗତରେ ଭ୍ରମଣ କଲେ, ଯେପରି ଆମ୍ଭେମାନେ ତାଙ୍କୁ ଜାଣିପାରିବା, ତାଙ୍କୁ ପ୍ରେମ କରିପାରିବା ଏବଂ ତାଙ୍କୁ ଅନୁକରଣ କରିପାରିବା (ଯୋହନ ୧୫:୧୨)।</a:t>
          </a:r>
          <a:r>
            <a:rPr lang="es-ES" sz="2000" b="1" dirty="0"/>
            <a:t>)</a:t>
          </a:r>
          <a:endParaRPr lang="es-ES" sz="2000" dirty="0"/>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or-IN" sz="2000" b="1" dirty="0"/>
            <a:t>ସେ ନିଜକୁ ନମ୍ର କଲେ ଏବଂ ଆମ୍ଭ ପାପ କ୍ଷମା କରିବା ପାଇଁ ତଥା ଅନନ୍ତ ଜୀବନ ଦେବା ପାଇଁ ମୃତ୍ୟୁ ପର୍ଯ୍ୟନ୍ତ ଆଜ୍ଞାବହ ହେଲେ (ଫିଲିପ୍ପୀୟ ୨:୮)।</a:t>
          </a:r>
          <a:endParaRPr lang="es-ES" sz="2000" dirty="0"/>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a:srcRect/>
          <a:stretch>
            <a:fillRect t="-4142" b="-15934"/>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17742"/>
      <dgm:spPr>
        <a:blipFill dpi="0" rotWithShape="1">
          <a:blip xmlns:r="http://schemas.openxmlformats.org/officeDocument/2006/relationships"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l="-35" t="-958" r="35" b="-33344"/>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2104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 qsCatId="3D" csTypeId="urn:microsoft.com/office/officeart/2005/8/colors/colorful1"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or-IN" sz="2000" b="1" dirty="0">
              <a:solidFill>
                <a:schemeClr val="tx1"/>
              </a:solidFill>
            </a:rPr>
            <a:t>ଆମ୍ଭେମାନେ ଧାର୍ମିକ ଗଣିତ ହେଉ (ରୋମୀ ୩:୨୪; ଏଫି ୧:୭)</a:t>
          </a:r>
          <a:endParaRPr lang="es-ES" sz="2000" b="1" dirty="0">
            <a:solidFill>
              <a:schemeClr val="tx1"/>
            </a:solidFill>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or-IN" sz="2000" b="1" dirty="0">
              <a:solidFill>
                <a:schemeClr val="tx1"/>
              </a:solidFill>
            </a:rPr>
            <a:t>ଆମ୍ଭେମାନେ ଭରସାରେ ଆନନ୍ଦ କରୁ (ରୋମୀ ୫:୨)</a:t>
          </a:r>
          <a:endParaRPr lang="es-ES" sz="2000" b="1" dirty="0">
            <a:solidFill>
              <a:schemeClr val="tx1"/>
            </a:solidFill>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or-IN" sz="2000" b="1" dirty="0">
              <a:solidFill>
                <a:schemeClr val="tx1"/>
              </a:solidFill>
            </a:rPr>
            <a:t>ଆମ୍ଭେମାନେ ଖ୍ରୀଷ୍ଟଙ୍କଠାରୁ ଶକ୍ତି ପ୍ରାପ୍ତ କରୁ (୨ କରି ୧୨:୯)</a:t>
          </a:r>
          <a:endParaRPr lang="es-ES" sz="2000" b="1" dirty="0">
            <a:solidFill>
              <a:schemeClr val="tx1"/>
            </a:solidFill>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or-IN" sz="2000" b="1" dirty="0">
              <a:solidFill>
                <a:schemeClr val="tx1"/>
              </a:solidFill>
            </a:rPr>
            <a:t>ପାପ ଆମ୍ଭ ଉପରେ କର୍ତ୍ତୃତ୍ୱ କରିପାରେ ନାହିଁ (ରୋମୀ ୬:୧୪)</a:t>
          </a:r>
          <a:endParaRPr lang="es-ES" sz="2000" b="1" dirty="0">
            <a:solidFill>
              <a:schemeClr val="tx1"/>
            </a:solidFill>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or-IN" sz="2000" b="1" dirty="0">
              <a:solidFill>
                <a:schemeClr val="tx1"/>
              </a:solidFill>
            </a:rPr>
            <a:t>ଆମେ ଯୀଶୁଙ୍କ ସହିତ ଜୀବନରେ ରାଜତ୍ୱ କରିବା (ରୋମୀ ୫:୧୭, ୨୧)</a:t>
          </a:r>
          <a:endParaRPr lang="es-ES" sz="2000" b="1" dirty="0">
            <a:solidFill>
              <a:schemeClr val="tx1"/>
            </a:solidFill>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 qsCatId="3D" csTypeId="urn:microsoft.com/office/officeart/2005/8/colors/colorful5"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or-IN" sz="2000" b="1" dirty="0">
              <a:solidFill>
                <a:schemeClr val="tx1"/>
              </a:solidFill>
            </a:rPr>
            <a:t>“ଧୈର୍ଯ୍ୟର ଈଶ୍ୱର” (ରୋମୀ ୧୫:୫)</a:t>
          </a:r>
          <a:endParaRPr lang="es-ES" sz="2000" b="1" dirty="0">
            <a:solidFill>
              <a:schemeClr val="tx1"/>
            </a:solidFill>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“ଭରସାର ଈଶ୍ୱର” (ରୋମୀ ୧୫:୧୩)</a:t>
          </a:r>
          <a:endParaRPr lang="es-ES" sz="2000" b="1" dirty="0">
            <a:solidFill>
              <a:schemeClr val="tx1"/>
            </a:solidFill>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“ଶାନ୍ତିର ଈଶ୍ୱର” (ରୋମୀ ୧୫:୩୩)</a:t>
          </a:r>
          <a:endParaRPr lang="es-ES" sz="2000" b="1" dirty="0">
            <a:solidFill>
              <a:schemeClr val="tx1"/>
            </a:solidFill>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or-IN" sz="2000" b="1" dirty="0">
              <a:solidFill>
                <a:schemeClr val="tx1"/>
              </a:solidFill>
            </a:rPr>
            <a:t>“ଦୟାର […] ଈଶ୍ୱର” (୨ କରିନ୍ଥୀ ୧:୩କ)</a:t>
          </a:r>
          <a:endParaRPr lang="es-ES" sz="2000" b="1" dirty="0">
            <a:solidFill>
              <a:schemeClr val="tx1"/>
            </a:solidFill>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“ସମସ୍ତ ସାନ୍ତ୍ୱନାର ଈଶ୍ୱର” (୨ କରିନ୍ଥୀ ୧:୩ଖ)</a:t>
          </a:r>
          <a:endParaRPr lang="es-ES" sz="2000" b="1" dirty="0">
            <a:solidFill>
              <a:schemeClr val="tx1"/>
            </a:solidFill>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“ପ୍ରେମର ଈଶ୍ୱର” (୨ କରିନ୍ଥୀ ୧୩:୧୧)</a:t>
          </a:r>
          <a:endParaRPr lang="es-ES" sz="2000" b="1" dirty="0">
            <a:solidFill>
              <a:schemeClr val="tx1"/>
            </a:solidFill>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 qsCatId="simple" csTypeId="urn:microsoft.com/office/officeart/2005/8/colors/colorful1" csCatId="colorful" phldr="1"/>
      <dgm:spPr/>
      <dgm:t>
        <a:bodyPr/>
        <a:lstStyle/>
        <a:p>
          <a:endParaRPr lang="es-ES"/>
        </a:p>
      </dgm:t>
    </dgm:pt>
    <dgm:pt modelId="{D0A48FF2-2DF5-4E96-93AA-E337B52D4549}">
      <dgm:prSet custT="1"/>
      <dgm:spPr>
        <a:solidFill>
          <a:schemeClr val="accent6">
            <a:lumMod val="50000"/>
          </a:schemeClr>
        </a:solidFill>
      </dgm:spPr>
      <dgm:t>
        <a:bodyPr/>
        <a:lstStyle/>
        <a:p>
          <a:pPr>
            <a:lnSpc>
              <a:spcPts val="1800"/>
            </a:lnSpc>
          </a:pPr>
          <a:r>
            <a:rPr lang="or-IN" sz="1800" b="1" i="0" baseline="0" dirty="0">
              <a:effectLst>
                <a:outerShdw blurRad="38100" dist="38100" dir="2700000" algn="tl">
                  <a:srgbClr val="000000"/>
                </a:outerShdw>
              </a:effectLst>
            </a:rPr>
            <a:t>ପିତା ଈଶ୍ୱର ଆମ୍ଭମାନଙ୍କୁ ତାଙ୍କର ପ୍ରେମ ପ୍ରଦାନ କରନ୍ତି (୧ ଯୋହନ ୩:୧)</a:t>
          </a:r>
          <a:endParaRPr lang="es-ES" sz="1800" b="1" i="0" baseline="0" dirty="0">
            <a:effectLst>
              <a:outerShdw blurRad="38100" dist="38100" dir="2700000" algn="tl">
                <a:srgbClr val="000000"/>
              </a:outerShdw>
            </a:effectLst>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pPr>
            <a:lnSpc>
              <a:spcPts val="1800"/>
            </a:lnSpc>
          </a:pPr>
          <a:r>
            <a:rPr lang="or-IN" sz="1800" b="1" dirty="0">
              <a:effectLst>
                <a:outerShdw blurRad="38100" dist="38100" dir="2700000" algn="tl">
                  <a:srgbClr val="000000"/>
                </a:outerShdw>
              </a:effectLst>
            </a:rPr>
            <a:t>ଖ୍ରୀଷ୍ଟ ଈଶ୍ୱର ଆମ୍ଭମାନଙ୍କୁ ତାଙ୍କ ପ୍ରେମର ସମସ୍ତ ପୂର୍ଣ୍ଣତାରେ ପରିପୂର୍ଣ୍ଣ କରନ୍ତି (ଏଫିସୀୟ ୩:୧୯)</a:t>
          </a:r>
          <a:endParaRPr lang="es-ES" sz="1800" b="1" dirty="0">
            <a:effectLst>
              <a:outerShdw blurRad="38100" dist="38100" dir="2700000" algn="tl">
                <a:srgbClr val="000000"/>
              </a:outerShdw>
            </a:effectLst>
          </a:endParaRP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pPr>
            <a:lnSpc>
              <a:spcPts val="1800"/>
            </a:lnSpc>
          </a:pPr>
          <a:r>
            <a:rPr lang="or-IN" sz="1800" b="1" i="0" baseline="0" dirty="0">
              <a:effectLst>
                <a:outerShdw blurRad="38100" dist="38100" dir="2700000" algn="tl">
                  <a:srgbClr val="000000"/>
                </a:outerShdw>
              </a:effectLst>
            </a:rPr>
            <a:t>ପବିତ୍ର ଆତ୍ମା ଈଶ୍ୱର ଆମ୍ଭମାନଙ୍କ ଉପରେ ତାଙ୍କ ପ୍ରେମ ଢାଳି ଦିଅନ୍ତି (ରୋମୀୟ ୫:୫)</a:t>
          </a:r>
          <a:endParaRPr lang="es-ES" sz="1800" b="1" i="0" baseline="0" dirty="0">
            <a:effectLst>
              <a:outerShdw blurRad="38100" dist="38100" dir="2700000" algn="tl">
                <a:srgbClr val="000000"/>
              </a:outerShdw>
            </a:effectLst>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1233" b="-23767"/>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729" t="-610" r="-1431" b="-28340"/>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792" b="-24208"/>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195310">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 qsCatId="simple" csTypeId="urn:microsoft.com/office/officeart/2005/8/colors/colorful5"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ସେବାକାର୍ଯ୍ୟ ପାଇଁ ଲୋକମାନଙ୍କୁ ସଜ୍ଜିତ କରନ୍ତି </a:t>
          </a:r>
          <a:br>
            <a:rPr lang="es-ES" sz="1800" b="1" dirty="0"/>
          </a:br>
          <a:r>
            <a:rPr lang="or-IN" sz="1800" b="1" dirty="0"/>
            <a:t>(୧ କରିନ୍ଥ ୨:୪)</a:t>
          </a:r>
          <a:endParaRPr lang="es-ES" sz="1600" dirty="0"/>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ଈଶ୍ୱରଙ୍କ ଗଭୀର ବିଷୟସବୁ ଆମ୍ଭମାନଙ୍କ ନିକଟରେ ପ୍ରକାଶ କରନ୍ତି (୧ କରିନ୍ଥ ୨:୧୦)</a:t>
          </a:r>
          <a:endParaRPr lang="es-ES" sz="1800" b="1" dirty="0"/>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ଆମ୍ଭମାନଙ୍କୁ ଶିକ୍ଷା ଦିଅନ୍ତି (୧ କରିନ୍ଥ ୨:୧୩)</a:t>
          </a:r>
          <a:endParaRPr lang="es-ES" sz="1800" b="1" dirty="0"/>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ଆମ୍ଭମାନଙ୍କ ମଧ୍ୟରେ ବାସ କରନ୍ତି (୧ କରିନ୍ଥ ୩:୧୬)</a:t>
          </a:r>
          <a:endParaRPr lang="es-ES" sz="1800" b="1" dirty="0"/>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ଆମ୍ଭମାନଙ୍କ ଧାର୍ମିକିକରଣ ପାଇଁ ଖ୍ରୀଷ୍ଟଙ୍କ ସହିତ ସହଯୋଗ କରନ୍ତି (୧ କରିନ୍ଥ ୬:୧୧)</a:t>
          </a:r>
          <a:endParaRPr lang="es-ES" sz="1800" b="1" dirty="0"/>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ଆତ୍ମିକ ଦାନସମୂହ ପ୍ରଦାନ କରନ୍ତି (୧ କରିନ୍ଥ ୧୨:୭-୧୧)</a:t>
          </a:r>
          <a:endParaRPr lang="es-ES" sz="1800" b="1" dirty="0"/>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ପରିତ୍ରାଣ ପାଇଁ ଆମକୁ ମୁଦ୍ରାଙ୍କିତ କରନ୍ତି (୨ କରିନ ୧:୨୨)</a:t>
          </a:r>
          <a:endParaRPr lang="es-ES" sz="1800" b="1" dirty="0"/>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ଆମ୍ଭ ହୃଦୟରେ ବ୍ୟବସ୍ଥା ଅଙ୍କନ କରନ୍ତି (୨ କରିନ୍ଥ ୩:୩)</a:t>
          </a:r>
          <a:endParaRPr lang="es-ES" sz="1800" b="1" dirty="0"/>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ଖ୍ରୀଷ୍ଟଙ୍କଠାରେ ଆମ୍ଭମାନଙ୍କୁ ନୂତନ ଜୀବନ ଦିଅନ୍ତି </a:t>
          </a:r>
          <a:br>
            <a:rPr lang="es-ES" sz="1800" b="1" dirty="0"/>
          </a:br>
          <a:r>
            <a:rPr lang="or-IN" sz="1800" b="1" dirty="0"/>
            <a:t>(୨ କରିନ୍ଥ ୩:୬)</a:t>
          </a:r>
          <a:endParaRPr lang="es-ES" sz="1800" b="1" dirty="0"/>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tIns="144000"/>
        <a:lstStyle/>
        <a:p>
          <a:pPr>
            <a:lnSpc>
              <a:spcPts val="1800"/>
            </a:lnSpc>
          </a:pPr>
          <a:r>
            <a:rPr lang="or-IN" sz="1800" b="1" dirty="0"/>
            <a:t>​ସେ ଆମ୍ଭମାନଙ୍କୁ ପାପରୁ ମୁକ୍ତି ଦିଅନ୍ତି (୨ କରିନ୍ଥ ୩:୧୭)</a:t>
          </a:r>
          <a:endParaRPr lang="es-ES" sz="1800" b="1" dirty="0"/>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a:srcRect/>
          <a:stretch>
            <a:fillRect l="-14939" r="-14939"/>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 qsCatId="3D" csTypeId="urn:microsoft.com/office/officeart/2005/8/colors/colorful4"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or-IN" sz="2000" b="1" dirty="0">
              <a:solidFill>
                <a:schemeClr val="accent3">
                  <a:lumMod val="50000"/>
                </a:schemeClr>
              </a:solidFill>
            </a:rPr>
            <a:t>ଅନୁଗ୍ରହ</a:t>
          </a:r>
          <a:endParaRPr lang="es-ES" sz="2000" dirty="0">
            <a:solidFill>
              <a:schemeClr val="accent3">
                <a:lumMod val="50000"/>
              </a:schemeClr>
            </a:solidFill>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or-IN" sz="1800" b="1" dirty="0"/>
            <a:t>ପିତାଙ୍କଠାରୁ(୧ କରିନ୍ଥ ୧:୩)</a:t>
          </a:r>
          <a:endParaRPr lang="es-ES" sz="1800" b="1" dirty="0"/>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or-IN" sz="1800" b="1" dirty="0"/>
            <a:t>ପୁତ୍ରଙ୍କଠାରୁ (୧ କରିନ୍ଥ ୧:୩)</a:t>
          </a:r>
          <a:endParaRPr lang="es-ES" sz="1800" b="1" dirty="0"/>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or-IN" sz="1800" b="1" dirty="0"/>
            <a:t>ଆତ୍ମାଙ୍କ ଠାରୁ (ଏବ୍ରୀ ୧୦:୨୯)</a:t>
          </a:r>
          <a:endParaRPr lang="es-ES" sz="1800" b="1" dirty="0"/>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or-IN" sz="2000" b="1" dirty="0">
              <a:solidFill>
                <a:schemeClr val="accent6">
                  <a:lumMod val="50000"/>
                </a:schemeClr>
              </a:solidFill>
            </a:rPr>
            <a:t>ପ୍ରେମ</a:t>
          </a:r>
          <a:endParaRPr lang="es-ES" sz="2000" dirty="0">
            <a:solidFill>
              <a:schemeClr val="accent6">
                <a:lumMod val="50000"/>
              </a:schemeClr>
            </a:solidFill>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or-IN" sz="1800" b="1" dirty="0"/>
            <a:t>ପିତାଙ୍କ ଠାରୁ (୧ ଯୋହ ୨:୧୫)</a:t>
          </a:r>
          <a:endParaRPr lang="es-ES" sz="1800" b="1" dirty="0"/>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or-IN" sz="1800" b="1" dirty="0"/>
            <a:t>ପୁତ୍ରଙ୍କ ଠାରୁ (ରୋମୀ ୮:୩୫)</a:t>
          </a:r>
          <a:endParaRPr lang="es-ES" sz="1800" b="1" dirty="0"/>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or-IN" sz="1800" b="1" dirty="0"/>
            <a:t>ଆତ୍ମାଙ୍କଠାରୁ (ରୋମୀ ୧୫:୩୦)</a:t>
          </a:r>
          <a:endParaRPr lang="es-ES" sz="1800" b="1" dirty="0"/>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or-IN" sz="2000" b="1" dirty="0">
              <a:solidFill>
                <a:schemeClr val="tx2">
                  <a:lumMod val="50000"/>
                </a:schemeClr>
              </a:solidFill>
            </a:rPr>
            <a:t>ସହଭାଗିତା</a:t>
          </a:r>
          <a:endParaRPr lang="es-ES" sz="2000" dirty="0">
            <a:solidFill>
              <a:schemeClr val="tx2">
                <a:lumMod val="50000"/>
              </a:schemeClr>
            </a:solidFill>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or-IN" sz="1800" b="1" dirty="0"/>
            <a:t>ପିତାଙ୍କ ସହିତ (୧ ଯୋହ ୧:୩)</a:t>
          </a:r>
          <a:endParaRPr lang="es-ES" sz="1800" b="1" dirty="0"/>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r>
            <a:rPr lang="or-IN" sz="1800" b="1" dirty="0"/>
            <a:t>ପୁତ୍ରଙ୍କ ସହିତ (୧ ଯୋହ ୧:୩)</a:t>
          </a:r>
          <a:endParaRPr lang="es-ES" sz="1800" b="1" dirty="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or-IN" sz="1800" b="1" dirty="0"/>
            <a:t>ଆତ୍ମାଙ୍କ ସହିତ (ଫିଲିପ୍ପୀ ୨:୧)</a:t>
          </a:r>
          <a:endParaRPr lang="es-ES" sz="1800" b="1" dirty="0"/>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b="1" kern="1200" dirty="0">
              <a:effectLst>
                <a:outerShdw blurRad="38100" dist="38100" dir="2700000" algn="tl">
                  <a:srgbClr val="000000"/>
                </a:outerShdw>
              </a:effectLst>
            </a:rPr>
            <a:t>“</a:t>
          </a:r>
          <a:r>
            <a:rPr lang="or-IN" sz="2700" b="1" kern="1200" dirty="0">
              <a:effectLst>
                <a:outerShdw blurRad="38100" dist="38100" dir="2700000" algn="tl">
                  <a:srgbClr val="000000"/>
                </a:outerShdw>
              </a:effectLst>
            </a:rPr>
            <a:t>ପ୍ରଭୁ ଯୀଶୁ ଖ୍ରୀଷ୍ଟଙ୍କ ଅନୁଗ୍ରହ</a:t>
          </a:r>
          <a:r>
            <a:rPr lang="es-ES" sz="2700" b="1" kern="1200" dirty="0">
              <a:effectLst>
                <a:outerShdw blurRad="38100" dist="38100" dir="2700000" algn="tl">
                  <a:srgbClr val="000000"/>
                </a:outerShdw>
              </a:effectLst>
            </a:rPr>
            <a:t>”</a:t>
          </a:r>
          <a:endParaRPr lang="es-ES" sz="2700" kern="1200" dirty="0">
            <a:effectLst>
              <a:outerShdw blurRad="38100" dist="38100" dir="2700000" algn="tl">
                <a:srgbClr val="000000"/>
              </a:outerShdw>
            </a:effectLst>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3782" t="-12501" r="-2911" b="-14702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b="1" kern="1200" dirty="0">
              <a:effectLst>
                <a:outerShdw blurRad="38100" dist="38100" dir="2700000" algn="tl">
                  <a:srgbClr val="000000"/>
                </a:outerShdw>
              </a:effectLst>
            </a:rPr>
            <a:t>“</a:t>
          </a:r>
          <a:r>
            <a:rPr lang="or-IN" sz="2700" b="1" kern="1200" dirty="0">
              <a:effectLst>
                <a:outerShdw blurRad="38100" dist="38100" dir="2700000" algn="tl">
                  <a:srgbClr val="000000"/>
                </a:outerShdw>
              </a:effectLst>
            </a:rPr>
            <a:t>ଈଶ୍ୱରଙ୍କ ପ୍ରେମ</a:t>
          </a:r>
          <a:r>
            <a:rPr lang="es-ES" sz="2700" b="1" kern="1200" dirty="0">
              <a:effectLst>
                <a:outerShdw blurRad="38100" dist="38100" dir="2700000" algn="tl">
                  <a:srgbClr val="000000"/>
                </a:outerShdw>
              </a:effectLst>
            </a:rPr>
            <a:t>”</a:t>
          </a:r>
          <a:endParaRPr lang="es-ES" sz="2700" kern="1200" dirty="0">
            <a:effectLst>
              <a:outerShdw blurRad="38100" dist="38100" dir="2700000" algn="tl">
                <a:srgbClr val="000000"/>
              </a:outerShdw>
            </a:effectLst>
          </a:endParaRP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37213" t="-22139" r="-2913" b="-60423"/>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b="1" kern="1200" dirty="0">
              <a:effectLst>
                <a:outerShdw blurRad="38100" dist="38100" dir="2700000" algn="tl">
                  <a:srgbClr val="000000"/>
                </a:outerShdw>
              </a:effectLst>
            </a:rPr>
            <a:t>“</a:t>
          </a:r>
          <a:r>
            <a:rPr lang="or-IN" sz="2700" b="1" kern="1200" dirty="0">
              <a:effectLst>
                <a:outerShdw blurRad="38100" dist="38100" dir="2700000" algn="tl">
                  <a:srgbClr val="000000"/>
                </a:outerShdw>
              </a:effectLst>
            </a:rPr>
            <a:t>ପବିତ୍ର ଆତ୍ମାଙ୍କ ସହଭାଗିତା</a:t>
          </a:r>
          <a:r>
            <a:rPr lang="es-ES" sz="2700" b="1" kern="1200" dirty="0">
              <a:effectLst>
                <a:outerShdw blurRad="38100" dist="38100" dir="2700000" algn="tl">
                  <a:srgbClr val="000000"/>
                </a:outerShdw>
              </a:effectLst>
            </a:rPr>
            <a:t>”</a:t>
          </a:r>
          <a:endParaRPr lang="es-ES" sz="2700" kern="1200" dirty="0">
            <a:effectLst>
              <a:outerShdw blurRad="38100" dist="38100" dir="2700000" algn="tl">
                <a:srgbClr val="000000"/>
              </a:outerShdw>
            </a:effectLst>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l="-1000" r="-1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b="1" kern="1200" dirty="0">
              <a:effectLst>
                <a:outerShdw blurRad="38100" dist="38100" dir="2700000" algn="tl">
                  <a:srgbClr val="000000"/>
                </a:outerShdw>
              </a:effectLst>
            </a:rPr>
            <a:t>“</a:t>
          </a:r>
          <a:r>
            <a:rPr lang="or-IN" sz="2700" b="1" kern="1200" dirty="0">
              <a:effectLst>
                <a:outerShdw blurRad="38100" dist="38100" dir="2700000" algn="tl">
                  <a:srgbClr val="000000"/>
                </a:outerShdw>
              </a:effectLst>
            </a:rPr>
            <a:t>ତୁମ୍ଭ ସମସ୍ତଙ୍କ ସହବର୍ତ୍ତୀ ହେଉ</a:t>
          </a:r>
          <a:r>
            <a:rPr lang="es-ES" sz="2700" b="1" kern="1200" dirty="0">
              <a:effectLst>
                <a:outerShdw blurRad="38100" dist="38100" dir="2700000" algn="tl">
                  <a:srgbClr val="000000"/>
                </a:outerShdw>
              </a:effectLst>
            </a:rPr>
            <a:t>”</a:t>
          </a:r>
          <a:endParaRPr lang="es-ES" sz="2700" kern="1200" dirty="0">
            <a:effectLst>
              <a:outerShdw blurRad="38100" dist="38100" dir="2700000" algn="tl">
                <a:srgbClr val="000000"/>
              </a:outerShdw>
            </a:effectLst>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t="-3000" b="-3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3926" y="270877"/>
          <a:ext cx="1400738" cy="1400738"/>
        </a:xfrm>
        <a:prstGeom prst="ellipse">
          <a:avLst/>
        </a:prstGeom>
        <a:blipFill dpi="0" rotWithShape="1">
          <a:blip xmlns:r="http://schemas.openxmlformats.org/officeDocument/2006/relationships" r:embed="rId1"/>
          <a:srcRect/>
          <a:stretch>
            <a:fillRect t="-4142" b="-15934"/>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23207" y="267375"/>
          <a:ext cx="2651493"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or-IN" sz="2000" b="1" kern="1200" dirty="0"/>
            <a:t>ସେ ସ୍ୱର୍ଗର ଅନନ୍ତ ଧନ ତ୍ୟାଗ କରି ଦରିଦ୍ର ହେଲେ, ଯେପରି ଆମ୍ଭେମାନେ ତାଙ୍କ ଧନର ଉତ୍ତରାଧିକାରୀ ହୋଇପାରିବା (୨ କରିନ୍ଥୀୟ ୮:୯)।</a:t>
          </a:r>
          <a:endParaRPr lang="es-ES" sz="2000" kern="1200" dirty="0"/>
        </a:p>
      </dsp:txBody>
      <dsp:txXfrm>
        <a:off x="1423207" y="267375"/>
        <a:ext cx="2651493" cy="1400738"/>
      </dsp:txXfrm>
    </dsp:sp>
    <dsp:sp modelId="{96A220C1-F51A-4E4C-9DCF-A548F381A665}">
      <dsp:nvSpPr>
        <dsp:cNvPr id="0" name=""/>
        <dsp:cNvSpPr/>
      </dsp:nvSpPr>
      <dsp:spPr>
        <a:xfrm>
          <a:off x="4041643" y="270877"/>
          <a:ext cx="1400738" cy="1400738"/>
        </a:xfrm>
        <a:prstGeom prst="ellipse">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83522" y="267375"/>
          <a:ext cx="262684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or-IN" sz="2000" b="1" kern="1200" dirty="0"/>
            <a:t>ସେ ଆମ୍ଭ ଜଗତରେ ଭ୍ରମଣ କଲେ, ଯେପରି ଆମ୍ଭେମାନେ ତାଙ୍କୁ ଜାଣିପାରିବା, ତାଙ୍କୁ ପ୍ରେମ କରିପାରିବା ଏବଂ ତାଙ୍କୁ ଅନୁକରଣ କରିପାରିବା (ଯୋହନ ୧୫:୧୨)।</a:t>
          </a:r>
          <a:r>
            <a:rPr lang="es-ES" sz="2000" b="1" kern="1200" dirty="0"/>
            <a:t>)</a:t>
          </a:r>
          <a:endParaRPr lang="es-ES" sz="2000" kern="1200" dirty="0"/>
        </a:p>
      </dsp:txBody>
      <dsp:txXfrm>
        <a:off x="5483522" y="267375"/>
        <a:ext cx="2626847" cy="1400738"/>
      </dsp:txXfrm>
    </dsp:sp>
    <dsp:sp modelId="{D864BB1C-3772-4FD0-8E87-D1DD0E958E52}">
      <dsp:nvSpPr>
        <dsp:cNvPr id="0" name=""/>
        <dsp:cNvSpPr/>
      </dsp:nvSpPr>
      <dsp:spPr>
        <a:xfrm>
          <a:off x="7997532" y="270877"/>
          <a:ext cx="1400738" cy="1400738"/>
        </a:xfrm>
        <a:prstGeom prst="ellipse">
          <a:avLst/>
        </a:prstGeom>
        <a:blipFill dpi="0" rotWithShape="1">
          <a:blip xmlns:r="http://schemas.openxmlformats.org/officeDocument/2006/relationships"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l="-35" t="-958" r="35" b="-33344"/>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425690" y="267375"/>
          <a:ext cx="254330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or-IN" sz="2000" b="1" kern="1200" dirty="0"/>
            <a:t>ସେ ନିଜକୁ ନମ୍ର କଲେ ଏବଂ ଆମ୍ଭ ପାପ କ୍ଷମା କରିବା ପାଇଁ ତଥା ଅନନ୍ତ ଜୀବନ ଦେବା ପାଇଁ ମୃତ୍ୟୁ ପର୍ଯ୍ୟନ୍ତ ଆଜ୍ଞାବହ ହେଲେ (ଫିଲିପ୍ପୀୟ ୨:୮)।</a:t>
          </a:r>
          <a:endParaRPr lang="es-ES" sz="2000" kern="1200" dirty="0"/>
        </a:p>
      </dsp:txBody>
      <dsp:txXfrm>
        <a:off x="9425690" y="267375"/>
        <a:ext cx="2543307" cy="1400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ଆମେ ଯୀଶୁଙ୍କ ସହିତ ଜୀବନରେ ରାଜତ୍ୱ କରିବା (ରୋମୀ ୫:୧୭, ୨୧)</a:t>
          </a:r>
          <a:endParaRPr lang="es-ES" sz="2000" b="1" kern="1200" dirty="0">
            <a:solidFill>
              <a:schemeClr val="tx1"/>
            </a:solidFill>
          </a:endParaRP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ପାପ ଆମ୍ଭ ଉପରେ କର୍ତ୍ତୃତ୍ୱ କରିପାରେ ନାହିଁ (ରୋମୀ ୬:୧୪)</a:t>
          </a:r>
          <a:endParaRPr lang="es-ES" sz="2000" b="1" kern="1200" dirty="0">
            <a:solidFill>
              <a:schemeClr val="tx1"/>
            </a:solidFill>
          </a:endParaRP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ଆମ୍ଭେମାନେ ଖ୍ରୀଷ୍ଟଙ୍କଠାରୁ ଶକ୍ତି ପ୍ରାପ୍ତ କରୁ (୨ କରି ୧୨:୯)</a:t>
          </a:r>
          <a:endParaRPr lang="es-ES" sz="2000" b="1" kern="1200" dirty="0">
            <a:solidFill>
              <a:schemeClr val="tx1"/>
            </a:solidFill>
          </a:endParaRP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ଆମ୍ଭେମାନେ ଭରସାରେ ଆନନ୍ଦ କରୁ (ରୋମୀ ୫:୨)</a:t>
          </a:r>
          <a:endParaRPr lang="es-ES" sz="2000" b="1" kern="1200" dirty="0">
            <a:solidFill>
              <a:schemeClr val="tx1"/>
            </a:solidFill>
          </a:endParaRP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ଆମ୍ଭେମାନେ ଧାର୍ମିକ ଗଣିତ ହେଉ (ରୋମୀ ୩:୨୪; ଏଫି ୧:୭)</a:t>
          </a:r>
          <a:endParaRPr lang="es-ES" sz="2000" b="1" kern="1200" dirty="0">
            <a:solidFill>
              <a:schemeClr val="tx1"/>
            </a:solidFill>
          </a:endParaRP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“ଧୈର୍ଯ୍ୟର ଈଶ୍ୱର” (ରୋମୀ ୧୫:୫)</a:t>
          </a:r>
          <a:endParaRPr lang="es-ES" sz="2000" b="1" kern="1200" dirty="0">
            <a:solidFill>
              <a:schemeClr val="tx1"/>
            </a:solidFill>
          </a:endParaRP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“ଭରସାର ଈଶ୍ୱର” (ରୋମୀ ୧୫:୧୩)</a:t>
          </a:r>
          <a:endParaRPr lang="es-ES" sz="2000" b="1" kern="1200" dirty="0">
            <a:solidFill>
              <a:schemeClr val="tx1"/>
            </a:solidFill>
          </a:endParaRP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“ଶାନ୍ତିର ଈଶ୍ୱର” (ରୋମୀ ୧୫:୩୩)</a:t>
          </a:r>
          <a:endParaRPr lang="es-ES" sz="2000" b="1" kern="1200" dirty="0">
            <a:solidFill>
              <a:schemeClr val="tx1"/>
            </a:solidFill>
          </a:endParaRP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“ଦୟାର […] ଈଶ୍ୱର” (୨ କରିନ୍ଥୀ ୧:୩କ)</a:t>
          </a:r>
          <a:endParaRPr lang="es-ES" sz="2000" b="1" kern="1200" dirty="0">
            <a:solidFill>
              <a:schemeClr val="tx1"/>
            </a:solidFill>
          </a:endParaRP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“ସମସ୍ତ ସାନ୍ତ୍ୱନାର ଈଶ୍ୱର” (୨ କରିନ୍ଥୀ ୧:୩ଖ)</a:t>
          </a:r>
          <a:endParaRPr lang="es-ES" sz="2000" b="1" kern="1200" dirty="0">
            <a:solidFill>
              <a:schemeClr val="tx1"/>
            </a:solidFill>
          </a:endParaRP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“ପ୍ରେମର ଈଶ୍ୱର” (୨ କରିନ୍ଥୀ ୧୩:୧୧)</a:t>
          </a:r>
          <a:endParaRPr lang="es-ES" sz="2000" b="1" kern="1200" dirty="0">
            <a:solidFill>
              <a:schemeClr val="tx1"/>
            </a:solidFill>
          </a:endParaRP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17872" y="1665"/>
          <a:ext cx="2298850" cy="1839080"/>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1233" b="-23767"/>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246162"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1800"/>
            </a:lnSpc>
            <a:spcBef>
              <a:spcPct val="0"/>
            </a:spcBef>
            <a:spcAft>
              <a:spcPct val="35000"/>
            </a:spcAft>
            <a:buNone/>
          </a:pPr>
          <a:r>
            <a:rPr lang="or-IN" sz="1800" b="1" i="0" kern="1200" baseline="0" dirty="0">
              <a:effectLst>
                <a:outerShdw blurRad="38100" dist="38100" dir="2700000" algn="tl">
                  <a:srgbClr val="000000"/>
                </a:outerShdw>
              </a:effectLst>
            </a:rPr>
            <a:t>ପିତା ଈଶ୍ୱର ଆମ୍ଭମାନଙ୍କୁ ତାଙ୍କର ପ୍ରେମ ପ୍ରଦାନ କରନ୍ତି (୧ ଯୋହନ ୩:୧)</a:t>
          </a:r>
          <a:endParaRPr lang="es-ES" sz="1800" b="1" i="0" kern="1200" baseline="0" dirty="0">
            <a:effectLst>
              <a:outerShdw blurRad="38100" dist="38100" dir="2700000" algn="tl">
                <a:srgbClr val="000000"/>
              </a:outerShdw>
            </a:effectLst>
          </a:endParaRPr>
        </a:p>
      </dsp:txBody>
      <dsp:txXfrm>
        <a:off x="246162" y="1557937"/>
        <a:ext cx="2203190" cy="1080001"/>
      </dsp:txXfrm>
    </dsp:sp>
    <dsp:sp modelId="{4DC0108E-649C-45B6-9C73-5A8C2147A7A9}">
      <dsp:nvSpPr>
        <dsp:cNvPr id="0" name=""/>
        <dsp:cNvSpPr/>
      </dsp:nvSpPr>
      <dsp:spPr>
        <a:xfrm>
          <a:off x="2679238" y="1665"/>
          <a:ext cx="2298850" cy="1839080"/>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729" t="-610" r="-1431" b="-28340"/>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7528"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1800"/>
            </a:lnSpc>
            <a:spcBef>
              <a:spcPct val="0"/>
            </a:spcBef>
            <a:spcAft>
              <a:spcPct val="35000"/>
            </a:spcAft>
            <a:buNone/>
          </a:pPr>
          <a:r>
            <a:rPr lang="or-IN" sz="1800" b="1" kern="1200" dirty="0">
              <a:effectLst>
                <a:outerShdw blurRad="38100" dist="38100" dir="2700000" algn="tl">
                  <a:srgbClr val="000000"/>
                </a:outerShdw>
              </a:effectLst>
            </a:rPr>
            <a:t>ଖ୍ରୀଷ୍ଟ ଈଶ୍ୱର ଆମ୍ଭମାନଙ୍କୁ ତାଙ୍କ ପ୍ରେମର ସମସ୍ତ ପୂର୍ଣ୍ଣତାରେ ପରିପୂର୍ଣ୍ଣ କରନ୍ତି (ଏଫିସୀୟ ୩:୧୯)</a:t>
          </a:r>
          <a:endParaRPr lang="es-ES" sz="1800" b="1" kern="1200" dirty="0">
            <a:effectLst>
              <a:outerShdw blurRad="38100" dist="38100" dir="2700000" algn="tl">
                <a:srgbClr val="000000"/>
              </a:outerShdw>
            </a:effectLst>
          </a:endParaRPr>
        </a:p>
      </dsp:txBody>
      <dsp:txXfrm>
        <a:off x="2807528" y="1557937"/>
        <a:ext cx="2203190" cy="1080001"/>
      </dsp:txXfrm>
    </dsp:sp>
    <dsp:sp modelId="{B6CF6086-3A45-4942-904A-C467B83CA686}">
      <dsp:nvSpPr>
        <dsp:cNvPr id="0" name=""/>
        <dsp:cNvSpPr/>
      </dsp:nvSpPr>
      <dsp:spPr>
        <a:xfrm>
          <a:off x="1334410" y="2748563"/>
          <a:ext cx="2298850" cy="1839080"/>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792" b="-24208"/>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566296" y="4403736"/>
          <a:ext cx="3995998" cy="643678"/>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1800"/>
            </a:lnSpc>
            <a:spcBef>
              <a:spcPct val="0"/>
            </a:spcBef>
            <a:spcAft>
              <a:spcPct val="35000"/>
            </a:spcAft>
            <a:buNone/>
          </a:pPr>
          <a:r>
            <a:rPr lang="or-IN" sz="1800" b="1" i="0" kern="1200" baseline="0" dirty="0">
              <a:effectLst>
                <a:outerShdw blurRad="38100" dist="38100" dir="2700000" algn="tl">
                  <a:srgbClr val="000000"/>
                </a:outerShdw>
              </a:effectLst>
            </a:rPr>
            <a:t>ପବିତ୍ର ଆତ୍ମା ଈଶ୍ୱର ଆମ୍ଭମାନଙ୍କ ଉପରେ ତାଙ୍କ ପ୍ରେମ ଢାଳି ଦିଅନ୍ତି (ରୋମୀୟ ୫:୫)</a:t>
          </a:r>
          <a:endParaRPr lang="es-ES" sz="1800" b="1" i="0" kern="1200" baseline="0" dirty="0">
            <a:effectLst>
              <a:outerShdw blurRad="38100" dist="38100" dir="2700000" algn="tl">
                <a:srgbClr val="000000"/>
              </a:outerShdw>
            </a:effectLst>
          </a:endParaRPr>
        </a:p>
      </dsp:txBody>
      <dsp:txXfrm>
        <a:off x="566296" y="4403736"/>
        <a:ext cx="3995998" cy="64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96530" y="3805866"/>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29140">
          <a:off x="1436349" y="3508838"/>
          <a:ext cx="3577176" cy="14897"/>
        </a:xfrm>
        <a:custGeom>
          <a:avLst/>
          <a:gdLst/>
          <a:ahLst/>
          <a:cxnLst/>
          <a:rect l="0" t="0" r="0" b="0"/>
          <a:pathLst>
            <a:path>
              <a:moveTo>
                <a:pt x="0" y="7448"/>
              </a:moveTo>
              <a:lnTo>
                <a:pt x="357717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527067" y="3233966"/>
          <a:ext cx="3485052" cy="14897"/>
        </a:xfrm>
        <a:custGeom>
          <a:avLst/>
          <a:gdLst/>
          <a:ahLst/>
          <a:cxnLst/>
          <a:rect l="0" t="0" r="0" b="0"/>
          <a:pathLst>
            <a:path>
              <a:moveTo>
                <a:pt x="0" y="7448"/>
              </a:moveTo>
              <a:lnTo>
                <a:pt x="3485052"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33423">
          <a:off x="1583570" y="2959359"/>
          <a:ext cx="3169002" cy="14897"/>
        </a:xfrm>
        <a:custGeom>
          <a:avLst/>
          <a:gdLst/>
          <a:ahLst/>
          <a:cxnLst/>
          <a:rect l="0" t="0" r="0" b="0"/>
          <a:pathLst>
            <a:path>
              <a:moveTo>
                <a:pt x="0" y="7448"/>
              </a:moveTo>
              <a:lnTo>
                <a:pt x="3169002"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608267" y="2707825"/>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8155">
          <a:off x="1608267" y="2540177"/>
          <a:ext cx="2237854" cy="14897"/>
        </a:xfrm>
        <a:custGeom>
          <a:avLst/>
          <a:gdLst/>
          <a:ahLst/>
          <a:cxnLst/>
          <a:rect l="0" t="0" r="0" b="0"/>
          <a:pathLst>
            <a:path>
              <a:moveTo>
                <a:pt x="0" y="7448"/>
              </a:moveTo>
              <a:lnTo>
                <a:pt x="2237854"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9130">
          <a:off x="1582835" y="2283628"/>
          <a:ext cx="3180858" cy="14897"/>
        </a:xfrm>
        <a:custGeom>
          <a:avLst/>
          <a:gdLst/>
          <a:ahLst/>
          <a:cxnLst/>
          <a:rect l="0" t="0" r="0" b="0"/>
          <a:pathLst>
            <a:path>
              <a:moveTo>
                <a:pt x="0" y="7448"/>
              </a:moveTo>
              <a:lnTo>
                <a:pt x="3180858"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25274">
          <a:off x="1525757" y="2008839"/>
          <a:ext cx="3492175" cy="14897"/>
        </a:xfrm>
        <a:custGeom>
          <a:avLst/>
          <a:gdLst/>
          <a:ahLst/>
          <a:cxnLst/>
          <a:rect l="0" t="0" r="0" b="0"/>
          <a:pathLst>
            <a:path>
              <a:moveTo>
                <a:pt x="0" y="7448"/>
              </a:moveTo>
              <a:lnTo>
                <a:pt x="3492175"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63782">
          <a:off x="1434461" y="1733909"/>
          <a:ext cx="3583289" cy="14897"/>
        </a:xfrm>
        <a:custGeom>
          <a:avLst/>
          <a:gdLst/>
          <a:ahLst/>
          <a:cxnLst/>
          <a:rect l="0" t="0" r="0" b="0"/>
          <a:pathLst>
            <a:path>
              <a:moveTo>
                <a:pt x="0" y="7448"/>
              </a:moveTo>
              <a:lnTo>
                <a:pt x="3583289"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296530" y="1442136"/>
          <a:ext cx="3608779" cy="14897"/>
        </a:xfrm>
        <a:custGeom>
          <a:avLst/>
          <a:gdLst/>
          <a:ahLst/>
          <a:cxnLst/>
          <a:rect l="0" t="0" r="0" b="0"/>
          <a:pathLst>
            <a:path>
              <a:moveTo>
                <a:pt x="0" y="7448"/>
              </a:moveTo>
              <a:lnTo>
                <a:pt x="3608779"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0" y="1068296"/>
          <a:ext cx="2998456" cy="3264877"/>
        </a:xfrm>
        <a:prstGeom prst="roundRect">
          <a:avLst/>
        </a:prstGeom>
        <a:blipFill dpi="0" rotWithShape="1">
          <a:blip xmlns:r="http://schemas.openxmlformats.org/officeDocument/2006/relationships" r:embed="rId1"/>
          <a:srcRect/>
          <a:stretch>
            <a:fillRect l="-14939" r="-14939"/>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448743" y="-10418"/>
          <a:ext cx="4932013" cy="444993"/>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ସେବାକାର୍ଯ୍ୟ ପାଇଁ ଲୋକମାନଙ୍କୁ ସଜ୍ଜିତ କରନ୍ତି </a:t>
          </a:r>
          <a:br>
            <a:rPr lang="es-ES" sz="1800" b="1" kern="1200" dirty="0"/>
          </a:br>
          <a:r>
            <a:rPr lang="or-IN" sz="1800" b="1" kern="1200" dirty="0"/>
            <a:t>(୧ କରିନ୍ଥ ୨:୪)</a:t>
          </a:r>
          <a:endParaRPr lang="es-ES" sz="1600" kern="1200" dirty="0"/>
        </a:p>
      </dsp:txBody>
      <dsp:txXfrm>
        <a:off x="2470466" y="11305"/>
        <a:ext cx="4888567" cy="401547"/>
      </dsp:txXfrm>
    </dsp:sp>
    <dsp:sp modelId="{C7AA73A0-19B9-4965-AF30-9CAF57453C85}">
      <dsp:nvSpPr>
        <dsp:cNvPr id="0" name=""/>
        <dsp:cNvSpPr/>
      </dsp:nvSpPr>
      <dsp:spPr>
        <a:xfrm>
          <a:off x="2832106" y="525960"/>
          <a:ext cx="4932013" cy="444993"/>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ଈଶ୍ୱରଙ୍କ ଗଭୀର ବିଷୟସବୁ ଆମ୍ଭମାନଙ୍କ ନିକଟରେ ପ୍ରକାଶ କରନ୍ତି (୧ କରିନ୍ଥ ୨:୧୦)</a:t>
          </a:r>
          <a:endParaRPr lang="es-ES" sz="1800" b="1" kern="1200" dirty="0"/>
        </a:p>
      </dsp:txBody>
      <dsp:txXfrm>
        <a:off x="2853829" y="547683"/>
        <a:ext cx="4888567" cy="401547"/>
      </dsp:txXfrm>
    </dsp:sp>
    <dsp:sp modelId="{0D801C42-31A2-4EF3-AF3B-6399C4737A95}">
      <dsp:nvSpPr>
        <dsp:cNvPr id="0" name=""/>
        <dsp:cNvSpPr/>
      </dsp:nvSpPr>
      <dsp:spPr>
        <a:xfrm>
          <a:off x="3130311" y="1042465"/>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ଆମ୍ଭମାନଙ୍କୁ ଶିକ୍ଷା ଦିଅନ୍ତି (୧ କରିନ୍ଥ ୨:୧୩)</a:t>
          </a:r>
          <a:endParaRPr lang="es-ES" sz="1800" b="1" kern="1200" dirty="0"/>
        </a:p>
      </dsp:txBody>
      <dsp:txXfrm>
        <a:off x="3152034" y="1064188"/>
        <a:ext cx="4888567" cy="401547"/>
      </dsp:txXfrm>
    </dsp:sp>
    <dsp:sp modelId="{9DF2EB2B-50AD-40C5-ACB1-9C6D4A8DA127}">
      <dsp:nvSpPr>
        <dsp:cNvPr id="0" name=""/>
        <dsp:cNvSpPr/>
      </dsp:nvSpPr>
      <dsp:spPr>
        <a:xfrm>
          <a:off x="3334294" y="1573091"/>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ଆମ୍ଭମାନଙ୍କ ମଧ୍ୟରେ ବାସ କରନ୍ତି (୧ କରିନ୍ଥ ୩:୧୬)</a:t>
          </a:r>
          <a:endParaRPr lang="es-ES" sz="1800" b="1" kern="1200" dirty="0"/>
        </a:p>
      </dsp:txBody>
      <dsp:txXfrm>
        <a:off x="3356017" y="1594814"/>
        <a:ext cx="4888567" cy="401547"/>
      </dsp:txXfrm>
    </dsp:sp>
    <dsp:sp modelId="{1B15EB88-DE13-4A66-B4C1-998A3321B252}">
      <dsp:nvSpPr>
        <dsp:cNvPr id="0" name=""/>
        <dsp:cNvSpPr/>
      </dsp:nvSpPr>
      <dsp:spPr>
        <a:xfrm>
          <a:off x="3413541" y="2130625"/>
          <a:ext cx="4932013" cy="444993"/>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ଆମ୍ଭମାନଙ୍କ ଧାର୍ମିକିକରଣ ପାଇଁ ଖ୍ରୀଷ୍ଟଙ୍କ ସହିତ ସହଯୋଗ କରନ୍ତି (୧ କରିନ୍ଥ ୬:୧୧)</a:t>
          </a:r>
          <a:endParaRPr lang="es-ES" sz="1800" b="1" kern="1200" dirty="0"/>
        </a:p>
      </dsp:txBody>
      <dsp:txXfrm>
        <a:off x="3435264" y="2152348"/>
        <a:ext cx="4888567" cy="401547"/>
      </dsp:txXfrm>
    </dsp:sp>
    <dsp:sp modelId="{9900CF7D-14E8-4663-A088-E43D6B7FB1F6}">
      <dsp:nvSpPr>
        <dsp:cNvPr id="0" name=""/>
        <dsp:cNvSpPr/>
      </dsp:nvSpPr>
      <dsp:spPr>
        <a:xfrm>
          <a:off x="3413541" y="2687281"/>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ଆତ୍ମିକ ଦାନସମୂହ ପ୍ରଦାନ କରନ୍ତି (୧ କରିନ୍ଥ ୧୨:୭-୧୧)</a:t>
          </a:r>
          <a:endParaRPr lang="es-ES" sz="1800" b="1" kern="1200" dirty="0"/>
        </a:p>
      </dsp:txBody>
      <dsp:txXfrm>
        <a:off x="3435264" y="2709004"/>
        <a:ext cx="4888567" cy="401547"/>
      </dsp:txXfrm>
    </dsp:sp>
    <dsp:sp modelId="{13B4C596-3721-4459-9567-3EA26BF4FCD2}">
      <dsp:nvSpPr>
        <dsp:cNvPr id="0" name=""/>
        <dsp:cNvSpPr/>
      </dsp:nvSpPr>
      <dsp:spPr>
        <a:xfrm>
          <a:off x="3334294" y="3234877"/>
          <a:ext cx="4932013" cy="444993"/>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ପରିତ୍ରାଣ ପାଇଁ ଆମକୁ ମୁଦ୍ରାଙ୍କିତ କରନ୍ତି (୨ କରିନ ୧:୨୨)</a:t>
          </a:r>
          <a:endParaRPr lang="es-ES" sz="1800" b="1" kern="1200" dirty="0"/>
        </a:p>
      </dsp:txBody>
      <dsp:txXfrm>
        <a:off x="3356017" y="3256600"/>
        <a:ext cx="4888567" cy="401547"/>
      </dsp:txXfrm>
    </dsp:sp>
    <dsp:sp modelId="{24943E46-412F-46CD-8749-4A3BB8E9AA85}">
      <dsp:nvSpPr>
        <dsp:cNvPr id="0" name=""/>
        <dsp:cNvSpPr/>
      </dsp:nvSpPr>
      <dsp:spPr>
        <a:xfrm>
          <a:off x="3130311" y="3765503"/>
          <a:ext cx="4932013" cy="444993"/>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ଆମ୍ଭ ହୃଦୟରେ ବ୍ୟବସ୍ଥା ଅଙ୍କନ କରନ୍ତି (୨ କରିନ୍ଥ ୩:୩)</a:t>
          </a:r>
          <a:endParaRPr lang="es-ES" sz="1800" b="1" kern="1200" dirty="0"/>
        </a:p>
      </dsp:txBody>
      <dsp:txXfrm>
        <a:off x="3152034" y="3787226"/>
        <a:ext cx="4888567" cy="401547"/>
      </dsp:txXfrm>
    </dsp:sp>
    <dsp:sp modelId="{A3F120AB-64B0-4964-BE0B-95767E62F9BE}">
      <dsp:nvSpPr>
        <dsp:cNvPr id="0" name=""/>
        <dsp:cNvSpPr/>
      </dsp:nvSpPr>
      <dsp:spPr>
        <a:xfrm>
          <a:off x="2832106" y="4282008"/>
          <a:ext cx="4932013" cy="444993"/>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ଖ୍ରୀଷ୍ଟଙ୍କଠାରେ ଆମ୍ଭମାନଙ୍କୁ ନୂତନ ଜୀବନ ଦିଅନ୍ତି </a:t>
          </a:r>
          <a:br>
            <a:rPr lang="es-ES" sz="1800" b="1" kern="1200" dirty="0"/>
          </a:br>
          <a:r>
            <a:rPr lang="or-IN" sz="1800" b="1" kern="1200" dirty="0"/>
            <a:t>(୨ କରିନ୍ଥ ୩:୬)</a:t>
          </a:r>
          <a:endParaRPr lang="es-ES" sz="1800" b="1" kern="1200" dirty="0"/>
        </a:p>
      </dsp:txBody>
      <dsp:txXfrm>
        <a:off x="2853829" y="4303731"/>
        <a:ext cx="4888567" cy="401547"/>
      </dsp:txXfrm>
    </dsp:sp>
    <dsp:sp modelId="{CE6FBBC4-F657-4897-8DE9-FCDDA9D2647A}">
      <dsp:nvSpPr>
        <dsp:cNvPr id="0" name=""/>
        <dsp:cNvSpPr/>
      </dsp:nvSpPr>
      <dsp:spPr>
        <a:xfrm>
          <a:off x="2448743" y="4828324"/>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44000" rIns="11430" bIns="11430" numCol="1" spcCol="1270" anchor="ctr" anchorCtr="0">
          <a:noAutofit/>
        </a:bodyPr>
        <a:lstStyle/>
        <a:p>
          <a:pPr marL="0" lvl="0" indent="0" algn="ctr" defTabSz="800100">
            <a:lnSpc>
              <a:spcPts val="1800"/>
            </a:lnSpc>
            <a:spcBef>
              <a:spcPct val="0"/>
            </a:spcBef>
            <a:spcAft>
              <a:spcPct val="35000"/>
            </a:spcAft>
            <a:buNone/>
          </a:pPr>
          <a:r>
            <a:rPr lang="or-IN" sz="1800" b="1" kern="1200" dirty="0"/>
            <a:t>​ସେ ଆମ୍ଭମାନଙ୍କୁ ପାପରୁ ମୁକ୍ତି ଦିଅନ୍ତି (୨ କରିନ୍ଥ ୩:୧୭)</a:t>
          </a:r>
          <a:endParaRPr lang="es-ES" sz="1800" b="1" kern="1200" dirty="0"/>
        </a:p>
      </dsp:txBody>
      <dsp:txXfrm>
        <a:off x="2470466" y="4850047"/>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24472"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78752" y="845706"/>
          <a:ext cx="91440" cy="312110"/>
        </a:xfrm>
        <a:custGeom>
          <a:avLst/>
          <a:gdLst/>
          <a:ahLst/>
          <a:cxnLst/>
          <a:rect l="0" t="0" r="0" b="0"/>
          <a:pathLst>
            <a:path>
              <a:moveTo>
                <a:pt x="45720" y="0"/>
              </a:moveTo>
              <a:lnTo>
                <a:pt x="4572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12834"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789558"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43838" y="845706"/>
          <a:ext cx="91440" cy="312110"/>
        </a:xfrm>
        <a:custGeom>
          <a:avLst/>
          <a:gdLst/>
          <a:ahLst/>
          <a:cxnLst/>
          <a:rect l="0" t="0" r="0" b="0"/>
          <a:pathLst>
            <a:path>
              <a:moveTo>
                <a:pt x="45720" y="0"/>
              </a:moveTo>
              <a:lnTo>
                <a:pt x="4572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477919"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54643"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808923" y="845706"/>
          <a:ext cx="91440" cy="312110"/>
        </a:xfrm>
        <a:custGeom>
          <a:avLst/>
          <a:gdLst/>
          <a:ahLst/>
          <a:cxnLst/>
          <a:rect l="0" t="0" r="0" b="0"/>
          <a:pathLst>
            <a:path>
              <a:moveTo>
                <a:pt x="45720" y="0"/>
              </a:moveTo>
              <a:lnTo>
                <a:pt x="4572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43005"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74645" y="164250"/>
          <a:ext cx="1959995" cy="68145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93885" y="277528"/>
          <a:ext cx="1959995" cy="681455"/>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or-IN" sz="2000" b="1" kern="1200" dirty="0">
              <a:solidFill>
                <a:schemeClr val="accent3">
                  <a:lumMod val="50000"/>
                </a:schemeClr>
              </a:solidFill>
            </a:rPr>
            <a:t>ଅନୁଗ୍ରହ</a:t>
          </a:r>
          <a:endParaRPr lang="es-ES" sz="2000" kern="1200" dirty="0">
            <a:solidFill>
              <a:schemeClr val="accent3">
                <a:lumMod val="50000"/>
              </a:schemeClr>
            </a:solidFill>
          </a:endParaRPr>
        </a:p>
      </dsp:txBody>
      <dsp:txXfrm>
        <a:off x="1013844" y="297487"/>
        <a:ext cx="1920077" cy="641537"/>
      </dsp:txXfrm>
    </dsp:sp>
    <dsp:sp modelId="{4DDC96C1-DE7F-4317-AFD3-2F9EF80CD704}">
      <dsp:nvSpPr>
        <dsp:cNvPr id="0" name=""/>
        <dsp:cNvSpPr/>
      </dsp:nvSpPr>
      <dsp:spPr>
        <a:xfrm>
          <a:off x="6426"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566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ପିତାଙ୍କଠାରୁ(୧ କରିନ୍ଥ ୧:୩)</a:t>
          </a:r>
          <a:endParaRPr lang="es-ES" sz="1800" b="1" kern="1200" dirty="0"/>
        </a:p>
      </dsp:txBody>
      <dsp:txXfrm>
        <a:off x="157097" y="1302526"/>
        <a:ext cx="1010294" cy="1092918"/>
      </dsp:txXfrm>
    </dsp:sp>
    <dsp:sp modelId="{2FB6D634-DC48-42A7-AEC8-4B8B3FFEF0D6}">
      <dsp:nvSpPr>
        <dsp:cNvPr id="0" name=""/>
        <dsp:cNvSpPr/>
      </dsp:nvSpPr>
      <dsp:spPr>
        <a:xfrm>
          <a:off x="1318064"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37304"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ପୁତ୍ରଙ୍କଠାରୁ (୧ କରିନ୍ଥ ୧:୩)</a:t>
          </a:r>
          <a:endParaRPr lang="es-ES" sz="1800" b="1" kern="1200" dirty="0"/>
        </a:p>
      </dsp:txBody>
      <dsp:txXfrm>
        <a:off x="1468736" y="1302526"/>
        <a:ext cx="1010294" cy="1092918"/>
      </dsp:txXfrm>
    </dsp:sp>
    <dsp:sp modelId="{B2511572-0AE8-4DD6-AADE-EF8FBC460391}">
      <dsp:nvSpPr>
        <dsp:cNvPr id="0" name=""/>
        <dsp:cNvSpPr/>
      </dsp:nvSpPr>
      <dsp:spPr>
        <a:xfrm>
          <a:off x="2629702"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48942"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ଆତ୍ମାଙ୍କ ଠାରୁ (ଏବ୍ରୀ ୧୦:୨୯)</a:t>
          </a:r>
          <a:endParaRPr lang="es-ES" sz="1800" b="1" kern="1200" dirty="0"/>
        </a:p>
      </dsp:txBody>
      <dsp:txXfrm>
        <a:off x="2780374" y="1302526"/>
        <a:ext cx="1010294" cy="1092918"/>
      </dsp:txXfrm>
    </dsp:sp>
    <dsp:sp modelId="{D7B9E488-15FF-4AF7-B7AA-CA7D72FF3080}">
      <dsp:nvSpPr>
        <dsp:cNvPr id="0" name=""/>
        <dsp:cNvSpPr/>
      </dsp:nvSpPr>
      <dsp:spPr>
        <a:xfrm>
          <a:off x="4809560" y="164250"/>
          <a:ext cx="1959995" cy="68145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28800" y="277528"/>
          <a:ext cx="1959995" cy="681455"/>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or-IN" sz="2000" b="1" kern="1200" dirty="0">
              <a:solidFill>
                <a:schemeClr val="accent6">
                  <a:lumMod val="50000"/>
                </a:schemeClr>
              </a:solidFill>
            </a:rPr>
            <a:t>ପ୍ରେମ</a:t>
          </a:r>
          <a:endParaRPr lang="es-ES" sz="2000" kern="1200" dirty="0">
            <a:solidFill>
              <a:schemeClr val="accent6">
                <a:lumMod val="50000"/>
              </a:schemeClr>
            </a:solidFill>
          </a:endParaRPr>
        </a:p>
      </dsp:txBody>
      <dsp:txXfrm>
        <a:off x="4948759" y="297487"/>
        <a:ext cx="1920077" cy="641537"/>
      </dsp:txXfrm>
    </dsp:sp>
    <dsp:sp modelId="{49B59797-3481-4C40-A1C4-6DB32CCEA93E}">
      <dsp:nvSpPr>
        <dsp:cNvPr id="0" name=""/>
        <dsp:cNvSpPr/>
      </dsp:nvSpPr>
      <dsp:spPr>
        <a:xfrm>
          <a:off x="3941340"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60580"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ପିତାଙ୍କ ଠାରୁ (୧ ଯୋହ ୨:୧୫)</a:t>
          </a:r>
          <a:endParaRPr lang="es-ES" sz="1800" b="1" kern="1200" dirty="0"/>
        </a:p>
      </dsp:txBody>
      <dsp:txXfrm>
        <a:off x="4092012" y="1302526"/>
        <a:ext cx="1010294" cy="1092918"/>
      </dsp:txXfrm>
    </dsp:sp>
    <dsp:sp modelId="{A9326056-F283-4110-A4D1-E602548DD7D2}">
      <dsp:nvSpPr>
        <dsp:cNvPr id="0" name=""/>
        <dsp:cNvSpPr/>
      </dsp:nvSpPr>
      <dsp:spPr>
        <a:xfrm>
          <a:off x="5252978"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372218"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ପୁତ୍ରଙ୍କ ଠାରୁ (ରୋମୀ ୮:୩୫)</a:t>
          </a:r>
          <a:endParaRPr lang="es-ES" sz="1800" b="1" kern="1200" dirty="0"/>
        </a:p>
      </dsp:txBody>
      <dsp:txXfrm>
        <a:off x="5403650" y="1302526"/>
        <a:ext cx="1010294" cy="1092918"/>
      </dsp:txXfrm>
    </dsp:sp>
    <dsp:sp modelId="{89A42EA8-30C8-4ACE-BF5C-1AB092E41134}">
      <dsp:nvSpPr>
        <dsp:cNvPr id="0" name=""/>
        <dsp:cNvSpPr/>
      </dsp:nvSpPr>
      <dsp:spPr>
        <a:xfrm>
          <a:off x="6564617"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683856"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ଆତ୍ମାଙ୍କଠାରୁ (ରୋମୀ ୧୫:୩୦)</a:t>
          </a:r>
          <a:endParaRPr lang="es-ES" sz="1800" b="1" kern="1200" dirty="0"/>
        </a:p>
      </dsp:txBody>
      <dsp:txXfrm>
        <a:off x="6715288" y="1302526"/>
        <a:ext cx="1010294" cy="1092918"/>
      </dsp:txXfrm>
    </dsp:sp>
    <dsp:sp modelId="{8E9AF133-1296-427E-A71C-AE536D27D610}">
      <dsp:nvSpPr>
        <dsp:cNvPr id="0" name=""/>
        <dsp:cNvSpPr/>
      </dsp:nvSpPr>
      <dsp:spPr>
        <a:xfrm>
          <a:off x="8744475" y="164250"/>
          <a:ext cx="1959995" cy="681455"/>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63714" y="277528"/>
          <a:ext cx="1959995" cy="681455"/>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or-IN" sz="2000" b="1" kern="1200" dirty="0">
              <a:solidFill>
                <a:schemeClr val="tx2">
                  <a:lumMod val="50000"/>
                </a:schemeClr>
              </a:solidFill>
            </a:rPr>
            <a:t>ସହଭାଗିତା</a:t>
          </a:r>
          <a:endParaRPr lang="es-ES" sz="2000" kern="1200" dirty="0">
            <a:solidFill>
              <a:schemeClr val="tx2">
                <a:lumMod val="50000"/>
              </a:schemeClr>
            </a:solidFill>
          </a:endParaRPr>
        </a:p>
      </dsp:txBody>
      <dsp:txXfrm>
        <a:off x="8883673" y="297487"/>
        <a:ext cx="1920077" cy="641537"/>
      </dsp:txXfrm>
    </dsp:sp>
    <dsp:sp modelId="{26C6689F-91F7-469C-A068-D0613E0DC1AF}">
      <dsp:nvSpPr>
        <dsp:cNvPr id="0" name=""/>
        <dsp:cNvSpPr/>
      </dsp:nvSpPr>
      <dsp:spPr>
        <a:xfrm>
          <a:off x="7876255"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99549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ପିତାଙ୍କ ସହିତ (୧ ଯୋହ ୧:୩)</a:t>
          </a:r>
          <a:endParaRPr lang="es-ES" sz="1800" b="1" kern="1200" dirty="0"/>
        </a:p>
      </dsp:txBody>
      <dsp:txXfrm>
        <a:off x="8026927" y="1302526"/>
        <a:ext cx="1010294" cy="1092918"/>
      </dsp:txXfrm>
    </dsp:sp>
    <dsp:sp modelId="{37283C6F-FF8D-44B1-8133-781BD7F8DED8}">
      <dsp:nvSpPr>
        <dsp:cNvPr id="0" name=""/>
        <dsp:cNvSpPr/>
      </dsp:nvSpPr>
      <dsp:spPr>
        <a:xfrm>
          <a:off x="9187893"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07133"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ପୁତ୍ରଙ୍କ ସହିତ (୧ ଯୋହ ୧:୩)</a:t>
          </a:r>
          <a:endParaRPr lang="es-ES" sz="1800" b="1" kern="1200" dirty="0"/>
        </a:p>
      </dsp:txBody>
      <dsp:txXfrm>
        <a:off x="9338565" y="1302526"/>
        <a:ext cx="1010294" cy="1092918"/>
      </dsp:txXfrm>
    </dsp:sp>
    <dsp:sp modelId="{7DE1F87E-F234-4575-ADE9-B2731336F3AB}">
      <dsp:nvSpPr>
        <dsp:cNvPr id="0" name=""/>
        <dsp:cNvSpPr/>
      </dsp:nvSpPr>
      <dsp:spPr>
        <a:xfrm>
          <a:off x="10499531"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18771"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ଆତ୍ମାଙ୍କ ସହିତ (ଫିଲିପ୍ପୀ ୨:୧)</a:t>
          </a:r>
          <a:endParaRPr lang="es-ES" sz="1800" b="1" kern="1200" dirty="0"/>
        </a:p>
      </dsp:txBody>
      <dsp:txXfrm>
        <a:off x="10650203" y="1302526"/>
        <a:ext cx="1010294" cy="109291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t="8191"/>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0" y="-14359"/>
            <a:ext cx="9846808" cy="830997"/>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or-IN" sz="4800" b="1" spc="300" dirty="0">
                <a:ln/>
                <a:solidFill>
                  <a:schemeClr val="accent2">
                    <a:lumMod val="75000"/>
                  </a:schemeClr>
                </a:solidFill>
                <a:effectLst>
                  <a:outerShdw blurRad="50800" dist="38100" dir="3600000" algn="ctr" rotWithShape="0">
                    <a:schemeClr val="accent1">
                      <a:lumMod val="75000"/>
                      <a:alpha val="98000"/>
                    </a:schemeClr>
                  </a:outerShdw>
                </a:effectLst>
              </a:rPr>
              <a:t>ଅନୁଗ୍ରହ, ପ୍ରେମ ଏବଂ ସହଭାଗିତା</a:t>
            </a:r>
            <a:endParaRPr lang="es-ES" sz="4800" b="1" spc="300" dirty="0">
              <a:ln/>
              <a:solidFill>
                <a:schemeClr val="accent2">
                  <a:lumMod val="75000"/>
                </a:schemeClr>
              </a:solidFill>
              <a:effectLst>
                <a:outerShdw blurRad="50800" dist="38100" dir="3600000" algn="ctr" rotWithShape="0">
                  <a:schemeClr val="accent1">
                    <a:lumMod val="75000"/>
                    <a:alpha val="98000"/>
                  </a:schemeClr>
                </a:outerShdw>
              </a:effectLst>
            </a:endParaRPr>
          </a:p>
        </p:txBody>
      </p:sp>
      <p:sp>
        <p:nvSpPr>
          <p:cNvPr id="6" name="CuadroTexto 5">
            <a:extLst>
              <a:ext uri="{FF2B5EF4-FFF2-40B4-BE49-F238E27FC236}">
                <a16:creationId xmlns:a16="http://schemas.microsoft.com/office/drawing/2014/main" id="{831B6FAD-226A-EFE9-C91D-E1BA8506D565}"/>
              </a:ext>
            </a:extLst>
          </p:cNvPr>
          <p:cNvSpPr txBox="1"/>
          <p:nvPr/>
        </p:nvSpPr>
        <p:spPr>
          <a:xfrm>
            <a:off x="8471368" y="6370618"/>
            <a:ext cx="3034805" cy="338554"/>
          </a:xfrm>
          <a:prstGeom prst="rect">
            <a:avLst/>
          </a:prstGeom>
          <a:noFill/>
        </p:spPr>
        <p:txBody>
          <a:bodyPr wrap="none" rtlCol="0">
            <a:spAutoFit/>
          </a:bodyPr>
          <a:lstStyle/>
          <a:p>
            <a:pPr algn="r"/>
            <a:r>
              <a:rPr lang="or-IN" sz="1600" b="1" dirty="0">
                <a:solidFill>
                  <a:srgbClr val="E1FFE1"/>
                </a:solidFill>
                <a:effectLst>
                  <a:outerShdw blurRad="38100" dist="38100" dir="2700000" algn="tl">
                    <a:srgbClr val="000000"/>
                  </a:outerShdw>
                </a:effectLst>
              </a:rPr>
              <a:t>ପାଠ ୧୩ ସେପ୍ଟେମ୍ବର ୨୬, ୨୦୨୬ ପାଇଁ </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570518" y="98660"/>
            <a:ext cx="2466976" cy="2585323"/>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r>
              <a:rPr kumimoji="0" lang="or-IN"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ପ୍ରଭୁ ଯୀଶୁ ଖ୍ରୀଷ୍ଟଙ୍କ ଅନୁଗ୍ରହ, ଈଶ୍ଵରଙ୍କ ପ୍ରେମ ଓ ପବିତ୍ର ଆତ୍ମାଙ୍କ ସହଭାଗିତା ତୁମ୍ଭ ସମସ୍ତଙ୍କ ସହବର୍ତ୍ତୀ ହେଉ।</a:t>
            </a:r>
            <a:r>
              <a:rPr kumimoji="0" lang="es-E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r>
              <a:rPr kumimoji="0" lang="or-IN" sz="1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୨ କରିନ୍ଥୀୟ ୧୩: ୧୩</a:t>
            </a:r>
            <a:r>
              <a:rPr kumimoji="0" lang="es-ES" sz="1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70574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15000" b="-132000"/>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2046808706"/>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34210"/>
            <a:ext cx="6772275" cy="2246769"/>
          </a:xfrm>
          <a:prstGeom prst="rect">
            <a:avLst/>
          </a:prstGeom>
          <a:noFill/>
        </p:spPr>
        <p:txBody>
          <a:bodyPr wrap="square" rtlCol="0">
            <a:spAutoFit/>
          </a:bodyPr>
          <a:lstStyle/>
          <a:p>
            <a:pPr>
              <a:spcBef>
                <a:spcPts val="600"/>
              </a:spcBef>
            </a:pPr>
            <a:r>
              <a:rPr lang="or-IN" sz="2000" b="1" dirty="0"/>
              <a:t>ପାଉଲଙ୍କ ପତ୍ରଗୁଡ଼ିକର ସମାପ୍ତିରେ ସବୁଠାରୁ ସାଧାରଣ ଆଶୀର୍ବାଦ ବାକ୍ୟ, ଯାହା ତାଙ୍କର ୧୪ଟି ପତ୍ର ମଧ୍ୟରୁ ୧୩ଟିରେ ସାମାନ୍ୟ ପରିବର୍ତ୍ତନ ସହିତ ବ୍ୟବହୃତ ହୋଇଛି, ତାହା ହେଉଛି: “ଆମ୍ଭମାନଙ୍କ ପ୍ରଭୁ ଯୀଶୁ ଖ୍ରୀଷ୍ଟଙ୍କ ଅନୁଗ୍ରହ ତୁମ୍ଭମାନଙ୍କ ସହବର୍ତ୍ତୀ ଥାଉ” (ରୋମୀ ୧୬:୨୪; ୧ କରି ୧୬:୨୩; ଗାଲା ୬:୧୮; ଏଫି ୬:୨୪; ଫିଲିପ୍ପୀ ୪:୨୩; କଲ ୪:୧୮; ୧ ଥେସଲ ୫:୨୮; ୨ ଥେସଲ ୩:୧୮; ୧ ତୀମ ୬:୨୧; ୨ ତୀମ ୪:୨୨; ତୀତ ୩:୧୫; ଫିଲୀମୋ ୧:୨୫; ଏବ୍ରୀ ୧୩:୨୫)।</a:t>
            </a:r>
            <a:endParaRPr lang="es-ES" sz="2000" b="1" dirty="0"/>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t="4256" b="4256"/>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2336976"/>
            <a:ext cx="6772274" cy="1323439"/>
          </a:xfrm>
          <a:prstGeom prst="rect">
            <a:avLst/>
          </a:prstGeom>
          <a:noFill/>
        </p:spPr>
        <p:txBody>
          <a:bodyPr wrap="square">
            <a:spAutoFit/>
          </a:bodyPr>
          <a:lstStyle/>
          <a:p>
            <a:pPr lvl="0">
              <a:spcBef>
                <a:spcPts val="600"/>
              </a:spcBef>
              <a:defRPr/>
            </a:pPr>
            <a:r>
              <a:rPr lang="or-IN" sz="2000" b="1" dirty="0">
                <a:solidFill>
                  <a:prstClr val="black"/>
                </a:solidFill>
              </a:rPr>
              <a:t>କିନ୍ତୁ, କରିନ୍ଥୀୟମାନଙ୍କ ନିକଟକୁ ଲେଖିଥିବା ଦ୍ୱିତୀୟ ପତ୍ରରେ ସେ ଏକ ମହତ୍ତ୍ୱପୂର୍ଣ୍ଣ ବ୍ୟତିକ୍ରମ କରିଛନ୍ତି। ତାଙ୍କର ବିଦାୟକାଳୀନ ଆଶୀର୍ବାଦରେ ତ୍ରିଏକ ଈଶ୍ୱରଙ୍କ ତିନୋଟି ଯାକ ବ୍ୟକ୍ତିସତ୍ତାଙ୍କ ଅନୁଗ୍ରହ, ପ୍ରେମ ଏବଂ ସହଭାଗିତା ଅନ୍ତର୍ଭୁକ୍ତ: ପୁତ୍ର, ପିତା ଏବଂ ପବିତ୍ର ଆତ୍ମା (୨ କରିନ୍ଥୀ ୧୩:୧୩)।</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r>
              <a:rPr lang="or-IN"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ପ୍ରଭୁ ଯୀଶୁ ଖ୍ରୀଷ୍ଟଙ୍କ ଅନୁଗ୍ରହ</a:t>
            </a:r>
            <a:r>
              <a:rPr lang="es-ES"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es-ES"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or-IN"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କାରଣ ଆମ୍ଭମାନଙ୍କ ପ୍ରଭୁ ଯୀଶୁ ଖ୍ରୀଷ୍ଟଙ୍କ ଅନୁଗ୍ରହ ତୁମ୍ଭେମାନେ ଜାଣ, ତୁମ୍ଭେମାନେ ଯେପରି ତାହାଙ୍କ ଦରିଦ୍ରତା ଦ୍ଵାରା ଧନବାନ ହୁଅ, ଏଥିପାଇଁ ସେ ଧନୀ ହେଲେ ହେଁ କିପରି ତୁମ୍ଭମାନଙ୍କ ନିମନ୍ତେ ଦରିଦ୍ର ହେଲେ।</a:t>
            </a:r>
            <a:r>
              <a:rPr lang="es-ES"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 </a:t>
            </a:r>
            <a:r>
              <a:rPr lang="es-ES"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or-IN"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୨ କରିନ୍ଥୀୟ ୮: ୯</a:t>
            </a:r>
            <a:r>
              <a:rPr lang="es-ES"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spcBef>
                <a:spcPts val="600"/>
              </a:spcBef>
            </a:pPr>
            <a:r>
              <a:rPr lang="or-IN" sz="2000" b="1" dirty="0"/>
              <a:t>ପାଉଲ କରିନ୍ଥୀୟମାନଙ୍କ ନିକଟକୁ ତାଙ୍କର ଦ୍ୱିତୀୟ ପତ୍ର ଯୀଶୁଙ୍କ ଅନୁଗ୍ରହର ଉଲ୍ଲେଖ ସହିତ ଆରମ୍ଭ ଏବଂ ଶେଷ କରନ୍ତି (୨ କରିନ୍ଥୀୟ ୧:୨; ୧୩:୧୩)। ଏହି ଅନୁଗ୍ରହଟି କ’ଣ ଅଟେ</a:t>
            </a:r>
            <a:r>
              <a:rPr lang="es-ES" sz="2000" b="1" dirty="0"/>
              <a:t>?</a:t>
            </a:r>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4262827624"/>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400110"/>
          </a:xfrm>
          <a:prstGeom prst="rect">
            <a:avLst/>
          </a:prstGeom>
          <a:noFill/>
        </p:spPr>
        <p:txBody>
          <a:bodyPr wrap="square" rtlCol="0">
            <a:spAutoFit/>
          </a:bodyPr>
          <a:lstStyle/>
          <a:p>
            <a:pPr algn="ctr">
              <a:spcBef>
                <a:spcPts val="600"/>
              </a:spcBef>
            </a:pPr>
            <a:r>
              <a:rPr lang="or-IN" sz="2000" b="1" dirty="0"/>
              <a:t>ଯେଉଁମାନେ ତାଙ୍କର ଅନୁଗ୍ରହ ପ୍ରାପ୍ତ କରନ୍ତି, ସେମାନଙ୍କ ସହିତ କ’ଣ ଘଟେ?</a:t>
            </a:r>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2902941812"/>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631216"/>
          </a:xfrm>
          <a:prstGeom prst="rect">
            <a:avLst/>
          </a:prstGeom>
          <a:noFill/>
        </p:spPr>
        <p:txBody>
          <a:bodyPr wrap="square">
            <a:spAutoFit/>
          </a:bodyPr>
          <a:lstStyle/>
          <a:p>
            <a:pPr>
              <a:spcBef>
                <a:spcPts val="600"/>
              </a:spcBef>
            </a:pPr>
            <a:r>
              <a:rPr lang="or-IN" sz="2000" b="1" dirty="0"/>
              <a:t>ପାଉଲ କରିନ୍ଥୀୟମାନଙ୍କୁ (ଏବଂ ନିଶ୍ଚିତ ଭାବରେ ଆମ୍ଭମାନଙ୍କୁ ମଧ୍ୟ) ଶିକ୍ଷା ଦେଇଛନ୍ତି ଯେ ପ୍ରେମ ଗଠନ କରେ (୧ କରିନ୍ଥୀ ୮:୧); ପ୍ରେମ ବିନା କୌଣସି ଜିନିଷର ମୂଲ୍ୟ ନାହିଁ (୧ କରିନ୍ଥୀ ୧୩:୧-୩); ଏବଂ ପ୍ରତ୍ୟେକ କାର୍ଯ୍ୟ ଈଶ୍ୱରଙ୍କଠାରୁ ଆସୁଥିବା ସେହି ପ୍ରେମରେ କରାଯିବା ଉଚିତ୍ (୧ କରିନ୍ଥୀ ୧୬:୧୪)।</a:t>
            </a:r>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769441"/>
          </a:xfrm>
          <a:prstGeom prst="rect">
            <a:avLst/>
          </a:prstGeom>
          <a:noFill/>
        </p:spPr>
        <p:txBody>
          <a:bodyPr wrap="square">
            <a:spAutoFit/>
          </a:bodyPr>
          <a:lstStyle/>
          <a:p>
            <a:pPr algn="ctr"/>
            <a:r>
              <a:rPr lang="or-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“ଈଶ୍ୱରଙ୍କ ପ୍ରେମ” (୧)</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468382" y="639129"/>
            <a:ext cx="5297970" cy="646331"/>
          </a:xfrm>
          <a:prstGeom prst="rect">
            <a:avLst/>
          </a:prstGeom>
          <a:noFill/>
        </p:spPr>
        <p:txBody>
          <a:bodyPr wrap="square">
            <a:spAutoFit/>
          </a:bodyPr>
          <a:lstStyle/>
          <a:p>
            <a:pPr algn="ctr"/>
            <a:r>
              <a:rPr lang="or-I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“ଯେ ପ୍ରେମ କରେ ନାହିଁ, ସେ ଈଶ୍ଵରଙ୍କୁ ଜାଣେ ନାହିଁ, କାରଣ ଈଶ୍ଵର ତ ପ୍ରେମ।” </a:t>
            </a:r>
            <a:r>
              <a:rPr lang="or-IN" sz="1400"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(୧ ଯୋହନ ୪: ୮)</a:t>
            </a:r>
            <a:endParaRPr lang="or-I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597596"/>
            <a:ext cx="6115051" cy="1631216"/>
          </a:xfrm>
          <a:prstGeom prst="rect">
            <a:avLst/>
          </a:prstGeom>
          <a:noFill/>
        </p:spPr>
        <p:txBody>
          <a:bodyPr wrap="square" rtlCol="0">
            <a:spAutoFit/>
          </a:bodyPr>
          <a:lstStyle/>
          <a:p>
            <a:pPr>
              <a:spcBef>
                <a:spcPts val="600"/>
              </a:spcBef>
            </a:pPr>
            <a:r>
              <a:rPr lang="or-IN" sz="2000" b="1" dirty="0"/>
              <a:t>ବାଇବଲ ଦୃଢ଼ ଭାବରେ ଘୋଷଣା କରେ ଯେ ଈଶ୍ୱର ପ୍ରେମ (୧ ଯୋହନ ୪:୮)। ସେ ତାଙ୍କ ସମଗ୍ର ସୃଷ୍ଟି ଉପରେ ସେହି ପ୍ରେମ ଢାଳି ଦେଇଛନ୍ତି। ଆମେ ଏହା ଆମ ନିଜ ହୃଦୟରେ, ପିତାମାତା ଏବଂ ସନ୍ତାନମାନଙ୍କ ସମ୍ପର୍କରେ, ସୁନ୍ଦର ଫୁଲରେ ଏବଂ ସୁମଧୁର ପକ୍ଷୀମାନଙ୍କ ମଧ୍ୟରେ ଦେଖିପାରୁ…</a:t>
            </a:r>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17885"/>
            <a:ext cx="6096000" cy="1015663"/>
          </a:xfrm>
          <a:prstGeom prst="rect">
            <a:avLst/>
          </a:prstGeom>
          <a:noFill/>
        </p:spPr>
        <p:txBody>
          <a:bodyPr wrap="square">
            <a:spAutoFit/>
          </a:bodyPr>
          <a:lstStyle/>
          <a:p>
            <a:pPr lvl="0">
              <a:spcBef>
                <a:spcPts val="600"/>
              </a:spcBef>
              <a:defRPr/>
            </a:pPr>
            <a:r>
              <a:rPr lang="or-IN" sz="2000" b="1" dirty="0">
                <a:solidFill>
                  <a:prstClr val="black"/>
                </a:solidFill>
              </a:rPr>
              <a:t>​ଏହି ଉଦାହରଣ ଆମକୁ ଅନ୍ୟମାନଙ୍କ ପ୍ରତି ସେହି ସମାନ ପ୍ରେମ ପ୍ରକାଶ କରିବାକୁ ପ୍ରେରିତ କରେ, ଯେଉଁ ପ୍ରେମ ଈଶ୍ୱର ଆମକୁ ଦେଖାଇଛନ୍ତି (୧ ଯୋହନ ୩:୧୬)।</a:t>
            </a: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1015663"/>
          </a:xfrm>
          <a:prstGeom prst="rect">
            <a:avLst/>
          </a:prstGeom>
          <a:noFill/>
        </p:spPr>
        <p:txBody>
          <a:bodyPr wrap="square">
            <a:spAutoFit/>
          </a:bodyPr>
          <a:lstStyle/>
          <a:p>
            <a:pPr lvl="0">
              <a:spcBef>
                <a:spcPts val="600"/>
              </a:spcBef>
              <a:defRPr/>
            </a:pPr>
            <a:r>
              <a:rPr lang="or-IN" sz="2000" b="1" dirty="0">
                <a:solidFill>
                  <a:prstClr val="black"/>
                </a:solidFill>
              </a:rPr>
              <a:t>କିନ୍ତୁ ନିଃସନ୍ଦେହରେ, ଆମ୍ଭମାନଙ୍କ ପାପ ପାଇଁ ବଳିଦାନ ରୂପେ ଯୀଶୁଙ୍କ ଉତ୍ସର୍ଗ ମଧ୍ୟରେ ଈଶ୍ୱରଙ୍କ ପ୍ରେମର ସର୍ବଶ୍ରେଷ୍ଠ ପ୍ରକାଶ ଦେଖିବାକୁ ମିଳେ (ଯୋହନ ୩:୧୬)।</a:t>
            </a: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3000"/>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29817"/>
            <a:ext cx="12191999" cy="769441"/>
          </a:xfrm>
          <a:prstGeom prst="rect">
            <a:avLst/>
          </a:prstGeom>
          <a:noFill/>
        </p:spPr>
        <p:txBody>
          <a:bodyPr wrap="square">
            <a:spAutoFit/>
          </a:bodyPr>
          <a:lstStyle/>
          <a:p>
            <a:pPr algn="ctr"/>
            <a:r>
              <a:rPr lang="or-I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“ଈଶ୍ୱରଙ୍କ ପ୍ରେମ” (୨)</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957261" y="652657"/>
            <a:ext cx="10277475" cy="646331"/>
          </a:xfrm>
          <a:prstGeom prst="rect">
            <a:avLst/>
          </a:prstGeom>
          <a:noFill/>
        </p:spPr>
        <p:txBody>
          <a:bodyPr wrap="square">
            <a:spAutoFit/>
          </a:bodyPr>
          <a:lstStyle/>
          <a:p>
            <a:pPr algn="ctr"/>
            <a:r>
              <a:rPr lang="or-IN"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“ଶେଷରେ, ହେ ଭାଇମାନେ, ଆନନ୍ଦ କର, ସିଦ୍ଧ ହୁଅ, ଚେତନା ଗ୍ରହଣ କର, ଏକମନା ହୁଅ, ଶାନ୍ତିରେ ବାସ କର, ଆଉ ପ୍ରେମ ଓ ଶାନ୍ତିର ଈଶ୍ଵର ତୁମ୍ଭମାନଙ୍କ ସହିତ ରହିବେ।” </a:t>
            </a:r>
            <a:r>
              <a:rPr lang="or-IN" sz="1400"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(୨ କରିନ୍ଥୀୟ ୧୩: ୧୧)</a:t>
            </a:r>
            <a:endParaRPr lang="or-IN" b="1" dirty="0">
              <a:solidFill>
                <a:schemeClr val="accent5">
                  <a:lumMod val="50000"/>
                </a:schemeClr>
              </a:solidFill>
              <a:effectLst>
                <a:glow rad="101600">
                  <a:schemeClr val="accent4">
                    <a:lumMod val="60000"/>
                    <a:lumOff val="40000"/>
                  </a:schemeClr>
                </a:glow>
              </a:effectLst>
              <a:latin typeface="Comic Sans MS" panose="030F0702030302020204" pitchFamily="66" charset="0"/>
            </a:endParaRP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900" y="1524000"/>
            <a:ext cx="5753100" cy="400110"/>
          </a:xfrm>
          <a:prstGeom prst="rect">
            <a:avLst/>
          </a:prstGeom>
          <a:noFill/>
        </p:spPr>
        <p:txBody>
          <a:bodyPr wrap="square" rtlCol="0">
            <a:spAutoFit/>
          </a:bodyPr>
          <a:lstStyle/>
          <a:p>
            <a:pPr>
              <a:spcBef>
                <a:spcPts val="600"/>
              </a:spcBef>
            </a:pPr>
            <a:r>
              <a:rPr lang="or-IN" sz="2000" b="1" dirty="0"/>
              <a:t>ପାଉଲ ଈଶ୍ୱରଙ୍କୁ ବିଭିନ୍ନ ରୂପରେ ଉପସ୍ଥାପନ କରନ୍ତି:</a:t>
            </a:r>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842590854"/>
              </p:ext>
            </p:extLst>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63401"/>
            <a:ext cx="3826566" cy="1323439"/>
          </a:xfrm>
          <a:prstGeom prst="rect">
            <a:avLst/>
          </a:prstGeom>
          <a:noFill/>
        </p:spPr>
        <p:txBody>
          <a:bodyPr wrap="square" rtlCol="0">
            <a:spAutoFit/>
          </a:bodyPr>
          <a:lstStyle/>
          <a:p>
            <a:pPr>
              <a:spcBef>
                <a:spcPts val="600"/>
              </a:spcBef>
            </a:pPr>
            <a:r>
              <a:rPr lang="or-IN" sz="2000" b="1" dirty="0"/>
              <a:t>ଈଶ୍ୱର କେବଳ ଏହି ସମସ୍ତ ଗୁଣ ଧାରଣ କରନ୍ତି ନାହିଁ, ବରଂ ସେ ହେଉଛନ୍ତି ସେହି ଉତ୍ସ ଯେଉଁଠାରୁ ଏହି ସବୁକିଛି ଆମ ପାଖକୁ ପ୍ରବାହିତ ହୁଏ।</a:t>
            </a:r>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46155222"/>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0338" y="5920190"/>
            <a:ext cx="3826566" cy="707886"/>
          </a:xfrm>
          <a:prstGeom prst="rect">
            <a:avLst/>
          </a:prstGeom>
          <a:noFill/>
        </p:spPr>
        <p:txBody>
          <a:bodyPr wrap="square">
            <a:spAutoFit/>
          </a:bodyPr>
          <a:lstStyle/>
          <a:p>
            <a:pPr lvl="0">
              <a:spcBef>
                <a:spcPts val="600"/>
              </a:spcBef>
              <a:defRPr/>
            </a:pPr>
            <a:r>
              <a:rPr lang="or-IN" sz="2000" b="1" dirty="0">
                <a:solidFill>
                  <a:prstClr val="black"/>
                </a:solidFill>
              </a:rPr>
              <a:t>ଆମେ ଯେପରି ଦେଖିଲେ, ଈଶ୍ୱର ପ୍ରେମ, କିନ୍ତୁ ସେ ପ୍ରେମର ଈଶ୍ୱର ମଧ୍ୟ ଅଟନ୍ତି; ଅର୍ଥାତ୍:</a:t>
            </a: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8000"/>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or-IN" sz="4400" b="1" spc="300" dirty="0">
                <a:ln/>
                <a:solidFill>
                  <a:schemeClr val="accent4"/>
                </a:solidFill>
                <a:effectLst>
                  <a:outerShdw blurRad="38100" dist="38100" dir="2700000" algn="tl">
                    <a:srgbClr val="000000">
                      <a:alpha val="43137"/>
                    </a:srgbClr>
                  </a:outerShdw>
                </a:effectLst>
              </a:rPr>
              <a:t>“ପବିତ୍ର ଆତ୍ମାଙ୍କ ସହଭାଗିତା”</a:t>
            </a:r>
          </a:p>
        </p:txBody>
      </p:sp>
      <p:sp>
        <p:nvSpPr>
          <p:cNvPr id="4" name="CuadroTexto 3">
            <a:extLst>
              <a:ext uri="{FF2B5EF4-FFF2-40B4-BE49-F238E27FC236}">
                <a16:creationId xmlns:a16="http://schemas.microsoft.com/office/drawing/2014/main" id="{0C6A9C02-C830-2CA8-3B48-BF8B063FA985}"/>
              </a:ext>
            </a:extLst>
          </p:cNvPr>
          <p:cNvSpPr txBox="1"/>
          <p:nvPr/>
        </p:nvSpPr>
        <p:spPr>
          <a:xfrm>
            <a:off x="1176337" y="676572"/>
            <a:ext cx="9839325" cy="584775"/>
          </a:xfrm>
          <a:prstGeom prst="rect">
            <a:avLst/>
          </a:prstGeom>
          <a:noFill/>
        </p:spPr>
        <p:txBody>
          <a:bodyPr wrap="square">
            <a:spAutoFit/>
          </a:bodyPr>
          <a:lstStyle/>
          <a:p>
            <a:pPr algn="ctr"/>
            <a:r>
              <a:rPr lang="or-I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“ପ୍ରଭୁ ଯୀଶୁ ଖ୍ରୀଷ୍ଟଙ୍କ ଅନୁଗ୍ରହ, ଈଶ୍ଵରଙ୍କ ପ୍ରେମ ଓ ପବିତ୍ର ଆତ୍ମାଙ୍କ ସହଭାଗିତା ତୁମ୍ଭ ସମସ୍ତଙ୍କ ସହବର୍ତ୍ତୀ ହେଉ।”</a:t>
            </a:r>
          </a:p>
          <a:p>
            <a:pPr algn="ctr"/>
            <a:r>
              <a:rPr lang="or-I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(୨ କରିନ୍ଥୀୟ ୧୩: ୧୩)</a:t>
            </a: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396318"/>
            <a:ext cx="3720962" cy="2862322"/>
          </a:xfrm>
          <a:prstGeom prst="rect">
            <a:avLst/>
          </a:prstGeom>
          <a:noFill/>
        </p:spPr>
        <p:txBody>
          <a:bodyPr wrap="square" rtlCol="0">
            <a:spAutoFit/>
          </a:bodyPr>
          <a:lstStyle/>
          <a:p>
            <a:pPr>
              <a:spcBef>
                <a:spcPts val="600"/>
              </a:spcBef>
            </a:pPr>
            <a:r>
              <a:rPr lang="or-IN" sz="2000" b="1" dirty="0"/>
              <a:t>ପାଉଲ କାମନା କରନ୍ତି ଯେ ଏଗୁଡ଼ିକ ଆମ ସହିତ ଥାଉ: ଏକ ବ୍ୟକ୍ତିସତ୍ତାଙ୍କ (ପ୍ରଭୁ ଯୀଶୁ ଖ୍ରୀଷ୍ଟ) ଅନୁଗ୍ରହ; ଏକ ବ୍ୟକ୍ତିସତ୍ତାଙ୍କ (ଈଶ୍ୱର) ପ୍ରେମ; ଏବଂ ସହଭାଗିତା... ଏକ ଶକ୍ତିର ନା ଏକ ବ୍ୟକ୍ତିସତ୍ତାଙ୍କର? (୨ କରିନ୍ଥୀୟ ୧୩:୧୪)। ସଙ୍ଗତି ରକ୍ଷା କରିବାକୁ ଗଲେ, ପାଉଲ ଏଠାରେ ଏକ ବ୍ୟକ୍ତିସତ୍ତା (ପବିତ୍ର ଆତ୍ମା) ବିଷୟରେ କହୁଛନ୍ତି, କୌଣସି ଶକ୍ତି ବିଷୟରେ ନୁହେଁ।</a:t>
            </a:r>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2686962674"/>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16153" y="4566417"/>
            <a:ext cx="3750778" cy="1938992"/>
          </a:xfrm>
          <a:prstGeom prst="rect">
            <a:avLst/>
          </a:prstGeom>
          <a:noFill/>
        </p:spPr>
        <p:txBody>
          <a:bodyPr wrap="square">
            <a:spAutoFit/>
          </a:bodyPr>
          <a:lstStyle/>
          <a:p>
            <a:pPr lvl="0">
              <a:spcBef>
                <a:spcPts val="600"/>
              </a:spcBef>
              <a:defRPr/>
            </a:pPr>
            <a:r>
              <a:rPr lang="or-IN" sz="2000" b="1" dirty="0">
                <a:solidFill>
                  <a:prstClr val="black"/>
                </a:solidFill>
              </a:rPr>
              <a:t>କରିନ୍ଥୀୟମାନଙ୍କ ନିକଟକୁ ଲେଖାଯାଇଥିବା ପତ୍ରଗୁଡ଼ିକରେ ପବିତ୍ର ଆତ୍ମାଙ୍କ ବିଷୟରେ ୪୦ରୁ ଅଧିକ ଥର ଉଲ୍ଲେଖ କରି ପାଉଲ ତାଙ୍କୁ ବ୍ୟକ୍ତିଗତ ଗୁଣସମ୍ପନ୍ନ ଭାବରେ ଉପସ୍ଥାପନ କରିଛନ୍ତି, ଈଶ୍ୱରଙ୍କଠାରୁ ନିର୍ଗତ କେବଳ ଏକ ଶକ୍ତି ଭାବରେ ନୁହେଁ:</a:t>
            </a: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5000"/>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or-IN" sz="4400" b="1" spc="300" dirty="0">
                <a:ln/>
                <a:solidFill>
                  <a:schemeClr val="accent3">
                    <a:lumMod val="75000"/>
                  </a:schemeClr>
                </a:solidFill>
                <a:effectLst>
                  <a:outerShdw blurRad="50800" dist="50800" dir="5400000" algn="ctr" rotWithShape="0">
                    <a:schemeClr val="bg1"/>
                  </a:outerShdw>
                </a:effectLst>
              </a:rPr>
              <a:t>“ତୁମ୍ଭ ସମସ୍ତଙ୍କ ସହବର୍ତ୍ତୀ ହେଉ”</a:t>
            </a: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99998"/>
            <a:ext cx="12191999" cy="646331"/>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algn="ctr"/>
            <a:r>
              <a:rPr lang="or-IN" b="1" dirty="0">
                <a:solidFill>
                  <a:schemeClr val="tx2"/>
                </a:solidFill>
                <a:latin typeface="Comic Sans MS" panose="030F0702030302020204" pitchFamily="66" charset="0"/>
              </a:rPr>
              <a:t>“ପିତା ଈଶ୍ଵରଙ୍କ ପୂର୍ବ ଜ୍ଞାନାନୁସାରେ ଆତ୍ମାଙ୍କ ଦ୍ଵାରା ପବିତ୍ରୀକୃତ ହୋଇ ଆଜ୍ଞାବହ, ପୁଣି ଯୀଶୁ ଖ୍ରୀଷ୍ଟଙ୍କର ରକ୍ତରେ ସିଞ୍ଚିତ ହେବା ନିମନ୍ତେ ମନୋନୀତ ହୋଇଅଛନ୍ତି, ସେମାନଙ୍କ ନିକଟକୁ ପତ୍ର ଲେଖୁଅଛି। ତୁମ୍ଭମାନଙ୍କ ପ୍ରତି ପ୍ରଚୁର ରୂପେ ଅନୁଗ୍ରହ ଓ ଶାନ୍ତି ହେଉ।” </a:t>
            </a:r>
            <a:r>
              <a:rPr lang="or-IN" sz="1400" b="1" dirty="0">
                <a:solidFill>
                  <a:schemeClr val="tx2"/>
                </a:solidFill>
                <a:latin typeface="Comic Sans MS" panose="030F0702030302020204" pitchFamily="66" charset="0"/>
              </a:rPr>
              <a:t>(୧ ପିତର ୧: ୨)</a:t>
            </a:r>
            <a:endParaRPr lang="or-IN" b="1" dirty="0">
              <a:solidFill>
                <a:schemeClr val="tx2"/>
              </a:solidFill>
              <a:latin typeface="Comic Sans MS" panose="030F0702030302020204" pitchFamily="66" charset="0"/>
            </a:endParaRP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712500"/>
            <a:ext cx="8391940" cy="1015663"/>
          </a:xfrm>
          <a:prstGeom prst="rect">
            <a:avLst/>
          </a:prstGeom>
          <a:noFill/>
        </p:spPr>
        <p:txBody>
          <a:bodyPr wrap="square" rtlCol="0">
            <a:spAutoFit/>
          </a:bodyPr>
          <a:lstStyle/>
          <a:p>
            <a:pPr>
              <a:spcBef>
                <a:spcPts val="600"/>
              </a:spcBef>
            </a:pPr>
            <a:r>
              <a:rPr lang="or-IN" sz="2000" b="1" dirty="0"/>
              <a:t>ଯଦିଓ ଆମ୍ଭେମାନେ ତ୍ରିଏକ (ତିନି ଦିବ୍ୟ ବ୍ୟକ୍ତି, ଏକ ଈଶ୍ୱର) “ପିତା, ପୁତ୍ର, ପବିତ୍ର ଆତ୍ମା” କ୍ରମରେ କହିବାକୁ ଅଭ୍ୟସ୍ତ (ମାଥି ୨୮:୧୯), ପାଉଲ ଏହାକୁ “ପୁତ୍ର, ପିତା, ପବିତ୍ର ଆତ୍ମା” ଭାବରେ (୨ କରିନ୍ଥ ୧୩:୧୪) ଏବଂ ପିତର “ପିତା, ପବିତ୍ର ଆତ୍ମା, ପୁତ୍ର” ଭାବରେ ଉପସ୍ଥାପନ କରିଛନ୍ତି (୧ ପିତର ୧:୨)।</a:t>
            </a:r>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1112668474"/>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a:spcBef>
                <a:spcPts val="600"/>
              </a:spcBef>
            </a:pPr>
            <a:r>
              <a:rPr lang="or-IN" sz="2000" b="1" dirty="0"/>
              <a:t>ତେଣୁ, ପାଉଲ ଏହି କାମନା ସହିତ ତାଙ୍କ ପତ୍ର ସମାପ୍ତ କରନ୍ତି ଯେ ସମଗ୍ର ଈଶ୍ୱରତ୍ୱଙ୍କ ଅନୁଗ୍ରହ, ପ୍ରେମ ଏବଂ ସହଭାଗିତା ଆମ୍ଭ ସମସ୍ତଙ୍କ ସହିତ ଥାଉ (୨ କରିନ୍ଥ ୧୩:୧୪)।</a:t>
            </a: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a:extLst>
              <a:ext uri="{28A0092B-C50C-407E-A947-70E740481C1C}">
                <a14:useLocalDpi xmlns:a14="http://schemas.microsoft.com/office/drawing/2010/main"/>
              </a:ext>
            </a:extLst>
          </a:blip>
          <a:srcRect l="16" t="4680" r="-16" b="32720"/>
          <a:stretch>
            <a:fillRect/>
          </a:stretch>
        </p:blipFill>
        <p:spPr>
          <a:xfrm>
            <a:off x="8658074" y="1578768"/>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859373"/>
            <a:ext cx="8391940" cy="707886"/>
          </a:xfrm>
          <a:prstGeom prst="rect">
            <a:avLst/>
          </a:prstGeom>
          <a:noFill/>
        </p:spPr>
        <p:txBody>
          <a:bodyPr wrap="square">
            <a:spAutoFit/>
          </a:bodyPr>
          <a:lstStyle/>
          <a:p>
            <a:pPr lvl="0">
              <a:spcBef>
                <a:spcPts val="600"/>
              </a:spcBef>
              <a:defRPr/>
            </a:pPr>
            <a:r>
              <a:rPr lang="or-IN" sz="2000" b="1" dirty="0">
                <a:solidFill>
                  <a:prstClr val="black"/>
                </a:solidFill>
              </a:rPr>
              <a:t>ସେମାନଙ୍କ ମଧ୍ୟରେ କୌଣସି ଉଚ୍ଚ-ନୀଚ ଭେଦଭାବ ନାହିଁ; ପ୍ରତ୍ୟେକେ ପରିତ୍ରାଣର ଯୋଜନାରେ କେବଳ ଏକ ଭିନ୍ନ ଭୂମିକା ଗ୍ରହଣ କରନ୍ତି, କିନ୍ତୁ ସମସ୍ତେ ସମାନ ଗୁଣ ଏବଂ ଉଦ୍ଦେଶ୍ୟର ଅଂଶୀଦାର ଅଟନ୍ତି।</a:t>
            </a: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569379"/>
            <a:ext cx="10045147" cy="4985980"/>
          </a:xfrm>
          <a:prstGeom prst="rect">
            <a:avLst/>
          </a:prstGeom>
          <a:noFill/>
        </p:spPr>
        <p:txBody>
          <a:bodyPr wrap="square">
            <a:spAutoFit/>
          </a:bodyPr>
          <a:lstStyle/>
          <a:p>
            <a:pPr>
              <a:spcBef>
                <a:spcPts val="600"/>
              </a:spcBef>
            </a:pPr>
            <a:r>
              <a:rPr lang="or-IN" sz="2800" b="1" dirty="0">
                <a:latin typeface="Constantia" panose="02030602050306030303" pitchFamily="18" charset="0"/>
              </a:rPr>
              <a:t>“​ପାର୍ଥିବ ବସ୍ତୁ ଦ୍ୱାରା ପିତାଙ୍କ ବର୍ଣ୍ଣନା କରାଯାଇ ପାରିବ ନାହିଁ। ପିତା ହେଉଛନ୍ତି ଶରୀରରେ ଈଶ୍ୱରତ୍ୱର ସମସ୍ତ ପୂର୍ଣ୍ଣତା, ଏବଂ ନଶ୍ୱର ଚକ୍ଷୁ ପାଇଁ ସେ ଅଦୃଶ୍ୟ।</a:t>
            </a:r>
          </a:p>
          <a:p>
            <a:pPr>
              <a:spcBef>
                <a:spcPts val="600"/>
              </a:spcBef>
            </a:pPr>
            <a:r>
              <a:rPr lang="or-IN" sz="2800" b="1" dirty="0">
                <a:latin typeface="Constantia" panose="02030602050306030303" pitchFamily="18" charset="0"/>
              </a:rPr>
              <a:t>ପୁତ୍ର ହେଉଛନ୍ତି ଈଶ୍ୱରତ୍ୱର ସମସ୍ତ ପୂର୍ଣ୍ଣତାର ପ୍ରକାଶିତ ରୂପ। [...]</a:t>
            </a:r>
          </a:p>
          <a:p>
            <a:pPr>
              <a:spcBef>
                <a:spcPts val="600"/>
              </a:spcBef>
            </a:pPr>
            <a:r>
              <a:rPr lang="or-IN" sz="2800" b="1" dirty="0">
                <a:latin typeface="Constantia" panose="02030602050306030303" pitchFamily="18" charset="0"/>
              </a:rPr>
              <a:t>ଖ୍ରୀଷ୍ଟ ସ୍ୱର୍ଗାରୋହଣ ପରେ ଯେଉଁ ସାନ୍ତ୍ୱନାଦାତାଙ୍କୁ ପଠାଇବା ପାଇଁ ପ୍ରତିଜ୍ଞା କରିଥିଲେ, ସେ ହେଉଛନ୍ତି ଈଶ୍ୱରତ୍ୱର ସମସ୍ତ ପୂର୍ଣ୍ଣତାରେ ଥିବା ଆତ୍ମା, ଯିଏ ଖ୍ରୀଷ୍ଟଙ୍କୁ ବ୍ୟକ୍ତିଗତ ତ୍ରାଣକର୍ତ୍ତା ଭାବରେ ଗ୍ରହଣ କରୁଥିବା ଏବଂ ବିଶ୍ୱାସ କରୁଥିବା ପ୍ରତ୍ୟେକ ବ୍ୟକ୍ତିଙ୍କ ନିକଟରେ ଦିବ୍ୟ ଅନୁଗ୍ରହର ଶକ୍ତି ପ୍ରକାଶ କରନ୍ତି। ସ୍ୱର୍ଗୀୟ ତ୍ରିଏକ ଈଶ୍ୱରଙ୍କ ତିନି ଜୀବନ୍ତ ବ୍ୟକ୍ତିସତ୍ତା ଅଛନ୍ତି; ଏହି ତିନି ମହାନ ଶକ୍ତି—ପିତା, ପୁତ୍ର ଏବଂ ପବିତ୍ର ଆତ୍ମାଙ୍କ ନାମରେ—ଯେଉଁମାନେ ଜୀବନ୍ତ ବିଶ୍ୱାସ ଦ୍ୱାରା ଖ୍ରୀଷ୍ଟଙ୍କୁ ଗ୍ରହଣ କରନ୍ତି ସେମାନେ ବାପ୍ତିସ୍ମ ଗ୍ରହଣ କରନ୍ତି, ଏବଂ ଖ୍ରୀଷ୍ଟଙ୍କଠାରେ ନୂତନ ଜୀବନ ଯାପନ କରିବା ପାଇଁ ସ୍ୱର୍ଗର ଆଜ୍ଞାବହ ବିଷୟମାନଙ୍କ ପ୍ରୟାସରେ ଏହି ଶକ୍ତିଗୁଡ଼ିକ ସହଯୋଗ କରିବେ।”</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es-ES" sz="2000" b="1" dirty="0" err="1"/>
              <a:t>EGW</a:t>
            </a:r>
            <a:r>
              <a:rPr lang="es-ES" sz="2000" b="1" dirty="0"/>
              <a:t> (</a:t>
            </a:r>
            <a:r>
              <a:rPr lang="es-ES" sz="2000" b="1" dirty="0" err="1"/>
              <a:t>Evangelism</a:t>
            </a:r>
            <a:r>
              <a:rPr lang="es-ES" sz="2000" b="1" dirty="0"/>
              <a:t>, p. 615)</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579</TotalTime>
  <Words>1297</Words>
  <Application>Microsoft Office PowerPoint</Application>
  <PresentationFormat>Panorámica</PresentationFormat>
  <Paragraphs>78</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Comic Sans MS</vt:lpstr>
      <vt:lpstr>Arial</vt:lpstr>
      <vt:lpstr>Aptos Display</vt:lpstr>
      <vt:lpstr>Constantia</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80</cp:revision>
  <dcterms:created xsi:type="dcterms:W3CDTF">2026-08-20T16:22:51Z</dcterms:created>
  <dcterms:modified xsi:type="dcterms:W3CDTF">2026-08-30T13:43:33Z</dcterms:modified>
</cp:coreProperties>
</file>