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92" r:id="rId7"/>
    <p:sldId id="261" r:id="rId8"/>
    <p:sldId id="262" r:id="rId9"/>
    <p:sldId id="29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 lvl="0">
      <a:defRPr lang="es-E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51.jpe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12" Type="http://schemas.openxmlformats.org/officeDocument/2006/relationships/image" Target="../media/image50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Relationship Id="rId6" Type="http://schemas.openxmlformats.org/officeDocument/2006/relationships/image" Target="../media/image45.jpeg"/><Relationship Id="rId11" Type="http://schemas.openxmlformats.org/officeDocument/2006/relationships/image" Target="../media/image49.jpeg"/><Relationship Id="rId5" Type="http://schemas.microsoft.com/office/2007/relationships/hdphoto" Target="../media/hdphoto4.wdp"/><Relationship Id="rId10" Type="http://schemas.openxmlformats.org/officeDocument/2006/relationships/image" Target="../media/image48.jpeg"/><Relationship Id="rId4" Type="http://schemas.openxmlformats.org/officeDocument/2006/relationships/image" Target="../media/image44.png"/><Relationship Id="rId9" Type="http://schemas.openxmlformats.org/officeDocument/2006/relationships/image" Target="../media/image47.jpeg"/><Relationship Id="rId14" Type="http://schemas.openxmlformats.org/officeDocument/2006/relationships/image" Target="../media/image5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51.jpe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12" Type="http://schemas.openxmlformats.org/officeDocument/2006/relationships/image" Target="../media/image50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Relationship Id="rId6" Type="http://schemas.openxmlformats.org/officeDocument/2006/relationships/image" Target="../media/image45.jpeg"/><Relationship Id="rId11" Type="http://schemas.openxmlformats.org/officeDocument/2006/relationships/image" Target="../media/image49.jpeg"/><Relationship Id="rId5" Type="http://schemas.microsoft.com/office/2007/relationships/hdphoto" Target="../media/hdphoto4.wdp"/><Relationship Id="rId10" Type="http://schemas.openxmlformats.org/officeDocument/2006/relationships/image" Target="../media/image48.jpeg"/><Relationship Id="rId4" Type="http://schemas.openxmlformats.org/officeDocument/2006/relationships/image" Target="../media/image44.png"/><Relationship Id="rId9" Type="http://schemas.openxmlformats.org/officeDocument/2006/relationships/image" Target="../media/image47.jpeg"/><Relationship Id="rId14" Type="http://schemas.openxmlformats.org/officeDocument/2006/relationships/image" Target="../media/image5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or-IN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ସେହି ମୁହୂର୍ତ୍ତରେ ଈଶ୍ୱର ବଳିଦାନଗୁଡ଼ିକ ମଧ୍ୟଦେଇ ଗମନ କରି ଅବ୍ରାମଙ୍କ ସହିତ ଏକ ଚୁକ୍ତି ବାନ୍ଧିଲେ </a:t>
          </a:r>
          <a:br>
            <a:rPr lang="es-ES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or-IN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(ଆଦି ୧୫:୭-୨୧)।</a:t>
          </a:r>
          <a:endParaRPr lang="es-ES" sz="20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or-IN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ତାଙ୍କର ଏବଂ ସାରାଙ୍କ ନାମ ପରିବର୍ତ୍ତନ କଲେ, ଏବଂ ନିଶ୍ଚିତ କଲେ ଯେ ସାରାଙ୍କ ପୁତ୍ର ହିଁ ତାଙ୍କର ବଂଶଧର ହେବେ (ଆଦି ୧୭:୧-୮, ୧୫-୧୬)।</a:t>
          </a:r>
          <a:endParaRPr lang="es-ES" sz="20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or-IN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ଦୁଇ ଜଣ ଦୂତଙ୍କ ସହିତ ଅବ୍ରହାମଙ୍କ ସମ୍ମୁଖରେ ଶାରୀରିକ ଭାବେ ପ୍ରକାଶିତ ହେଲେ ଏବଂ ଇସ୍‌ହାକଙ୍କ ଜନ୍ମ ବିଷୟରେ ଘୋଷଣା କଲେ (ଆଦି ୧୮:୧-୨, ୧୦)।</a:t>
          </a:r>
          <a:endParaRPr lang="es-ES" sz="20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pPr>
            <a:spcAft>
              <a:spcPts val="0"/>
            </a:spcAft>
          </a:pPr>
          <a:r>
            <a:rPr lang="or-IN" sz="19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ଅବ୍ରହାମଙ୍କୁ ତାଙ୍କ ପୁତ୍ର ଇସ୍‌ହାକଙ୍କୁ ବଳିଦାନ ଦେବାକୁ କହିଥିଲେ। ଏକ ବିକଳ୍ପ ବଳି ପ୍ରଦାନ କରି, ମୁକ୍ତିର ମହାନ ଯୋଜନା ତାଙ୍କ ନିକଟରେ ପ୍ରକାଶ ପାଇଲା (ଆଦି ୨୨:୧-୩, ୯-୧୩)।</a:t>
          </a:r>
          <a:endParaRPr lang="es-ES" sz="19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or-IN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ଶିଖିମଠାରେ ତାଙ୍କୁ ପ୍ରତିଜ୍ଞା ଦିଆଯାଇଥିଲା ଯେ ତାଙ୍କର ବଂଶଧରମାନେ କିଣାନ ଦେଶ ଅଧିକାର କରିବେ </a:t>
          </a:r>
          <a:br>
            <a:rPr lang="es-ES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or-IN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(ଆଦି ୧୨:୬-୭)।</a:t>
          </a:r>
          <a:endParaRPr lang="es-ES" sz="18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or-IN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ବୈଥେଲ୍‌ଠାରେ ଈଶ୍ୱର ତାଙ୍କ ନିୟମ ନବୀକରଣ କଲେ, ଏବଂ ତାଙ୍କୁ କହିଲେ ଯେ ତାଙ୍କର ବଂଶଧରମାନେ "ପୃଥିବୀର ଧୂଳି" ସଦୃଶ ହେବେ (ଆଦି ୧୩:୧୪-୧୮)।</a:t>
          </a:r>
          <a:endParaRPr lang="es-ES" sz="18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or-IN" sz="16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ମମ୍ରିଠାରେ ତାଙ୍କୁ ଆଶ୍ୱାସନା ଦିଆଯାଇଥିଲା ଯେ ତାଙ୍କ ବଂଶଧରମାନେ ଆକାଶର ତାରା ପରି ଅଗଣିତ ହେବେ। “ଅବ୍ରାମ ସଦାପ୍ରଭୁଙ୍କଠାରେ ବିଶ୍ୱାସ କଲେ; ପୁଣି ସେ ତାହା ତାଙ୍କ ପକ୍ଷରେ ଧାର୍ମିକତା ଗଣନା କଲେ” (ଆଦି ୧୫:୧-୬)।</a:t>
          </a:r>
          <a:endParaRPr lang="es-ES" sz="16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or-IN" sz="1800" b="1" dirty="0"/>
            <a:t>ତାଙ୍କର ଆକର୍ଷଣ ଶାରୀରିକ ନୁହେଁ, ଆଧ୍ୟାତ୍ମିକ ଥିଲା </a:t>
          </a:r>
          <a:br>
            <a:rPr lang="es-ES" sz="1800" b="1" dirty="0"/>
          </a:br>
          <a:r>
            <a:rPr lang="or-IN" sz="1800" b="1" dirty="0"/>
            <a:t>(ପଦ ୨</a:t>
          </a:r>
          <a:r>
            <a:rPr lang="es-ES" sz="1800" b="1" dirty="0"/>
            <a:t>)</a:t>
          </a:r>
          <a:endParaRPr lang="es-ES" sz="180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or-IN" sz="1800" b="1" dirty="0"/>
            <a:t>ସେ ତୁଚ୍ଛୀକୃତ, ଭଗ୍ନ ଏବଂ ପ୍ରତ୍ୟାଖ୍ୟାତ ହୋଇଥିଲେ </a:t>
          </a:r>
          <a:br>
            <a:rPr lang="es-ES" sz="1800" b="1" dirty="0"/>
          </a:br>
          <a:r>
            <a:rPr lang="or-IN" sz="1800" b="1" dirty="0"/>
            <a:t>(ପଦ ୩</a:t>
          </a:r>
          <a:r>
            <a:rPr lang="es-ES" sz="1800" b="1" dirty="0"/>
            <a:t>)</a:t>
          </a:r>
          <a:endParaRPr lang="es-ES" sz="180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or-IN" sz="1600" b="1" dirty="0"/>
            <a:t>ଯଦିଓ ସେ ଅନେକଙ୍କୁ ସୁସ୍ଥ କରିଥିଲେ, ତଥାପି ସେମାନେ ତାଙ୍କୁ ଗ୍ରହଣ କଲେ ନାହିଁ (ପ.୪</a:t>
          </a:r>
          <a:r>
            <a:rPr lang="es-ES" sz="1600" b="1" dirty="0"/>
            <a:t>)</a:t>
          </a:r>
          <a:endParaRPr lang="es-ES" sz="160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or-IN" sz="1800" b="1" dirty="0"/>
            <a:t>କ୍ରୁଶ ଉପରେ ତାଙ୍କ ମୃତ୍ୟୁ ଦ୍ବାରା ସେ ଆମକୁ ମୁକ୍ତି ପ୍ରଦାନ କରନ୍ତି (ପଦ ୫</a:t>
          </a:r>
          <a:r>
            <a:rPr lang="es-ES" sz="1800" b="1" dirty="0"/>
            <a:t>)</a:t>
          </a:r>
          <a:endParaRPr lang="es-ES" sz="180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or-IN" sz="1800" b="1" dirty="0"/>
            <a:t>ଈଶ୍ୱର ଆମ ସମସ୍ତଙ୍କ ପାପ ତାଙ୍କ ଉପରେ ଥୋଇ ଦେଲେ (ପଦ ୬</a:t>
          </a:r>
          <a:r>
            <a:rPr lang="es-ES" sz="1800" b="1" dirty="0"/>
            <a:t>)</a:t>
          </a:r>
          <a:endParaRPr lang="es-ES" sz="180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or-IN" sz="1800" b="1" dirty="0"/>
            <a:t>ସେ ତାଙ୍କ ଅଭିଯୋଗ କାରୀମାନଙ୍କ ଆଗରେ ନିଜର ଆତ୍ମରକ୍ଷା କଲେ ନାହିଁ (ପଦ ୭</a:t>
          </a:r>
          <a:r>
            <a:rPr lang="es-ES" sz="1800" b="1" dirty="0"/>
            <a:t>)</a:t>
          </a:r>
          <a:endParaRPr lang="es-ES" sz="180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or-IN" sz="1800" b="1" dirty="0"/>
            <a:t>ତାଙ୍କର ବିଚାର କରାଯାଇ ମୃତ୍ୟୁଦଣ୍ଡ ଦିଆଗଲା </a:t>
          </a:r>
          <a:endParaRPr lang="es-ES" sz="1800" b="1" dirty="0"/>
        </a:p>
        <a:p>
          <a:pPr>
            <a:spcAft>
              <a:spcPts val="0"/>
            </a:spcAft>
          </a:pPr>
          <a:r>
            <a:rPr lang="or-IN" sz="1800" b="1" dirty="0"/>
            <a:t>(ପଦ ୮</a:t>
          </a:r>
          <a:r>
            <a:rPr lang="es-ES" sz="1800" b="1" dirty="0"/>
            <a:t>)</a:t>
          </a:r>
          <a:endParaRPr lang="es-ES" sz="180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or-IN" sz="1800" b="1" dirty="0"/>
            <a:t>ସେ ଧନୀ ଲୋକଙ୍କ ସହିତ କବର ପାଇଲେ (ପଦ ୯ଖ</a:t>
          </a:r>
          <a:r>
            <a:rPr lang="es-ES" sz="1800" b="1" dirty="0"/>
            <a:t>)</a:t>
          </a:r>
          <a:endParaRPr lang="es-ES" sz="180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or-IN" sz="1800" b="1" dirty="0"/>
            <a:t>ସେ କେବେ ପାପ କରିନଥିଲେ (ପଦ ୯କ</a:t>
          </a:r>
          <a:r>
            <a:rPr lang="es-ES" sz="1800" b="1" dirty="0"/>
            <a:t>)</a:t>
          </a:r>
          <a:endParaRPr lang="es-ES" sz="180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or-IN" sz="1800" b="1" dirty="0"/>
            <a:t>ତାଙ୍କର ପ୍ରାୟଶ୍ଚିତ୍ତଜନକ ମୃତ୍ୟୁ ପରେ ସେ ପୁନର୍ବାର ଜୀବିତ ହେଲେ (ପଦ ୧୦</a:t>
          </a:r>
          <a:r>
            <a:rPr lang="es-ES" sz="1800" b="1" dirty="0"/>
            <a:t>)</a:t>
          </a:r>
          <a:endParaRPr lang="es-ES" sz="180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or-IN" sz="1600" b="1" dirty="0"/>
            <a:t>ଦିନେ ସେ ତାଙ୍କ ଦ୍ୱାରା ମୁକ୍ତ ହୋଇଥିବା ଲୋକମାନଙ୍କ ସହିତ ବାସ କରିବେ (ପଦ ୧୧</a:t>
          </a:r>
          <a:r>
            <a:rPr lang="es-ES" sz="1600" b="1" dirty="0"/>
            <a:t>)</a:t>
          </a:r>
          <a:endParaRPr lang="es-ES" sz="160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or-IN" sz="1800" b="1" dirty="0"/>
            <a:t>ଏହି ସମୟ ମଧ୍ୟରେ, ସେ ଆମ ପାଇଁ ମଧ୍ୟସ୍ଥତା କରନ୍ତି </a:t>
          </a:r>
          <a:br>
            <a:rPr lang="es-ES" sz="1800" b="1" dirty="0"/>
          </a:br>
          <a:r>
            <a:rPr lang="or-IN" sz="1800" b="1" dirty="0"/>
            <a:t>(ପଦ ୧୨</a:t>
          </a:r>
          <a:r>
            <a:rPr lang="es-ES" sz="1800" b="1" dirty="0"/>
            <a:t>)</a:t>
          </a:r>
          <a:endParaRPr lang="es-ES" sz="180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ସେହି ମୁହୂର୍ତ୍ତରେ ଈଶ୍ୱର ବଳିଦାନଗୁଡ଼ିକ ମଧ୍ୟଦେଇ ଗମନ କରି ଅବ୍ରାମଙ୍କ ସହିତ ଏକ ଚୁକ୍ତି ବାନ୍ଧିଲେ </a:t>
          </a:r>
          <a:br>
            <a:rPr lang="es-ES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or-IN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(ଆଦି ୧୫:୭-୨୧)।</a:t>
          </a:r>
          <a:endParaRPr lang="es-ES" sz="20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ତାଙ୍କର ଏବଂ ସାରାଙ୍କ ନାମ ପରିବର୍ତ୍ତନ କଲେ, ଏବଂ ନିଶ୍ଚିତ କଲେ ଯେ ସାରାଙ୍କ ପୁତ୍ର ହିଁ ତାଙ୍କର ବଂଶଧର ହେବେ (ଆଦି ୧୭:୧-୮, ୧୫-୧୬)।</a:t>
          </a:r>
          <a:endParaRPr lang="es-ES" sz="20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ଦୁଇ ଜଣ ଦୂତଙ୍କ ସହିତ ଅବ୍ରହାମଙ୍କ ସମ୍ମୁଖରେ ଶାରୀରିକ ଭାବେ ପ୍ରକାଶିତ ହେଲେ ଏବଂ ଇସ୍‌ହାକଙ୍କ ଜନ୍ମ ବିଷୟରେ ଘୋଷଣା କଲେ (ଆଦି ୧୮:୧-୨, ୧୦)।</a:t>
          </a:r>
          <a:endParaRPr lang="es-ES" sz="20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or-IN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ଅବ୍ରହାମଙ୍କୁ ତାଙ୍କ ପୁତ୍ର ଇସ୍‌ହାକଙ୍କୁ ବଳିଦାନ ଦେବାକୁ କହିଥିଲେ। ଏକ ବିକଳ୍ପ ବଳି ପ୍ରଦାନ କରି, ମୁକ୍ତିର ମହାନ ଯୋଜନା ତାଙ୍କ ନିକଟରେ ପ୍ରକାଶ ପାଇଲା (ଆଦି ୨୨:୧-୩, ୯-୧୩)।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254211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ଶିଖିମଠାରେ ତାଙ୍କୁ ପ୍ରତିଜ୍ଞା ଦିଆଯାଇଥିଲା ଯେ ତାଙ୍କର ବଂଶଧରମାନେ କିଣାନ ଦେଶ ଅଧିକାର କରିବେ </a:t>
          </a:r>
          <a:b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or-IN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(ଆଦି ୧୨:୬-୭)।</a:t>
          </a:r>
          <a:endParaRPr lang="es-ES" sz="18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0"/>
        <a:ext cx="4324660" cy="1254211"/>
      </dsp:txXfrm>
    </dsp:sp>
    <dsp:sp modelId="{FDBE7BA9-F2C9-492E-83BA-2EED7B3E52A1}">
      <dsp:nvSpPr>
        <dsp:cNvPr id="0" name=""/>
        <dsp:cNvSpPr/>
      </dsp:nvSpPr>
      <dsp:spPr>
        <a:xfrm>
          <a:off x="125421" y="125421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379633"/>
          <a:ext cx="5562602" cy="125421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ବୈଥେଲ୍‌ଠାରେ ଈଶ୍ୱର ତାଙ୍କ ନିୟମ ନବୀକରଣ କଲେ, ଏବଂ ତାଙ୍କୁ କହିଲେ ଯେ ତାଙ୍କର ବଂଶଧରମାନେ "ପୃଥିବୀର ଧୂଳି" ସଦୃଶ ହେବେ (ଆଦି ୧୩:୧୪-୧୮)।</a:t>
          </a:r>
          <a:endParaRPr lang="es-ES" sz="18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1379633"/>
        <a:ext cx="4324660" cy="1254211"/>
      </dsp:txXfrm>
    </dsp:sp>
    <dsp:sp modelId="{64766CB8-A1C6-464D-9FA2-A493A09185E9}">
      <dsp:nvSpPr>
        <dsp:cNvPr id="0" name=""/>
        <dsp:cNvSpPr/>
      </dsp:nvSpPr>
      <dsp:spPr>
        <a:xfrm>
          <a:off x="125421" y="1505054"/>
          <a:ext cx="1112520" cy="100336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759266"/>
          <a:ext cx="5562602" cy="125421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6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ମମ୍ରିଠାରେ ତାଙ୍କୁ ଆଶ୍ୱାସନା ଦିଆଯାଇଥିଲା ଯେ ତାଙ୍କ ବଂଶଧରମାନେ ଆକାଶର ତାରା ପରି ଅଗଣିତ ହେବେ। “ଅବ୍ରାମ ସଦାପ୍ରଭୁଙ୍କଠାରେ ବିଶ୍ୱାସ କଲେ; ପୁଣି ସେ ତାହା ତାଙ୍କ ପକ୍ଷରେ ଧାର୍ମିକତା ଗଣନା କଲେ” (ଆଦି ୧୫:୧-୬)।</a:t>
          </a:r>
          <a:endParaRPr lang="es-ES" sz="16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2759266"/>
        <a:ext cx="4324660" cy="1254211"/>
      </dsp:txXfrm>
    </dsp:sp>
    <dsp:sp modelId="{EB2C40E9-8ADC-4E8F-B069-5B0EF8221EA8}">
      <dsp:nvSpPr>
        <dsp:cNvPr id="0" name=""/>
        <dsp:cNvSpPr/>
      </dsp:nvSpPr>
      <dsp:spPr>
        <a:xfrm>
          <a:off x="125421" y="2884687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ତାଙ୍କର ଆକର୍ଷଣ ଶାରୀରିକ ନୁହେଁ, ଆଧ୍ୟାତ୍ମିକ ଥିଲା </a:t>
          </a:r>
          <a:br>
            <a:rPr lang="es-ES" sz="1800" b="1" kern="1200" dirty="0"/>
          </a:br>
          <a:r>
            <a:rPr lang="or-IN" sz="1800" b="1" kern="1200" dirty="0"/>
            <a:t>(ପଦ ୨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ସେ ତୁଚ୍ଛୀକୃତ, ଭଗ୍ନ ଏବଂ ପ୍ରତ୍ୟାଖ୍ୟାତ ହୋଇଥିଲେ </a:t>
          </a:r>
          <a:br>
            <a:rPr lang="es-ES" sz="1800" b="1" kern="1200" dirty="0"/>
          </a:br>
          <a:r>
            <a:rPr lang="or-IN" sz="1800" b="1" kern="1200" dirty="0"/>
            <a:t>(ପଦ ୩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or-IN" sz="1600" b="1" kern="1200" dirty="0"/>
            <a:t>ଯଦିଓ ସେ ଅନେକଙ୍କୁ ସୁସ୍ଥ କରିଥିଲେ, ତଥାପି ସେମାନେ ତାଙ୍କୁ ଗ୍ରହଣ କଲେ ନାହିଁ (ପ.୪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କ୍ରୁଶ ଉପରେ ତାଙ୍କ ମୃତ୍ୟୁ ଦ୍ବାରା ସେ ଆମକୁ ମୁକ୍ତି ପ୍ରଦାନ କରନ୍ତି (ପଦ ୫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ଈଶ୍ୱର ଆମ ସମସ୍ତଙ୍କ ପାପ ତାଙ୍କ ଉପରେ ଥୋଇ ଦେଲେ (ପଦ ୬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ସେ ତାଙ୍କ ଅଭିଯୋଗ କାରୀମାନଙ୍କ ଆଗରେ ନିଜର ଆତ୍ମରକ୍ଷା କଲେ ନାହିଁ (ପଦ ୭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or-IN" sz="1800" b="1" kern="1200" dirty="0"/>
            <a:t>ତାଙ୍କର ବିଚାର କରାଯାଇ ମୃତ୍ୟୁଦଣ୍ଡ ଦିଆଗଲା </a:t>
          </a:r>
          <a:endParaRPr lang="es-ES" sz="18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or-IN" sz="1800" b="1" kern="1200" dirty="0"/>
            <a:t>(ପଦ ୮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ସେ ଧନୀ ଲୋକଙ୍କ ସହିତ କବର ପାଇଲେ (ପଦ ୯ଖ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ସେ କେବେ ପାପ କରିନଥିଲେ (ପଦ ୯କ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ତାଙ୍କର ପ୍ରାୟଶ୍ଚିତ୍ତଜନକ ମୃତ୍ୟୁ ପରେ ସେ ପୁନର୍ବାର ଜୀବିତ ହେଲେ (ପଦ ୧୦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or-IN" sz="1600" b="1" kern="1200" dirty="0"/>
            <a:t>ଦିନେ ସେ ତାଙ୍କ ଦ୍ୱାରା ମୁକ୍ତ ହୋଇଥିବା ଲୋକମାନଙ୍କ ସହିତ ବାସ କରିବେ (ପଦ ୧୧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ଏହି ସମୟ ମଧ୍ୟରେ, ସେ ଆମ ପାଇଁ ମଧ୍ୟସ୍ଥତା କରନ୍ତି </a:t>
          </a:r>
          <a:br>
            <a:rPr lang="es-ES" sz="1800" b="1" kern="1200" dirty="0"/>
          </a:br>
          <a:r>
            <a:rPr lang="or-IN" sz="1800" b="1" kern="1200" dirty="0"/>
            <a:t>(ପଦ ୧୨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1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png"/><Relationship Id="rId7" Type="http://schemas.openxmlformats.org/officeDocument/2006/relationships/image" Target="../media/image38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2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3.jpeg"/><Relationship Id="rId5" Type="http://schemas.microsoft.com/office/2007/relationships/hdphoto" Target="../media/hdphoto3.wdp"/><Relationship Id="rId10" Type="http://schemas.microsoft.com/office/2007/relationships/diagramDrawing" Target="../diagrams/drawing3.xml"/><Relationship Id="rId4" Type="http://schemas.openxmlformats.org/officeDocument/2006/relationships/image" Target="../media/image40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g"/><Relationship Id="rId7" Type="http://schemas.openxmlformats.org/officeDocument/2006/relationships/image" Target="../media/image59.jpeg"/><Relationship Id="rId12" Type="http://schemas.openxmlformats.org/officeDocument/2006/relationships/image" Target="../media/image64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g"/><Relationship Id="rId11" Type="http://schemas.openxmlformats.org/officeDocument/2006/relationships/image" Target="../media/image63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jpg"/><Relationship Id="rId9" Type="http://schemas.openxmlformats.org/officeDocument/2006/relationships/image" Target="../media/image6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"/>
          <p:cNvSpPr/>
          <p:nvPr/>
        </p:nvSpPr>
        <p:spPr>
          <a:xfrm>
            <a:off x="0" y="-1"/>
            <a:ext cx="12189000" cy="6858000"/>
          </a:xfrm>
          <a:prstGeom prst="rect">
            <a:avLst/>
          </a:prstGeom>
          <a:solidFill>
            <a:srgbClr val="D3F4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7419029" y="3121030"/>
            <a:ext cx="4565400" cy="35877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" name="Google Shape;39;p1"/>
          <p:cNvPicPr preferRelativeResize="0"/>
          <p:nvPr/>
        </p:nvPicPr>
        <p:blipFill rotWithShape="1">
          <a:blip r:embed="rId2">
            <a:alphaModFix/>
          </a:blip>
          <a:srcRect t="2272" b="2263"/>
          <a:stretch/>
        </p:blipFill>
        <p:spPr>
          <a:xfrm>
            <a:off x="196219" y="136347"/>
            <a:ext cx="3488281" cy="4141236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0" name="Google Shape;40;p1"/>
          <p:cNvPicPr preferRelativeResize="0"/>
          <p:nvPr/>
        </p:nvPicPr>
        <p:blipFill rotWithShape="1">
          <a:blip r:embed="rId3">
            <a:alphaModFix/>
          </a:blip>
          <a:srcRect t="50" b="40"/>
          <a:stretch/>
        </p:blipFill>
        <p:spPr>
          <a:xfrm>
            <a:off x="3878571" y="136348"/>
            <a:ext cx="3339103" cy="4141235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" name="Google Shape;41;p1"/>
          <p:cNvPicPr preferRelativeResize="0"/>
          <p:nvPr/>
        </p:nvPicPr>
        <p:blipFill rotWithShape="1">
          <a:blip r:embed="rId4">
            <a:alphaModFix/>
          </a:blip>
          <a:srcRect l="4513" r="4504"/>
          <a:stretch/>
        </p:blipFill>
        <p:spPr>
          <a:xfrm>
            <a:off x="7419029" y="149223"/>
            <a:ext cx="4565344" cy="2822582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2" name="Google Shape;42;p1"/>
          <p:cNvPicPr preferRelativeResize="0"/>
          <p:nvPr/>
        </p:nvPicPr>
        <p:blipFill rotWithShape="1">
          <a:blip r:embed="rId5">
            <a:alphaModFix/>
          </a:blip>
          <a:srcRect l="13242" r="774"/>
          <a:stretch/>
        </p:blipFill>
        <p:spPr>
          <a:xfrm>
            <a:off x="196218" y="4426804"/>
            <a:ext cx="3488282" cy="2281973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" name="Google Shape;43;p1"/>
          <p:cNvPicPr preferRelativeResize="0"/>
          <p:nvPr/>
        </p:nvPicPr>
        <p:blipFill rotWithShape="1">
          <a:blip r:embed="rId6">
            <a:alphaModFix/>
          </a:blip>
          <a:srcRect l="8848" r="8840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4" name="Google Shape;44;p1"/>
          <p:cNvSpPr txBox="1"/>
          <p:nvPr/>
        </p:nvSpPr>
        <p:spPr>
          <a:xfrm>
            <a:off x="7411742" y="3326121"/>
            <a:ext cx="4572600" cy="26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dirty="0" err="1">
                <a:solidFill>
                  <a:srgbClr val="FFFFFF"/>
                </a:solidFill>
              </a:rPr>
              <a:t>ଏକ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ଭବିଷ୍ୟଦ୍‌ବକ୍ତାଙ୍କ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ଆହ୍ୱାନ</a:t>
            </a:r>
            <a:endParaRPr dirty="0"/>
          </a:p>
        </p:txBody>
      </p:sp>
      <p:sp>
        <p:nvSpPr>
          <p:cNvPr id="45" name="Google Shape;45;p1"/>
          <p:cNvSpPr txBox="1"/>
          <p:nvPr/>
        </p:nvSpPr>
        <p:spPr>
          <a:xfrm>
            <a:off x="7422080" y="6370222"/>
            <a:ext cx="4562400" cy="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145423"/>
                </a:solidFill>
              </a:rPr>
              <a:t>ପାଠ ୨, ଅକ୍ଟୋବର ୧୦, ୨୦୨୬ ପାଇଁ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"/>
          <p:cNvPicPr preferRelativeResize="0"/>
          <p:nvPr/>
        </p:nvPicPr>
        <p:blipFill rotWithShape="1">
          <a:blip r:embed="rId2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"/>
          <p:cNvSpPr txBox="1"/>
          <p:nvPr/>
        </p:nvSpPr>
        <p:spPr>
          <a:xfrm>
            <a:off x="8564219" y="1510747"/>
            <a:ext cx="3432300" cy="3046948"/>
          </a:xfrm>
          <a:prstGeom prst="rect">
            <a:avLst/>
          </a:prstGeom>
          <a:solidFill>
            <a:srgbClr val="FCF8F2">
              <a:alpha val="6392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4761"/>
              </a:buClr>
              <a:buSzPts val="2400"/>
              <a:buFont typeface="Comic Sans MS"/>
              <a:buNone/>
            </a:pPr>
            <a:r>
              <a:rPr lang="en-US" sz="2400" b="1" i="0" u="none" strike="noStrike" cap="none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«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ଏଥି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ଉତ୍ତାରେ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ମୁଁ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କାହାକୁ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ପଠାଇବି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? ଓ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କିଏ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ଆମ୍ଭମାନଙ୍କ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ପାଇଁ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ଯିବ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?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ପ୍ରଭୁଙ୍କର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ଏହି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ରବ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ମୁଁ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ଶୁଣିଲି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।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ତେବେ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ମୁଁ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କହିଲି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ମୁଁ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ଅଛି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;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ମୋତେ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ପଠାଅ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।”</a:t>
            </a:r>
            <a:r>
              <a:rPr lang="en-US" sz="2400" b="1" i="0" u="none" strike="noStrike" cap="none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»</a:t>
            </a:r>
            <a:br>
              <a:rPr lang="en-US" sz="2400" b="1" i="0" u="none" strike="noStrike" cap="none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(</a:t>
            </a:r>
            <a:r>
              <a:rPr lang="en-US" sz="18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ଯିଶାଇୟ</a:t>
            </a:r>
            <a:r>
              <a:rPr lang="en-US" sz="18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୬: ୮) </a:t>
            </a:r>
            <a:endParaRPr sz="2400" b="1" i="0" u="none" strike="noStrike" cap="none" dirty="0">
              <a:solidFill>
                <a:srgbClr val="0F476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/>
        </p:nvSpPr>
        <p:spPr>
          <a:xfrm>
            <a:off x="7181850" y="3962400"/>
            <a:ext cx="50103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373574"/>
                </a:solidFill>
              </a:rPr>
              <a:t>ଅବ୍ରହାମ: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>
                <a:solidFill>
                  <a:schemeClr val="dk1"/>
                </a:solidFill>
              </a:rPr>
              <a:t>ଚୁକ୍ତିର ଭବିଷ୍ୟଦ୍‌ବକ୍ତା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23574"/>
                </a:solidFill>
              </a:rPr>
              <a:t>ଏଲୀୟ: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>
                <a:solidFill>
                  <a:schemeClr val="dk1"/>
                </a:solidFill>
              </a:rPr>
              <a:t>ପୁନଃସ୍ଥାପନର ଭବିଷ୍ୟଦ୍‌ବକ୍ତା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98465F"/>
                </a:solidFill>
              </a:rPr>
              <a:t>ଯିଶାଇୟ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 b="1">
                <a:solidFill>
                  <a:schemeClr val="dk1"/>
                </a:solidFill>
              </a:rPr>
              <a:t>ମସୀହ-ବିଷୟକ ଭବିଷ୍ୟଦ୍‌ବକ୍ତା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44235"/>
                </a:solidFill>
              </a:rPr>
              <a:t>ଦାନିୟେଲ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 b="1">
                <a:solidFill>
                  <a:schemeClr val="dk1"/>
                </a:solidFill>
              </a:rPr>
              <a:t>ଭବିଷ୍ୟତର ଭବିଷ୍ୟଦ୍‌ବକ୍ତା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46435"/>
                </a:solidFill>
              </a:rPr>
              <a:t>ବାପ୍ତିଜକ ଯୋହନ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 b="1">
                <a:solidFill>
                  <a:schemeClr val="dk1"/>
                </a:solidFill>
              </a:rPr>
              <a:t>ଅଗ୍ରଦୂତ ଭବିଷ୍ୟଦ୍‌ବକ୍ତା</a:t>
            </a:r>
            <a:endParaRPr/>
          </a:p>
        </p:txBody>
      </p:sp>
      <p:sp>
        <p:nvSpPr>
          <p:cNvPr id="63" name="Google Shape;63;p2"/>
          <p:cNvSpPr txBox="1"/>
          <p:nvPr/>
        </p:nvSpPr>
        <p:spPr>
          <a:xfrm>
            <a:off x="133349" y="28813"/>
            <a:ext cx="8801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ପୁରାତନ ନିୟମର ପ୍ରଥମ ଭବିଷ୍ୟଦ୍‌ବକ୍ତା ଅବ୍ରହାମଙ୍କଠାରୁ ନୂତନ ନିୟମର ପ୍ରଥମ ଭବିଷ୍ୟଦ୍‌ବକ୍ତା ଯୋହନ ବାପ୍ତିଜକଙ୍କ ମଧ୍ୟରେ ପ୍ରାୟ ୧,୯୦୦ ବର୍ଷର ବ୍ୟବଧାନ ରହିଛି।</a:t>
            </a:r>
            <a:endParaRPr/>
          </a:p>
        </p:txBody>
      </p:sp>
      <p:grpSp>
        <p:nvGrpSpPr>
          <p:cNvPr id="64" name="Google Shape;64;p2"/>
          <p:cNvGrpSpPr/>
          <p:nvPr/>
        </p:nvGrpSpPr>
        <p:grpSpPr>
          <a:xfrm>
            <a:off x="228600" y="3469601"/>
            <a:ext cx="5838900" cy="3284400"/>
            <a:chOff x="228600" y="3334850"/>
            <a:chExt cx="5838900" cy="3284400"/>
          </a:xfrm>
        </p:grpSpPr>
        <p:pic>
          <p:nvPicPr>
            <p:cNvPr id="65" name="Google Shape;65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28600" y="3334850"/>
              <a:ext cx="5838900" cy="32844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66" name="Google Shape;66;p2"/>
            <p:cNvSpPr txBox="1"/>
            <p:nvPr/>
          </p:nvSpPr>
          <p:spPr>
            <a:xfrm>
              <a:off x="2538412" y="5043694"/>
              <a:ext cx="1124100" cy="5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76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±</a:t>
              </a:r>
              <a:r>
                <a:rPr lang="en-US" sz="1300" b="1">
                  <a:solidFill>
                    <a:schemeClr val="dk1"/>
                  </a:solidFill>
                </a:rPr>
                <a:t>୧୯୦୦</a:t>
              </a:r>
              <a:endParaRPr/>
            </a:p>
            <a:p>
              <a:pPr marL="0" marR="0" lvl="0" indent="0" algn="ctr" rtl="0">
                <a:lnSpc>
                  <a:spcPct val="1076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chemeClr val="dk1"/>
                  </a:solidFill>
                </a:rPr>
                <a:t>ବର୍ଷ </a:t>
              </a:r>
              <a:endParaRPr/>
            </a:p>
          </p:txBody>
        </p:sp>
        <p:sp>
          <p:nvSpPr>
            <p:cNvPr id="67" name="Google Shape;67;p2"/>
            <p:cNvSpPr txBox="1"/>
            <p:nvPr/>
          </p:nvSpPr>
          <p:spPr>
            <a:xfrm>
              <a:off x="552549" y="5634411"/>
              <a:ext cx="1353253" cy="923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ଅବ୍ରହାମ</a:t>
              </a:r>
              <a:endParaRPr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୧୯ମ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ଶତାବ୍ଦୀ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r>
                <a:rPr lang="en-US" sz="1400" b="1" i="0" u="none" strike="noStrike" cap="none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ଖ୍ରୀ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.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ପୁ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endParaRPr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endParaRPr>
            </a:p>
          </p:txBody>
        </p:sp>
        <p:sp>
          <p:nvSpPr>
            <p:cNvPr id="68" name="Google Shape;68;p2"/>
            <p:cNvSpPr txBox="1"/>
            <p:nvPr/>
          </p:nvSpPr>
          <p:spPr>
            <a:xfrm>
              <a:off x="3904280" y="5642736"/>
              <a:ext cx="1751672" cy="923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ବାପ୍ତିଜିକ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ଯୋହନ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endParaRPr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୧ମ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ଶତାବ୍ଦୀ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ଖ୍ରୀଷ୍ଟାବ୍ଦ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endParaRPr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endParaRPr>
            </a:p>
          </p:txBody>
        </p:sp>
      </p:grpSp>
      <p:pic>
        <p:nvPicPr>
          <p:cNvPr id="69" name="Google Shape;69;p2"/>
          <p:cNvPicPr preferRelativeResize="0"/>
          <p:nvPr/>
        </p:nvPicPr>
        <p:blipFill rotWithShape="1">
          <a:blip r:embed="rId4">
            <a:alphaModFix/>
          </a:blip>
          <a:srcRect l="2732" r="2723"/>
          <a:stretch/>
        </p:blipFill>
        <p:spPr>
          <a:xfrm>
            <a:off x="8953502" y="115083"/>
            <a:ext cx="3105000" cy="328440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 cmpd="sng">
            <a:solidFill>
              <a:srgbClr val="97E0E7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70" name="Google Shape;7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11447" y="4006586"/>
            <a:ext cx="575802" cy="31247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71" name="Google Shape;71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11447" y="4542033"/>
            <a:ext cx="575802" cy="31247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72" name="Google Shape;72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11447" y="5077480"/>
            <a:ext cx="575802" cy="31247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73" name="Google Shape;73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11447" y="5612927"/>
            <a:ext cx="575802" cy="31247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74" name="Google Shape;74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11447" y="6148374"/>
            <a:ext cx="575802" cy="31247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sp>
        <p:nvSpPr>
          <p:cNvPr id="75" name="Google Shape;75;p2"/>
          <p:cNvSpPr txBox="1"/>
          <p:nvPr/>
        </p:nvSpPr>
        <p:spPr>
          <a:xfrm>
            <a:off x="154836" y="2619245"/>
            <a:ext cx="8786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/>
              <a:t>ଏହି ଭବିଷ୍ୟଦ୍‌ବକ୍ତାମାନେ କିପରି ମନୋନୀତ ହୋଇଥିଲେ? ସେମାନେ ସେମାନଙ୍କର ପ୍ରବଚନ ଆହ୍ୱାନର କିପରି ଉତ୍ତର ଦେଇଥିଲେ?</a:t>
            </a:r>
            <a:endParaRPr/>
          </a:p>
        </p:txBody>
      </p:sp>
      <p:sp>
        <p:nvSpPr>
          <p:cNvPr id="76" name="Google Shape;76;p2"/>
          <p:cNvSpPr txBox="1"/>
          <p:nvPr/>
        </p:nvSpPr>
        <p:spPr>
          <a:xfrm>
            <a:off x="154836" y="1550571"/>
            <a:ext cx="8786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/>
              <a:t>ଏହି ମଧ୍ୟବର୍ତ୍ତୀ ସମୟରେ, ଅନ୍ୟାନ୍ୟ ଭବିଷ୍ୟଦ୍‌ବକ୍ତାମାନଙ୍କୁ ଈଶ୍ୱରଙ୍କ ସହିତ ଲୋକମାନଙ୍କ ସମ୍ପର୍କ ପୁନଃସ୍ଥାପନ କରିବା ଏବଂ ମସୀହଙ୍କ ପ୍ରତି ପ୍ରତୀକ୍ଷା ବଜାୟ ରଖିବା ପାଇଁ ଆହ୍ୱାନ କରାଯାଇଥିଲା। କେତେକ ତ ମସୀହଙ୍କ ଆଗମନର ସଠିକ୍ ସମୟ ମଧ୍ୟ ଘୋଷଣା କରିଥିଲେ।</a:t>
            </a:r>
            <a:endParaRPr/>
          </a:p>
        </p:txBody>
      </p:sp>
      <p:sp>
        <p:nvSpPr>
          <p:cNvPr id="77" name="Google Shape;77;p2"/>
          <p:cNvSpPr txBox="1"/>
          <p:nvPr/>
        </p:nvSpPr>
        <p:spPr>
          <a:xfrm>
            <a:off x="147636" y="789697"/>
            <a:ext cx="8801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/>
              <a:t>ପ୍ରଥମ ଜଣକ "ବୀଜ" (ସନ୍ତାନ) ମାଧ୍ୟମରେ ନିୟମର ଘୋଷଣା କରିଥିଲେ। ଦ୍ୱିତୀୟ ଜଣକ ସେହି "ବୀଜ" (ଯୀଶୁ)ଙ୍କ ଆଗମନ ଘୋଷଣା କରିଥିଲେ, ଯିଏ ପ୍ରତିଜ୍ଞାତ ନିୟମକୁ ପୂରଣ କରିବେ।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/>
          <p:nvPr/>
        </p:nvSpPr>
        <p:spPr>
          <a:xfrm>
            <a:off x="0" y="0"/>
            <a:ext cx="12192000" cy="1339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0001"/>
            </a:stretch>
          </a:blip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"/>
          <p:cNvSpPr txBox="1"/>
          <p:nvPr/>
        </p:nvSpPr>
        <p:spPr>
          <a:xfrm>
            <a:off x="0" y="0"/>
            <a:ext cx="12192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accent3"/>
                </a:solidFill>
              </a:rPr>
              <a:t>ଅବ୍ରହାମ: ଚୁକ୍ତିର ଭବିଷ୍ୟଦ୍‌ବକ୍ତା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1352549" y="693241"/>
            <a:ext cx="94869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3953E"/>
              </a:buClr>
              <a:buSzPts val="1800"/>
              <a:buFont typeface="Comic Sans MS"/>
              <a:buNone/>
            </a:pPr>
            <a:r>
              <a:rPr lang="en-US" sz="1800" b="1">
                <a:solidFill>
                  <a:srgbClr val="23953E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“ଏଉତ୍ତାରୁ ସଦାପ୍ରଭୁ ଅବ୍ରାମଙ୍କୁ କହିଲେ, ତୁମ୍ଭେ ଆପଣା ଦେଶ ଓ ଜ୍ଞାତି କୁଟୁମ୍ଵ ଓ ପୈତୃକ ଗୃହ ପରିତ୍ୟାଗ କରି, ଆମ୍ଭେ ଯେଉଁ ଦେଶ ତୁମ୍ଭକୁ ଦେଖାଇବା, ସେହି ଦେଶକୁ ଯାଅ।” (ଆଦି ପୁସ୍ତକ ୧୨: ୧)</a:t>
            </a:r>
            <a:endParaRPr sz="1800" b="1">
              <a:solidFill>
                <a:srgbClr val="23953E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186089" y="1462682"/>
            <a:ext cx="64746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>
                <a:solidFill>
                  <a:schemeClr val="dk1"/>
                </a:solidFill>
              </a:rPr>
              <a:t>ଅବ୍ରହାମ ହେଉଛନ୍ତି ପ୍ରଥମ ବ୍ୟକ୍ତି, ଯାହାଙ୍କୁ "ଭବିଷ୍ୟଦ୍‌ବକ୍ତା" ବୋଲି କୁହାଯାଇଛି (ଆଦି ୨୦:୭)। ତାଙ୍କୁ ଈଶ୍ୱର ସିଧାସଳଖ ଡାକିଥିଲେ ଏବଂ ତାଙ୍କ ଚାରିପାଖରେ ଥିବା ପ୍ରତିମାପୂଜା ତଥା ଅନୈତିକତାକୁ ତ୍ୟାଗ କରି ଏକ ଅଜଣା ସ୍ଥାନକୁ ଯିବାକୁ କହିଥିଲେ (ଆଦି ୧୨:୧)।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3"/>
          <p:cNvPicPr preferRelativeResize="0"/>
          <p:nvPr/>
        </p:nvPicPr>
        <p:blipFill rotWithShape="1">
          <a:blip r:embed="rId4">
            <a:alphaModFix/>
          </a:blip>
          <a:srcRect l="3078" r="3078"/>
          <a:stretch/>
        </p:blipFill>
        <p:spPr>
          <a:xfrm>
            <a:off x="6953189" y="1595361"/>
            <a:ext cx="5197943" cy="2708440"/>
          </a:xfrm>
          <a:prstGeom prst="rect">
            <a:avLst/>
          </a:prstGeom>
          <a:noFill/>
          <a:ln w="76200" cap="rnd" cmpd="sng">
            <a:solidFill>
              <a:srgbClr val="9B215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4" name="Google Shape;84;p3"/>
          <p:cNvSpPr txBox="1"/>
          <p:nvPr/>
        </p:nvSpPr>
        <p:spPr>
          <a:xfrm>
            <a:off x="4400550" y="4742936"/>
            <a:ext cx="77916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chemeClr val="dk1"/>
                </a:solidFill>
              </a:rPr>
              <a:t>​</a:t>
            </a:r>
            <a:r>
              <a:rPr lang="en-US" sz="2000" b="1" dirty="0" err="1">
                <a:solidFill>
                  <a:schemeClr val="dk1"/>
                </a:solidFill>
              </a:rPr>
              <a:t>ସେ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ଏହି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ଆହ୍ୱାନର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କିପରି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ଉତ୍ତର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ଦେଇଥିଲେ</a:t>
            </a:r>
            <a:r>
              <a:rPr lang="en-US" sz="2000" b="1" dirty="0">
                <a:solidFill>
                  <a:schemeClr val="dk1"/>
                </a:solidFill>
              </a:rPr>
              <a:t>? “</a:t>
            </a:r>
            <a:r>
              <a:rPr lang="en-US" sz="2000" b="1" dirty="0" err="1">
                <a:solidFill>
                  <a:schemeClr val="dk1"/>
                </a:solidFill>
              </a:rPr>
              <a:t>ବିଶ୍ୱାସ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ଦ୍ୱାରା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ଅବ୍ରହାମ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ଆହୂତ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ହୋଇ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ଯେଉଁ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ସ୍ଥାନ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ଉତ୍ତରାଧିକାର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ରୂପେ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ପାଇବାର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ଥିଲା</a:t>
            </a:r>
            <a:r>
              <a:rPr lang="en-US" sz="2000" b="1" dirty="0">
                <a:solidFill>
                  <a:schemeClr val="dk1"/>
                </a:solidFill>
              </a:rPr>
              <a:t>, </a:t>
            </a:r>
            <a:r>
              <a:rPr lang="en-US" sz="2000" b="1" dirty="0" err="1">
                <a:solidFill>
                  <a:schemeClr val="dk1"/>
                </a:solidFill>
              </a:rPr>
              <a:t>ସେହି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ସ୍ଥାନକୁ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ଯିବା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ନିମନ୍ତେ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ଆଜ୍ଞାବହ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ହେଲେ</a:t>
            </a:r>
            <a:r>
              <a:rPr lang="en-US" sz="2000" b="1" dirty="0">
                <a:solidFill>
                  <a:schemeClr val="dk1"/>
                </a:solidFill>
              </a:rPr>
              <a:t>; </a:t>
            </a:r>
            <a:r>
              <a:rPr lang="en-US" sz="2000" b="1" dirty="0" err="1">
                <a:solidFill>
                  <a:schemeClr val="dk1"/>
                </a:solidFill>
              </a:rPr>
              <a:t>ପୁଣି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କେଉଁ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ସ୍ଥାନକୁ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ଯାଉଅଛନ୍ତି</a:t>
            </a:r>
            <a:r>
              <a:rPr lang="en-US" sz="2000" b="1" dirty="0">
                <a:solidFill>
                  <a:schemeClr val="dk1"/>
                </a:solidFill>
              </a:rPr>
              <a:t>, </a:t>
            </a:r>
            <a:r>
              <a:rPr lang="en-US" sz="2000" b="1" dirty="0" err="1">
                <a:solidFill>
                  <a:schemeClr val="dk1"/>
                </a:solidFill>
              </a:rPr>
              <a:t>ତାହା</a:t>
            </a:r>
            <a:r>
              <a:rPr lang="en-US" sz="2000" b="1" dirty="0">
                <a:solidFill>
                  <a:schemeClr val="dk1"/>
                </a:solidFill>
              </a:rPr>
              <a:t> ନ </a:t>
            </a:r>
            <a:r>
              <a:rPr lang="en-US" sz="2000" b="1" dirty="0" err="1">
                <a:solidFill>
                  <a:schemeClr val="dk1"/>
                </a:solidFill>
              </a:rPr>
              <a:t>ଜାଣି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ମଧ୍ୟ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ବାହାରି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ଗଲେ</a:t>
            </a:r>
            <a:r>
              <a:rPr lang="en-US" sz="2000" b="1" dirty="0">
                <a:solidFill>
                  <a:schemeClr val="dk1"/>
                </a:solidFill>
              </a:rPr>
              <a:t>” (</a:t>
            </a:r>
            <a:r>
              <a:rPr lang="en-US" sz="2000" b="1" dirty="0" err="1">
                <a:solidFill>
                  <a:schemeClr val="dk1"/>
                </a:solidFill>
              </a:rPr>
              <a:t>ଏବ୍ରୀ</a:t>
            </a:r>
            <a:r>
              <a:rPr lang="en-US" sz="2000" b="1" dirty="0">
                <a:solidFill>
                  <a:schemeClr val="dk1"/>
                </a:solidFill>
              </a:rPr>
              <a:t> ୧୧:୮)।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ECECEC"/>
          </a:solidFill>
          <a:ln w="57150" cap="sq" cmpd="sng">
            <a:solidFill>
              <a:schemeClr val="accent4"/>
            </a:solidFill>
            <a:prstDash val="solid"/>
            <a:miter lim="80"/>
            <a:headEnd type="none" w="sm" len="sm"/>
            <a:tailEnd type="none" w="sm" len="sm"/>
          </a:ln>
          <a:effectLst>
            <a:outerShdw blurRad="65000" dist="50800" dir="12900000" kx="195054" ky="144987" algn="tl" rotWithShape="0">
              <a:srgbClr val="000000">
                <a:alpha val="30200"/>
              </a:srgbClr>
            </a:outerShdw>
          </a:effectLst>
        </p:spPr>
      </p:pic>
      <p:pic>
        <p:nvPicPr>
          <p:cNvPr id="86" name="Google Shape;86;p3"/>
          <p:cNvPicPr preferRelativeResize="0"/>
          <p:nvPr/>
        </p:nvPicPr>
        <p:blipFill rotWithShape="1">
          <a:blip r:embed="rId6">
            <a:alphaModFix/>
          </a:blip>
          <a:srcRect l="-370" t="7600" r="370" b="13648"/>
          <a:stretch/>
        </p:blipFill>
        <p:spPr>
          <a:xfrm>
            <a:off x="4781551" y="3807518"/>
            <a:ext cx="1476374" cy="939560"/>
          </a:xfrm>
          <a:prstGeom prst="rect">
            <a:avLst/>
          </a:prstGeom>
          <a:noFill/>
          <a:ln w="38100" cap="sq" cmpd="sng">
            <a:solidFill>
              <a:srgbClr val="23953E"/>
            </a:solidFill>
            <a:prstDash val="solid"/>
            <a:miter lim="8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87" name="Google Shape;87;p3"/>
          <p:cNvSpPr txBox="1"/>
          <p:nvPr/>
        </p:nvSpPr>
        <p:spPr>
          <a:xfrm>
            <a:off x="186088" y="2786121"/>
            <a:ext cx="6386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 err="1"/>
              <a:t>ସେହି</a:t>
            </a:r>
            <a:r>
              <a:rPr lang="en-US" sz="2000" b="1" dirty="0"/>
              <a:t> </a:t>
            </a:r>
            <a:r>
              <a:rPr lang="en-US" sz="2000" b="1" dirty="0" err="1"/>
              <a:t>ଆହ୍ୱାନ</a:t>
            </a:r>
            <a:r>
              <a:rPr lang="en-US" sz="2000" b="1" dirty="0"/>
              <a:t> </a:t>
            </a:r>
            <a:r>
              <a:rPr lang="en-US" sz="2000" b="1" dirty="0" err="1"/>
              <a:t>ସହିତ</a:t>
            </a:r>
            <a:r>
              <a:rPr lang="en-US" sz="2000" b="1" dirty="0"/>
              <a:t> </a:t>
            </a:r>
            <a:r>
              <a:rPr lang="en-US" sz="2000" b="1" dirty="0" err="1"/>
              <a:t>ଅନେକ</a:t>
            </a:r>
            <a:r>
              <a:rPr lang="en-US" sz="2000" b="1" dirty="0"/>
              <a:t> </a:t>
            </a:r>
            <a:r>
              <a:rPr lang="en-US" sz="2000" b="1" dirty="0" err="1"/>
              <a:t>ପ୍ରତିଜ୍ଞା</a:t>
            </a:r>
            <a:r>
              <a:rPr lang="en-US" sz="2000" b="1" dirty="0"/>
              <a:t> </a:t>
            </a:r>
            <a:r>
              <a:rPr lang="en-US" sz="2000" b="1" dirty="0" err="1"/>
              <a:t>ମଧ୍ୟ</a:t>
            </a:r>
            <a:r>
              <a:rPr lang="en-US" sz="2000" b="1" dirty="0"/>
              <a:t> </a:t>
            </a:r>
            <a:r>
              <a:rPr lang="en-US" sz="2000" b="1" dirty="0" err="1"/>
              <a:t>ଆସିଥିଲା</a:t>
            </a:r>
            <a:r>
              <a:rPr lang="en-US" sz="2000" b="1" dirty="0"/>
              <a:t>। </a:t>
            </a:r>
            <a:r>
              <a:rPr lang="en-US" sz="2000" b="1" dirty="0" err="1"/>
              <a:t>ତାଙ୍କ</a:t>
            </a:r>
            <a:r>
              <a:rPr lang="en-US" sz="2000" b="1" dirty="0"/>
              <a:t> </a:t>
            </a:r>
            <a:r>
              <a:rPr lang="en-US" sz="2000" b="1" dirty="0" err="1"/>
              <a:t>ଉପରେ</a:t>
            </a:r>
            <a:r>
              <a:rPr lang="en-US" sz="2000" b="1" dirty="0"/>
              <a:t> </a:t>
            </a:r>
            <a:r>
              <a:rPr lang="en-US" sz="2000" b="1" dirty="0" err="1"/>
              <a:t>ଈଶ୍ୱରଙ୍କ</a:t>
            </a:r>
            <a:r>
              <a:rPr lang="en-US" sz="2000" b="1" dirty="0"/>
              <a:t> </a:t>
            </a:r>
            <a:r>
              <a:rPr lang="en-US" sz="2000" b="1" dirty="0" err="1"/>
              <a:t>ଆଶୀର୍ବାଦ</a:t>
            </a:r>
            <a:r>
              <a:rPr lang="en-US" sz="2000" b="1" dirty="0"/>
              <a:t> </a:t>
            </a:r>
            <a:r>
              <a:rPr lang="en-US" sz="2000" b="1" dirty="0" err="1"/>
              <a:t>ରହିବ</a:t>
            </a:r>
            <a:r>
              <a:rPr lang="en-US" sz="2000" b="1" dirty="0"/>
              <a:t>, </a:t>
            </a:r>
            <a:r>
              <a:rPr lang="en-US" sz="2000" b="1" dirty="0" err="1"/>
              <a:t>ସେ</a:t>
            </a:r>
            <a:r>
              <a:rPr lang="en-US" sz="2000" b="1" dirty="0"/>
              <a:t> </a:t>
            </a:r>
            <a:r>
              <a:rPr lang="en-US" sz="2000" b="1" dirty="0" err="1"/>
              <a:t>ଉନ୍ନତ</a:t>
            </a:r>
            <a:r>
              <a:rPr lang="en-US" sz="2000" b="1" dirty="0"/>
              <a:t> </a:t>
            </a:r>
            <a:r>
              <a:rPr lang="en-US" sz="2000" b="1" dirty="0" err="1"/>
              <a:t>ହେବେ</a:t>
            </a:r>
            <a:r>
              <a:rPr lang="en-US" sz="2000" b="1" dirty="0"/>
              <a:t>,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ତାଙ୍କ</a:t>
            </a:r>
            <a:r>
              <a:rPr lang="en-US" sz="2000" b="1" dirty="0"/>
              <a:t> </a:t>
            </a:r>
            <a:r>
              <a:rPr lang="en-US" sz="2000" b="1" dirty="0" err="1"/>
              <a:t>ମାଧ୍ୟମରେ</a:t>
            </a:r>
            <a:r>
              <a:rPr lang="en-US" sz="2000" b="1" dirty="0"/>
              <a:t> "</a:t>
            </a:r>
            <a:r>
              <a:rPr lang="en-US" sz="2000" b="1" dirty="0" err="1"/>
              <a:t>ପୃଥିବୀର</a:t>
            </a:r>
            <a:r>
              <a:rPr lang="en-US" sz="2000" b="1" dirty="0"/>
              <a:t> </a:t>
            </a:r>
            <a:r>
              <a:rPr lang="en-US" sz="2000" b="1" dirty="0" err="1"/>
              <a:t>ସମସ୍ତ</a:t>
            </a:r>
            <a:r>
              <a:rPr lang="en-US" sz="2000" b="1" dirty="0"/>
              <a:t> </a:t>
            </a:r>
            <a:r>
              <a:rPr lang="en-US" sz="2000" b="1" dirty="0" err="1"/>
              <a:t>ବଂଶ</a:t>
            </a:r>
            <a:r>
              <a:rPr lang="en-US" sz="2000" b="1" dirty="0"/>
              <a:t>" </a:t>
            </a:r>
            <a:r>
              <a:rPr lang="en-US" sz="2000" b="1" dirty="0" err="1"/>
              <a:t>ଆଶୀର୍ବାଦ</a:t>
            </a:r>
            <a:r>
              <a:rPr lang="en-US" sz="2000" b="1" dirty="0"/>
              <a:t> </a:t>
            </a:r>
            <a:r>
              <a:rPr lang="en-US" sz="2000" b="1" dirty="0" err="1"/>
              <a:t>ପାଇବେ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2000" b="1" dirty="0"/>
              <a:t>(</a:t>
            </a:r>
            <a:r>
              <a:rPr lang="en-US" sz="2000" b="1" dirty="0" err="1"/>
              <a:t>ଆଦି</a:t>
            </a:r>
            <a:r>
              <a:rPr lang="en-US" sz="2000" b="1" dirty="0"/>
              <a:t> ୧୨:୨-୩)।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"/>
          <p:cNvSpPr txBox="1"/>
          <p:nvPr/>
        </p:nvSpPr>
        <p:spPr>
          <a:xfrm>
            <a:off x="4395466" y="5842200"/>
            <a:ext cx="7579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 err="1"/>
              <a:t>ଏକ</a:t>
            </a:r>
            <a:r>
              <a:rPr lang="en-US" sz="2000" b="1" dirty="0"/>
              <a:t> </a:t>
            </a:r>
            <a:r>
              <a:rPr lang="en-US" sz="2000" b="1" dirty="0" err="1"/>
              <a:t>ଭବିଷ୍ୟଦ୍‌ବକ୍ତା</a:t>
            </a:r>
            <a:r>
              <a:rPr lang="en-US" sz="2000" b="1" dirty="0"/>
              <a:t> </a:t>
            </a:r>
            <a:r>
              <a:rPr lang="en-US" sz="2000" b="1" dirty="0" err="1"/>
              <a:t>ଭାବରେ</a:t>
            </a:r>
            <a:r>
              <a:rPr lang="en-US" sz="2000" b="1" dirty="0"/>
              <a:t> </a:t>
            </a:r>
            <a:r>
              <a:rPr lang="en-US" sz="2000" b="1" dirty="0" err="1"/>
              <a:t>ଅବ୍ରହାମଙ୍କୁ</a:t>
            </a:r>
            <a:r>
              <a:rPr lang="en-US" sz="2000" b="1" dirty="0"/>
              <a:t> </a:t>
            </a:r>
            <a:r>
              <a:rPr lang="en-US" sz="2000" b="1" dirty="0" err="1"/>
              <a:t>କୌଣସି</a:t>
            </a:r>
            <a:r>
              <a:rPr lang="en-US" sz="2000" b="1" dirty="0"/>
              <a:t> </a:t>
            </a:r>
            <a:r>
              <a:rPr lang="en-US" sz="2000" b="1" dirty="0" err="1"/>
              <a:t>ଆସୁଥିବା</a:t>
            </a:r>
            <a:r>
              <a:rPr lang="en-US" sz="2000" b="1" dirty="0"/>
              <a:t> </a:t>
            </a:r>
            <a:r>
              <a:rPr lang="en-US" sz="2000" b="1" dirty="0" err="1"/>
              <a:t>ବିପତ୍ତି</a:t>
            </a:r>
            <a:r>
              <a:rPr lang="en-US" sz="2000" b="1" dirty="0"/>
              <a:t> </a:t>
            </a:r>
            <a:r>
              <a:rPr lang="en-US" sz="2000" b="1" dirty="0" err="1"/>
              <a:t>ଘୋଷଣା</a:t>
            </a:r>
            <a:r>
              <a:rPr lang="en-US" sz="2000" b="1" dirty="0"/>
              <a:t> </a:t>
            </a:r>
            <a:r>
              <a:rPr lang="en-US" sz="2000" b="1" dirty="0" err="1"/>
              <a:t>କରିବା</a:t>
            </a:r>
            <a:r>
              <a:rPr lang="en-US" sz="2000" b="1" dirty="0"/>
              <a:t> </a:t>
            </a:r>
            <a:r>
              <a:rPr lang="en-US" sz="2000" b="1" dirty="0" err="1"/>
              <a:t>ପାଇଁ</a:t>
            </a:r>
            <a:r>
              <a:rPr lang="en-US" sz="2000" b="1" dirty="0"/>
              <a:t> </a:t>
            </a:r>
            <a:r>
              <a:rPr lang="en-US" sz="2000" b="1" dirty="0" err="1"/>
              <a:t>ଡକାଯାଇ</a:t>
            </a:r>
            <a:r>
              <a:rPr lang="en-US" sz="2000" b="1" dirty="0"/>
              <a:t> </a:t>
            </a:r>
            <a:r>
              <a:rPr lang="en-US" sz="2000" b="1" dirty="0" err="1"/>
              <a:t>ନଥିଲା</a:t>
            </a:r>
            <a:r>
              <a:rPr lang="en-US" sz="2000" b="1" dirty="0"/>
              <a:t>, </a:t>
            </a:r>
            <a:r>
              <a:rPr lang="en-US" sz="2000" b="1" dirty="0" err="1"/>
              <a:t>ବରଂ</a:t>
            </a:r>
            <a:r>
              <a:rPr lang="en-US" sz="2000" b="1" dirty="0"/>
              <a:t> </a:t>
            </a:r>
            <a:r>
              <a:rPr lang="en-US" sz="2000" b="1" dirty="0" err="1"/>
              <a:t>ସତ୍ୟ</a:t>
            </a:r>
            <a:r>
              <a:rPr lang="en-US" sz="2000" b="1" dirty="0"/>
              <a:t> </a:t>
            </a:r>
            <a:r>
              <a:rPr lang="en-US" sz="2000" b="1" dirty="0" err="1"/>
              <a:t>ଈଶ୍ୱରଙ୍କୁ</a:t>
            </a:r>
            <a:r>
              <a:rPr lang="en-US" sz="2000" b="1" dirty="0"/>
              <a:t> </a:t>
            </a:r>
            <a:r>
              <a:rPr lang="en-US" sz="2000" b="1" dirty="0" err="1"/>
              <a:t>ଜଣାଇବା</a:t>
            </a:r>
            <a:r>
              <a:rPr lang="en-US" sz="2000" b="1" dirty="0"/>
              <a:t>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ମସୀହଙ୍କ</a:t>
            </a:r>
            <a:r>
              <a:rPr lang="en-US" sz="2000" b="1" dirty="0"/>
              <a:t> </a:t>
            </a:r>
            <a:r>
              <a:rPr lang="en-US" sz="2000" b="1" dirty="0" err="1"/>
              <a:t>ମାଧ୍ୟମରେ</a:t>
            </a:r>
            <a:r>
              <a:rPr lang="en-US" sz="2000" b="1" dirty="0"/>
              <a:t> </a:t>
            </a:r>
            <a:r>
              <a:rPr lang="en-US" sz="2000" b="1" dirty="0" err="1"/>
              <a:t>ମୁକ୍ତିର</a:t>
            </a:r>
            <a:r>
              <a:rPr lang="en-US" sz="2000" b="1" dirty="0"/>
              <a:t> </a:t>
            </a:r>
            <a:r>
              <a:rPr lang="en-US" sz="2000" b="1" dirty="0" err="1"/>
              <a:t>ପ୍ରତିଜ୍ଞା</a:t>
            </a:r>
            <a:r>
              <a:rPr lang="en-US" sz="2000" b="1" dirty="0"/>
              <a:t> </a:t>
            </a:r>
            <a:r>
              <a:rPr lang="en-US" sz="2000" b="1" dirty="0" err="1"/>
              <a:t>ପ୍ରକାଶ</a:t>
            </a:r>
            <a:r>
              <a:rPr lang="en-US" sz="2000" b="1" dirty="0"/>
              <a:t> </a:t>
            </a:r>
            <a:r>
              <a:rPr lang="en-US" sz="2000" b="1" dirty="0" err="1"/>
              <a:t>କରିବା</a:t>
            </a:r>
            <a:r>
              <a:rPr lang="en-US" sz="2000" b="1" dirty="0"/>
              <a:t> </a:t>
            </a:r>
            <a:r>
              <a:rPr lang="en-US" sz="2000" b="1" dirty="0" err="1"/>
              <a:t>ପାଇଁ</a:t>
            </a:r>
            <a:r>
              <a:rPr lang="en-US" sz="2000" b="1" dirty="0"/>
              <a:t> </a:t>
            </a:r>
            <a:r>
              <a:rPr lang="en-US" sz="2000" b="1" dirty="0" err="1"/>
              <a:t>ଡକାଯାଇଥିଲା</a:t>
            </a:r>
            <a:r>
              <a:rPr lang="en-US" sz="2000" b="1" dirty="0"/>
              <a:t>।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or-IN" sz="4400" b="1" i="0" u="none" strike="noStrike" kern="1200" cap="none" spc="300" normalizeH="0" baseline="0" noProof="0" dirty="0">
                <a:ln/>
                <a:solidFill>
                  <a:srgbClr val="B1319F"/>
                </a:solidFill>
                <a:effectLst>
                  <a:outerShdw blurRad="50800" dist="63500" dir="13320000" algn="ctr" rotWithShape="0">
                    <a:prstClr val="white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ଅବ୍ରହାମ: ଚୁକ୍ତିର ଭବିଷ୍ୟଦ୍‌ବକ୍ତା</a:t>
            </a:r>
            <a:endParaRPr kumimoji="0" lang="es-ES" sz="4400" b="1" i="0" u="none" strike="noStrike" kern="1200" cap="none" spc="300" normalizeH="0" baseline="0" noProof="0" dirty="0">
              <a:ln/>
              <a:solidFill>
                <a:srgbClr val="B1319F"/>
              </a:solidFill>
              <a:effectLst>
                <a:outerShdw blurRad="50800" dist="63500" dir="13320000" algn="ctr" rotWithShape="0">
                  <a:prstClr val="white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or-IN" sz="18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ଏଉତ୍ତାରୁ ସଦାପ୍ରଭୁ ଅବ୍ରାମଙ୍କୁ କହିଲେ, ତୁମ୍ଭେ ଆପଣା ଦେଶ ଓ ଜ୍ଞାତି କୁଟୁମ୍ଵ ଓ ପୈତୃକ ଗୃହ ପରିତ୍ୟାଗ କରି, ଆମ୍ଭେ ଯେଉଁ ଦେଶ ତୁମ୍ଭକୁ ଦେଖାଇବା, ସେହି ଦେଶକୁ ଯାଅ।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or-IN" sz="14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ଆଦି ପୁସ୍ତକ ୧୨: ୧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5383462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3812674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14312" y="1555640"/>
            <a:ext cx="54006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or-IN" sz="2000" b="1" dirty="0">
                <a:solidFill>
                  <a:prstClr val="black"/>
                </a:solidFill>
              </a:rPr>
              <a:t>କିଣାନରେ ରହିବା ସମୟରେ ଅବ୍ରହାମ (ଯାହାଙ୍କ ମୂଳ ନାମ ଅବ୍ରାମ ଥିଲା) ଈଶ୍ୱରଙ୍କ ସହିତ ଅନେକ ଥର ସାକ୍ଷାତ କରିଥିଲେ, ଯେଉଁଥିରେ ସେ ବିଭିନ୍ନ ବାର୍ତ୍ତା ପ୍ରାପ୍ତ କରିଥିଲେ: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/>
          <p:nvPr/>
        </p:nvSpPr>
        <p:spPr>
          <a:xfrm>
            <a:off x="0" y="0"/>
            <a:ext cx="12192000" cy="1270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0001"/>
            </a:stretch>
          </a:blip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5"/>
          <p:cNvSpPr txBox="1"/>
          <p:nvPr/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spc="30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ଏଲୀୟ</a:t>
            </a:r>
            <a:r>
              <a:rPr lang="en-U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: </a:t>
            </a:r>
            <a:r>
              <a:rPr lang="en-US" sz="4400" b="1" spc="30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ପୁନଃସ୍ଥାପନର</a:t>
            </a:r>
            <a:r>
              <a:rPr lang="en-U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 </a:t>
            </a:r>
            <a:r>
              <a:rPr lang="en-US" sz="4400" b="1" spc="30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ଭବିଷ୍ୟଦ୍‌ବକ୍ତା</a:t>
            </a:r>
            <a:endParaRPr sz="4400" b="1" spc="30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0" y="633737"/>
            <a:ext cx="12192000" cy="650400"/>
          </a:xfrm>
          <a:prstGeom prst="rect">
            <a:avLst/>
          </a:prstGeom>
          <a:solidFill>
            <a:srgbClr val="FFFFC1">
              <a:alpha val="6196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“ଦେଖ, ତୁମ୍ଭେ ଏହି ଛେଚାନଳର ଯଷ୍ଟି ରୂପ ମିସର ଉପରେ ନିର୍ଭର କରୁଅଛ; ମାତ୍ର କେହି ତହିଁ ଉପରେ ଆଉଜିଲେ, ତାହା ତାହାର ହାତରେ ପଶି ଫୋଡ଼ି ପକାଇବ; ଯେଉଁମାନେ ମିସ୍ରୀୟ ରାଜା ଫାରୋ ଉପରେ ନିର୍ଭର ରଖନ୍ତି, ସେସମସ୍ତଙ୍କ ପ୍ରତି ସେ ତ ଏହି ପ୍ରକାର।”</a:t>
            </a:r>
            <a:r>
              <a:rPr lang="en-US" b="1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 (ଦ୍ଵିତୀୟ ରାଜାବଳୀ ୧୮: ୨୧)</a:t>
            </a:r>
            <a:endParaRPr b="1">
              <a:solidFill>
                <a:srgbClr val="84247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1" name="Google Shape;121;p5"/>
          <p:cNvSpPr txBox="1"/>
          <p:nvPr/>
        </p:nvSpPr>
        <p:spPr>
          <a:xfrm>
            <a:off x="1916140" y="1273220"/>
            <a:ext cx="65919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dk1"/>
                </a:solidFill>
              </a:rPr>
              <a:t>ଆହାବ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ଏବଂ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ଈଷେବଲ୍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ଇସ୍ରାଏଲ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ଜାତିକୁ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ଭୟଙ୍କର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ଧର୍ମଭ୍ରଷ୍ଟତା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ଆଡ଼କୁ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ନେଇଯାଇଥିଲେ</a:t>
            </a:r>
            <a:r>
              <a:rPr lang="en-US" sz="2000" b="1" dirty="0">
                <a:solidFill>
                  <a:schemeClr val="dk1"/>
                </a:solidFill>
              </a:rPr>
              <a:t>। </a:t>
            </a:r>
            <a:r>
              <a:rPr lang="en-US" sz="2000" b="1" dirty="0" err="1">
                <a:solidFill>
                  <a:schemeClr val="dk1"/>
                </a:solidFill>
              </a:rPr>
              <a:t>କେବଳ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ଅଳ୍ପ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କେତେକ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ଲୋକ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ଈଶ୍ୱରଙ୍କ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ସେବା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କରୁଥିଲେ</a:t>
            </a:r>
            <a:r>
              <a:rPr lang="en-US" sz="2000" b="1" dirty="0">
                <a:solidFill>
                  <a:schemeClr val="dk1"/>
                </a:solidFill>
              </a:rPr>
              <a:t>; </a:t>
            </a:r>
            <a:r>
              <a:rPr lang="en-US" sz="2000" b="1" dirty="0" err="1">
                <a:solidFill>
                  <a:schemeClr val="dk1"/>
                </a:solidFill>
              </a:rPr>
              <a:t>ବାକି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ସମସ୍ତେ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ବାଲ୍</a:t>
            </a:r>
            <a:r>
              <a:rPr lang="en-US" sz="2000" b="1" dirty="0">
                <a:solidFill>
                  <a:schemeClr val="dk1"/>
                </a:solidFill>
              </a:rPr>
              <a:t>, </a:t>
            </a:r>
            <a:r>
              <a:rPr lang="en-US" sz="2000" b="1" dirty="0" err="1">
                <a:solidFill>
                  <a:schemeClr val="dk1"/>
                </a:solidFill>
              </a:rPr>
              <a:t>ଆଶେରା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ଏବଂ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ଅନ୍ୟାନ୍ୟ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ଦେବଦେବୀଙ୍କ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ପୂଜା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କରୁଥିଲେ</a:t>
            </a:r>
            <a:r>
              <a:rPr lang="en-US" sz="2000" b="1" dirty="0">
                <a:solidFill>
                  <a:schemeClr val="dk1"/>
                </a:solidFill>
              </a:rPr>
              <a:t>। </a:t>
            </a:r>
            <a:r>
              <a:rPr lang="en-US" sz="2000" b="1" dirty="0" err="1">
                <a:solidFill>
                  <a:schemeClr val="dk1"/>
                </a:solidFill>
              </a:rPr>
              <a:t>ସେହି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ପରିପ୍ରେକ୍ଷୀରେ</a:t>
            </a:r>
            <a:r>
              <a:rPr lang="en-US" sz="2000" b="1" dirty="0">
                <a:solidFill>
                  <a:schemeClr val="dk1"/>
                </a:solidFill>
              </a:rPr>
              <a:t>, </a:t>
            </a:r>
            <a:r>
              <a:rPr lang="en-US" sz="2000" b="1" dirty="0" err="1">
                <a:solidFill>
                  <a:schemeClr val="dk1"/>
                </a:solidFill>
              </a:rPr>
              <a:t>ଈଶ୍ୱର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ତାଙ୍କ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ମନୋନୀତ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ଲୋକମାନଙ୍କ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ସହିତ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ସମ୍ପର୍କ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ପୁନଃସ୍ଥାପନ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କରିବା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ପାଇଁ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ଭବିଷ୍ୟଦ୍‌ବକ୍ତା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ଏଲୀୟଙ୍କୁ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ଆହ୍ୱାନ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କଲେ</a:t>
            </a:r>
            <a:r>
              <a:rPr lang="en-US" sz="2000" b="1" dirty="0">
                <a:solidFill>
                  <a:schemeClr val="dk1"/>
                </a:solidFill>
              </a:rPr>
              <a:t> (୧ </a:t>
            </a:r>
            <a:r>
              <a:rPr lang="en-US" sz="2000" b="1" dirty="0" err="1">
                <a:solidFill>
                  <a:schemeClr val="dk1"/>
                </a:solidFill>
              </a:rPr>
              <a:t>ରାଜା</a:t>
            </a:r>
            <a:r>
              <a:rPr lang="en-US" sz="2000" b="1" dirty="0">
                <a:solidFill>
                  <a:schemeClr val="dk1"/>
                </a:solidFill>
              </a:rPr>
              <a:t> ୧୭:୧)।</a:t>
            </a:r>
            <a:endParaRPr dirty="0"/>
          </a:p>
        </p:txBody>
      </p:sp>
      <p:pic>
        <p:nvPicPr>
          <p:cNvPr id="122" name="Google Shape;122;p5"/>
          <p:cNvPicPr preferRelativeResize="0"/>
          <p:nvPr/>
        </p:nvPicPr>
        <p:blipFill rotWithShape="1">
          <a:blip r:embed="rId4">
            <a:alphaModFix/>
          </a:blip>
          <a:srcRect l="4354" r="10929"/>
          <a:stretch/>
        </p:blipFill>
        <p:spPr>
          <a:xfrm>
            <a:off x="8498415" y="1637892"/>
            <a:ext cx="3575308" cy="4887951"/>
          </a:xfrm>
          <a:prstGeom prst="rect">
            <a:avLst/>
          </a:prstGeom>
          <a:solidFill>
            <a:srgbClr val="ECECEC"/>
          </a:solidFill>
          <a:ln w="76200" cap="rnd" cmpd="sng">
            <a:solidFill>
              <a:srgbClr val="FEB9B2"/>
            </a:solidFill>
            <a:prstDash val="solid"/>
            <a:round/>
            <a:headEnd type="none" w="sm" len="sm"/>
            <a:tailEnd type="none" w="sm" len="sm"/>
          </a:ln>
          <a:effectLst>
            <a:outerShdw blurRad="36195" dist="12700" dir="11400000" algn="tl" rotWithShape="0">
              <a:srgbClr val="000000">
                <a:alpha val="32940"/>
              </a:srgbClr>
            </a:outerShdw>
          </a:effectLst>
        </p:spPr>
      </p:pic>
      <p:pic>
        <p:nvPicPr>
          <p:cNvPr id="123" name="Google Shape;123;p5"/>
          <p:cNvPicPr preferRelativeResize="0"/>
          <p:nvPr/>
        </p:nvPicPr>
        <p:blipFill rotWithShape="1">
          <a:blip r:embed="rId5">
            <a:alphaModFix/>
          </a:blip>
          <a:srcRect l="11993" t="11947" r="14064" b="7330"/>
          <a:stretch/>
        </p:blipFill>
        <p:spPr>
          <a:xfrm>
            <a:off x="138469" y="3429000"/>
            <a:ext cx="1767733" cy="1381539"/>
          </a:xfrm>
          <a:prstGeom prst="rect">
            <a:avLst/>
          </a:prstGeom>
          <a:noFill/>
          <a:ln w="38100" cap="flat" cmpd="sng">
            <a:solidFill>
              <a:srgbClr val="DA78C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4" name="Google Shape;124;p5"/>
          <p:cNvPicPr preferRelativeResize="0"/>
          <p:nvPr/>
        </p:nvPicPr>
        <p:blipFill rotWithShape="1">
          <a:blip r:embed="rId6">
            <a:alphaModFix/>
          </a:blip>
          <a:srcRect t="4453"/>
          <a:stretch/>
        </p:blipFill>
        <p:spPr>
          <a:xfrm>
            <a:off x="138469" y="1393239"/>
            <a:ext cx="1767734" cy="1945155"/>
          </a:xfrm>
          <a:prstGeom prst="rect">
            <a:avLst/>
          </a:prstGeom>
          <a:noFill/>
          <a:ln w="38100" cap="sq" cmpd="sng">
            <a:solidFill>
              <a:srgbClr val="A21226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125" name="Google Shape;125;p5"/>
          <p:cNvSpPr txBox="1"/>
          <p:nvPr/>
        </p:nvSpPr>
        <p:spPr>
          <a:xfrm>
            <a:off x="1881640" y="4421660"/>
            <a:ext cx="65919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dk1"/>
                </a:solidFill>
              </a:rPr>
              <a:t>ଭବିଷ୍ୟଦ୍‌ବକ୍ତା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ଏଲୀୟଙ୍କ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ବାର୍ତ୍ତା</a:t>
            </a:r>
            <a:r>
              <a:rPr lang="en-US" sz="2000" b="1" dirty="0">
                <a:solidFill>
                  <a:schemeClr val="dk1"/>
                </a:solidFill>
              </a:rPr>
              <a:t>—</a:t>
            </a:r>
            <a:r>
              <a:rPr lang="en-US" sz="2000" b="1" dirty="0" err="1">
                <a:solidFill>
                  <a:schemeClr val="dk1"/>
                </a:solidFill>
              </a:rPr>
              <a:t>ପ୍ରତିମାପୂଜା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ତ୍ୟାଗ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ଈଶ୍ୱରଙ୍କ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ଆଡ଼କୁ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ଫେରିବା</a:t>
            </a:r>
            <a:r>
              <a:rPr lang="en-US" sz="2000" b="1" dirty="0">
                <a:solidFill>
                  <a:schemeClr val="dk1"/>
                </a:solidFill>
              </a:rPr>
              <a:t>—</a:t>
            </a:r>
            <a:r>
              <a:rPr lang="en-US" sz="2000" b="1" dirty="0" err="1">
                <a:solidFill>
                  <a:schemeClr val="dk1"/>
                </a:solidFill>
              </a:rPr>
              <a:t>ଦ୍ୱିତୀୟ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ଆଗମନ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ପୂର୍ବରୁ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ପୁଣି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ଥରେ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ଶକ୍ତି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ସହିତ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ଘୋଷଣା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କରାଯିବ</a:t>
            </a:r>
            <a:r>
              <a:rPr lang="en-US" sz="2000" b="1" dirty="0">
                <a:solidFill>
                  <a:schemeClr val="dk1"/>
                </a:solidFill>
              </a:rPr>
              <a:t>। </a:t>
            </a:r>
            <a:r>
              <a:rPr lang="en-US" sz="2000" b="1" dirty="0" err="1">
                <a:solidFill>
                  <a:schemeClr val="dk1"/>
                </a:solidFill>
              </a:rPr>
              <a:t>ଏହାର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ମୁଖ୍ୟ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ଉଦ୍ଦେଶ୍ୟ</a:t>
            </a:r>
            <a:r>
              <a:rPr lang="en-US" sz="2000" b="1" dirty="0">
                <a:solidFill>
                  <a:schemeClr val="dk1"/>
                </a:solidFill>
              </a:rPr>
              <a:t>: </a:t>
            </a:r>
            <a:r>
              <a:rPr lang="en-US" sz="2000" b="1" dirty="0" err="1">
                <a:solidFill>
                  <a:schemeClr val="dk1"/>
                </a:solidFill>
              </a:rPr>
              <a:t>ପାରିବାରିକ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ବେଦୀକୁ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ପୁନଃସ୍ଥାପନ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କରିବା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br>
              <a:rPr lang="en-US" sz="2000" b="1" dirty="0">
                <a:solidFill>
                  <a:schemeClr val="dk1"/>
                </a:solidFill>
              </a:rPr>
            </a:br>
            <a:r>
              <a:rPr lang="en-US" sz="2000" b="1" dirty="0">
                <a:solidFill>
                  <a:schemeClr val="dk1"/>
                </a:solidFill>
              </a:rPr>
              <a:t>(</a:t>
            </a:r>
            <a:r>
              <a:rPr lang="en-US" sz="2000" b="1" dirty="0" err="1">
                <a:solidFill>
                  <a:schemeClr val="dk1"/>
                </a:solidFill>
              </a:rPr>
              <a:t>ମଲାଖି</a:t>
            </a:r>
            <a:r>
              <a:rPr lang="en-US" sz="2000" b="1" dirty="0">
                <a:solidFill>
                  <a:schemeClr val="dk1"/>
                </a:solidFill>
              </a:rPr>
              <a:t> ୪:୫-୬)।</a:t>
            </a:r>
            <a:endParaRPr dirty="0"/>
          </a:p>
        </p:txBody>
      </p:sp>
      <p:sp>
        <p:nvSpPr>
          <p:cNvPr id="126" name="Google Shape;126;p5"/>
          <p:cNvSpPr txBox="1"/>
          <p:nvPr/>
        </p:nvSpPr>
        <p:spPr>
          <a:xfrm>
            <a:off x="1916140" y="3001328"/>
            <a:ext cx="64875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/>
              <a:t>ଅନେକ</a:t>
            </a:r>
            <a:r>
              <a:rPr lang="en-US" sz="2000" b="1" dirty="0"/>
              <a:t> </a:t>
            </a:r>
            <a:r>
              <a:rPr lang="en-US" sz="2000" b="1" dirty="0" err="1"/>
              <a:t>ବର୍ଷର</a:t>
            </a:r>
            <a:r>
              <a:rPr lang="en-US" sz="2000" b="1" dirty="0"/>
              <a:t> </a:t>
            </a:r>
            <a:r>
              <a:rPr lang="en-US" sz="2000" b="1" dirty="0" err="1"/>
              <a:t>ମରୁଡ଼ି</a:t>
            </a:r>
            <a:r>
              <a:rPr lang="en-US" sz="2000" b="1" dirty="0"/>
              <a:t> </a:t>
            </a:r>
            <a:r>
              <a:rPr lang="en-US" sz="2000" b="1" dirty="0" err="1"/>
              <a:t>ପରେ</a:t>
            </a:r>
            <a:r>
              <a:rPr lang="en-US" sz="2000" b="1" dirty="0"/>
              <a:t>, </a:t>
            </a:r>
            <a:r>
              <a:rPr lang="en-US" sz="2000" b="1" dirty="0" err="1"/>
              <a:t>ଏଲୀୟ</a:t>
            </a:r>
            <a:r>
              <a:rPr lang="en-US" sz="2000" b="1" dirty="0"/>
              <a:t> </a:t>
            </a:r>
            <a:r>
              <a:rPr lang="en-US" sz="2000" b="1" dirty="0" err="1"/>
              <a:t>ଇସ୍ରାଏଲୀୟମାନଙ୍କୁ</a:t>
            </a:r>
            <a:r>
              <a:rPr lang="en-US" sz="2000" b="1" dirty="0"/>
              <a:t> </a:t>
            </a:r>
            <a:r>
              <a:rPr lang="en-US" sz="2000" b="1" dirty="0" err="1"/>
              <a:t>ଈଶ୍ୱରଙ୍କ</a:t>
            </a:r>
            <a:r>
              <a:rPr lang="en-US" sz="2000" b="1" dirty="0"/>
              <a:t> </a:t>
            </a:r>
            <a:r>
              <a:rPr lang="en-US" sz="2000" b="1" dirty="0" err="1"/>
              <a:t>ନିକଟକୁ</a:t>
            </a:r>
            <a:r>
              <a:rPr lang="en-US" sz="2000" b="1" dirty="0"/>
              <a:t> </a:t>
            </a:r>
            <a:r>
              <a:rPr lang="en-US" sz="2000" b="1" dirty="0" err="1"/>
              <a:t>ଫେରିବାକୁ</a:t>
            </a:r>
            <a:r>
              <a:rPr lang="en-US" sz="2000" b="1" dirty="0"/>
              <a:t> </a:t>
            </a:r>
            <a:r>
              <a:rPr lang="en-US" sz="2000" b="1" dirty="0" err="1"/>
              <a:t>ଉତ୍ସାହିତ</a:t>
            </a:r>
            <a:r>
              <a:rPr lang="en-US" sz="2000" b="1" dirty="0"/>
              <a:t> </a:t>
            </a:r>
            <a:r>
              <a:rPr lang="en-US" sz="2000" b="1" dirty="0" err="1"/>
              <a:t>କରିବା</a:t>
            </a:r>
            <a:r>
              <a:rPr lang="en-US" sz="2000" b="1" dirty="0"/>
              <a:t> </a:t>
            </a:r>
            <a:r>
              <a:rPr lang="en-US" sz="2000" b="1" dirty="0" err="1"/>
              <a:t>ପାଇଁ</a:t>
            </a:r>
            <a:r>
              <a:rPr lang="en-US" sz="2000" b="1" dirty="0"/>
              <a:t> </a:t>
            </a:r>
            <a:r>
              <a:rPr lang="en-US" sz="2000" b="1" dirty="0" err="1"/>
              <a:t>କର୍ମିଲ</a:t>
            </a:r>
            <a:r>
              <a:rPr lang="en-US" sz="2000" b="1" dirty="0"/>
              <a:t> </a:t>
            </a:r>
            <a:r>
              <a:rPr lang="en-US" sz="2000" b="1" dirty="0" err="1"/>
              <a:t>ପର୍ବତକୁ</a:t>
            </a:r>
            <a:r>
              <a:rPr lang="en-US" sz="2000" b="1" dirty="0"/>
              <a:t> </a:t>
            </a:r>
            <a:r>
              <a:rPr lang="en-US" sz="2000" b="1" dirty="0" err="1"/>
              <a:t>ଡାକିଲେ</a:t>
            </a:r>
            <a:r>
              <a:rPr lang="en-US" sz="2000" b="1" dirty="0"/>
              <a:t>, </a:t>
            </a:r>
            <a:r>
              <a:rPr lang="en-US" sz="2000" b="1" dirty="0" err="1"/>
              <a:t>କିନ୍ତୁ</a:t>
            </a:r>
            <a:r>
              <a:rPr lang="en-US" sz="2000" b="1" dirty="0"/>
              <a:t> </a:t>
            </a:r>
            <a:r>
              <a:rPr lang="en-US" sz="2000" b="1" dirty="0" err="1"/>
              <a:t>ସେମାନେ</a:t>
            </a:r>
            <a:r>
              <a:rPr lang="en-US" sz="2000" b="1" dirty="0"/>
              <a:t> </a:t>
            </a:r>
            <a:r>
              <a:rPr lang="en-US" sz="2000" b="1" dirty="0" err="1"/>
              <a:t>କୌଣସି</a:t>
            </a:r>
            <a:r>
              <a:rPr lang="en-US" sz="2000" b="1" dirty="0"/>
              <a:t> </a:t>
            </a:r>
            <a:r>
              <a:rPr lang="en-US" sz="2000" b="1" dirty="0" err="1"/>
              <a:t>ଉତ୍ତର</a:t>
            </a:r>
            <a:r>
              <a:rPr lang="en-US" sz="2000" b="1" dirty="0"/>
              <a:t> </a:t>
            </a:r>
            <a:r>
              <a:rPr lang="en-US" sz="2000" b="1" dirty="0" err="1"/>
              <a:t>ଦେଲେ</a:t>
            </a:r>
            <a:r>
              <a:rPr lang="en-US" sz="2000" b="1" dirty="0"/>
              <a:t> </a:t>
            </a:r>
            <a:r>
              <a:rPr lang="en-US" sz="2000" b="1" dirty="0" err="1"/>
              <a:t>ନାହିଁ</a:t>
            </a:r>
            <a:r>
              <a:rPr lang="en-US" sz="2000" b="1" dirty="0"/>
              <a:t> (୧ </a:t>
            </a:r>
            <a:r>
              <a:rPr lang="en-US" sz="2000" b="1" dirty="0" err="1"/>
              <a:t>ରାଜା</a:t>
            </a:r>
            <a:r>
              <a:rPr lang="en-US" sz="2000" b="1" dirty="0"/>
              <a:t> ୧୮:୨୧)। </a:t>
            </a:r>
            <a:r>
              <a:rPr lang="en-US" sz="2000" b="1" dirty="0" err="1"/>
              <a:t>ସତ୍ୟ</a:t>
            </a:r>
            <a:r>
              <a:rPr lang="en-US" sz="2000" b="1" dirty="0"/>
              <a:t> </a:t>
            </a:r>
            <a:r>
              <a:rPr lang="en-US" sz="2000" b="1" dirty="0" err="1"/>
              <a:t>ଈଶ୍ୱରଙ୍କୁ</a:t>
            </a:r>
            <a:r>
              <a:rPr lang="en-US" sz="2000" b="1" dirty="0"/>
              <a:t> </a:t>
            </a:r>
            <a:r>
              <a:rPr lang="en-US" sz="2000" b="1" dirty="0" err="1"/>
              <a:t>ଚିହ୍ନିବା</a:t>
            </a:r>
            <a:r>
              <a:rPr lang="en-US" sz="2000" b="1" dirty="0"/>
              <a:t> </a:t>
            </a:r>
            <a:r>
              <a:rPr lang="en-US" sz="2000" b="1" dirty="0" err="1"/>
              <a:t>ପାଇଁ</a:t>
            </a:r>
            <a:r>
              <a:rPr lang="en-US" sz="2000" b="1" dirty="0"/>
              <a:t> </a:t>
            </a:r>
            <a:r>
              <a:rPr lang="en-US" sz="2000" b="1" dirty="0" err="1"/>
              <a:t>ସେମାନଙ୍କୁ</a:t>
            </a:r>
            <a:r>
              <a:rPr lang="en-US" sz="2000" b="1" dirty="0"/>
              <a:t> </a:t>
            </a:r>
            <a:r>
              <a:rPr lang="en-US" sz="2000" b="1" dirty="0" err="1"/>
              <a:t>ଏକ</a:t>
            </a:r>
            <a:r>
              <a:rPr lang="en-US" sz="2000" b="1" dirty="0"/>
              <a:t> </a:t>
            </a:r>
            <a:r>
              <a:rPr lang="en-US" sz="2000" b="1" dirty="0" err="1"/>
              <a:t>ଆଶ୍ଚର୍ଯ୍ୟ</a:t>
            </a:r>
            <a:r>
              <a:rPr lang="en-US" sz="2000" b="1" dirty="0"/>
              <a:t> </a:t>
            </a:r>
            <a:r>
              <a:rPr lang="en-US" sz="2000" b="1" dirty="0" err="1"/>
              <a:t>କାର୍ଯ୍ୟ</a:t>
            </a:r>
            <a:r>
              <a:rPr lang="en-US" sz="2000" b="1" dirty="0"/>
              <a:t> </a:t>
            </a:r>
            <a:r>
              <a:rPr lang="en-US" sz="2000" b="1" dirty="0" err="1"/>
              <a:t>ଦେଖିବାକୁ</a:t>
            </a:r>
            <a:r>
              <a:rPr lang="en-US" sz="2000" b="1" dirty="0"/>
              <a:t> </a:t>
            </a:r>
            <a:r>
              <a:rPr lang="en-US" sz="2000" b="1" dirty="0" err="1"/>
              <a:t>ପଡ଼ିଲା</a:t>
            </a:r>
            <a:r>
              <a:rPr lang="en-US" sz="2000" b="1" dirty="0"/>
              <a:t> (୧ </a:t>
            </a:r>
            <a:r>
              <a:rPr lang="en-US" sz="2000" b="1" dirty="0" err="1"/>
              <a:t>ରାଜା</a:t>
            </a:r>
            <a:r>
              <a:rPr lang="en-US" sz="2000" b="1" dirty="0"/>
              <a:t> ୧୮:୩୦-୩୯)।</a:t>
            </a:r>
            <a:endParaRPr dirty="0"/>
          </a:p>
        </p:txBody>
      </p:sp>
      <p:sp>
        <p:nvSpPr>
          <p:cNvPr id="127" name="Google Shape;127;p5"/>
          <p:cNvSpPr txBox="1"/>
          <p:nvPr/>
        </p:nvSpPr>
        <p:spPr>
          <a:xfrm>
            <a:off x="1933840" y="5842193"/>
            <a:ext cx="6487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/>
              <a:t>ପରିବାର</a:t>
            </a:r>
            <a:r>
              <a:rPr lang="en-US" sz="2000" b="1" dirty="0"/>
              <a:t> </a:t>
            </a:r>
            <a:r>
              <a:rPr lang="en-US" sz="2000" b="1" dirty="0" err="1"/>
              <a:t>ମାଧ୍ୟମରେ</a:t>
            </a:r>
            <a:r>
              <a:rPr lang="en-US" sz="2000" b="1" dirty="0"/>
              <a:t> </a:t>
            </a:r>
            <a:r>
              <a:rPr lang="en-US" sz="2000" b="1" dirty="0" err="1"/>
              <a:t>ମଣ୍ଡଳୀ</a:t>
            </a:r>
            <a:r>
              <a:rPr lang="en-US" sz="2000" b="1" dirty="0"/>
              <a:t>, </a:t>
            </a:r>
            <a:r>
              <a:rPr lang="en-US" sz="2000" b="1" dirty="0" err="1"/>
              <a:t>ସମାଜ</a:t>
            </a:r>
            <a:r>
              <a:rPr lang="en-US" sz="2000" b="1" dirty="0"/>
              <a:t>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ଦେଶଗୁଡ଼ିକରେ</a:t>
            </a:r>
            <a:r>
              <a:rPr lang="en-US" sz="2000" b="1" dirty="0"/>
              <a:t> </a:t>
            </a:r>
            <a:r>
              <a:rPr lang="en-US" sz="2000" b="1" dirty="0" err="1"/>
              <a:t>ଆରାଧନା</a:t>
            </a:r>
            <a:r>
              <a:rPr lang="en-US" sz="2000" b="1" dirty="0"/>
              <a:t> </a:t>
            </a:r>
            <a:r>
              <a:rPr lang="en-US" sz="2000" b="1" dirty="0" err="1"/>
              <a:t>ପୁନଃସ୍ଥାପିତ</a:t>
            </a:r>
            <a:r>
              <a:rPr lang="en-US" sz="2000" b="1" dirty="0"/>
              <a:t> </a:t>
            </a:r>
            <a:r>
              <a:rPr lang="en-US" sz="2000" b="1" dirty="0" err="1"/>
              <a:t>ହେବ</a:t>
            </a:r>
            <a:r>
              <a:rPr lang="en-US" sz="2000" b="1" dirty="0"/>
              <a:t>। </a:t>
            </a:r>
            <a:r>
              <a:rPr lang="en-US" sz="2000" b="1" dirty="0" err="1"/>
              <a:t>ଏହି</a:t>
            </a:r>
            <a:r>
              <a:rPr lang="en-US" sz="2000" b="1" dirty="0"/>
              <a:t> </a:t>
            </a:r>
            <a:r>
              <a:rPr lang="en-US" sz="2000" b="1" dirty="0" err="1"/>
              <a:t>କାର୍ଯ୍ୟ</a:t>
            </a:r>
            <a:r>
              <a:rPr lang="en-US" sz="2000" b="1" dirty="0"/>
              <a:t> </a:t>
            </a:r>
            <a:r>
              <a:rPr lang="en-US" sz="2000" b="1" dirty="0" err="1"/>
              <a:t>କିଏ</a:t>
            </a:r>
            <a:r>
              <a:rPr lang="en-US" sz="2000" b="1" dirty="0"/>
              <a:t> </a:t>
            </a:r>
            <a:r>
              <a:rPr lang="en-US" sz="2000" b="1" dirty="0" err="1"/>
              <a:t>ସମ୍ପନ୍ନ</a:t>
            </a:r>
            <a:r>
              <a:rPr lang="en-US" sz="2000" b="1" dirty="0"/>
              <a:t> </a:t>
            </a:r>
            <a:r>
              <a:rPr lang="en-US" sz="2000" b="1" dirty="0" err="1"/>
              <a:t>କରିବ</a:t>
            </a:r>
            <a:r>
              <a:rPr lang="en-US" sz="2000" b="1" dirty="0"/>
              <a:t>? </a:t>
            </a:r>
            <a:r>
              <a:rPr lang="en-US" sz="2000" b="1" dirty="0" err="1"/>
              <a:t>ଆଜି</a:t>
            </a:r>
            <a:r>
              <a:rPr lang="en-US" sz="2000" b="1" dirty="0"/>
              <a:t> </a:t>
            </a:r>
            <a:r>
              <a:rPr lang="en-US" sz="2000" b="1" dirty="0" err="1"/>
              <a:t>ସମାଜକୁ</a:t>
            </a:r>
            <a:r>
              <a:rPr lang="en-US" sz="2000" b="1" dirty="0"/>
              <a:t> </a:t>
            </a:r>
            <a:r>
              <a:rPr lang="en-US" sz="2000" b="1" dirty="0" err="1"/>
              <a:t>ଆବଶ୍ୟକ</a:t>
            </a:r>
            <a:r>
              <a:rPr lang="en-US" sz="2000" b="1" dirty="0"/>
              <a:t> </a:t>
            </a:r>
            <a:r>
              <a:rPr lang="en-US" sz="2000" b="1" dirty="0" err="1"/>
              <a:t>ଥିବା</a:t>
            </a:r>
            <a:r>
              <a:rPr lang="en-US" sz="2000" b="1" dirty="0"/>
              <a:t> </a:t>
            </a:r>
            <a:r>
              <a:rPr lang="en-US" sz="2000" b="1" dirty="0" err="1"/>
              <a:t>ସେହି</a:t>
            </a:r>
            <a:r>
              <a:rPr lang="en-US" sz="2000" b="1" dirty="0"/>
              <a:t> </a:t>
            </a:r>
            <a:r>
              <a:rPr lang="en-US" sz="2000" b="1" dirty="0" err="1"/>
              <a:t>ଏଲୀୟ</a:t>
            </a:r>
            <a:r>
              <a:rPr lang="en-US" sz="2000" b="1" dirty="0"/>
              <a:t> </a:t>
            </a:r>
            <a:r>
              <a:rPr lang="en-US" sz="2000" b="1" dirty="0" err="1"/>
              <a:t>ହେଉଛନ୍ତି</a:t>
            </a:r>
            <a:r>
              <a:rPr lang="en-US" sz="2000" b="1" dirty="0"/>
              <a:t> </a:t>
            </a:r>
            <a:r>
              <a:rPr lang="en-US" sz="2000" b="1" dirty="0" err="1"/>
              <a:t>ଆପଣ</a:t>
            </a:r>
            <a:r>
              <a:rPr lang="en-US" sz="2000" b="1" dirty="0"/>
              <a:t>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ମୁଁ</a:t>
            </a:r>
            <a:r>
              <a:rPr lang="en-US" sz="2000" b="1" dirty="0"/>
              <a:t>।</a:t>
            </a:r>
            <a:endParaRPr dirty="0"/>
          </a:p>
        </p:txBody>
      </p:sp>
      <p:pic>
        <p:nvPicPr>
          <p:cNvPr id="128" name="Google Shape;128;p5"/>
          <p:cNvPicPr preferRelativeResize="0"/>
          <p:nvPr/>
        </p:nvPicPr>
        <p:blipFill rotWithShape="1">
          <a:blip r:embed="rId7">
            <a:alphaModFix/>
          </a:blip>
          <a:srcRect l="14610" r="14603"/>
          <a:stretch/>
        </p:blipFill>
        <p:spPr>
          <a:xfrm>
            <a:off x="138469" y="4901145"/>
            <a:ext cx="1767727" cy="1867403"/>
          </a:xfrm>
          <a:prstGeom prst="rect">
            <a:avLst/>
          </a:prstGeom>
          <a:noFill/>
          <a:ln w="38100" cap="flat" cmpd="sng">
            <a:solidFill>
              <a:srgbClr val="C4951E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83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83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0" y="0"/>
            <a:ext cx="12188400" cy="1323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"/>
          <p:cNvSpPr txBox="1"/>
          <p:nvPr/>
        </p:nvSpPr>
        <p:spPr>
          <a:xfrm>
            <a:off x="0" y="28875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spc="30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ଯିଶାଇୟ</a:t>
            </a:r>
            <a:r>
              <a:rPr 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4400" b="1" spc="30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ମସୀହ-ବିଷୟକ</a:t>
            </a:r>
            <a:r>
              <a:rPr 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spc="30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ଭବିଷ୍ୟଦ୍‌ବକ୍ତା</a:t>
            </a:r>
            <a:endParaRPr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Google Shape;132;p6"/>
          <p:cNvSpPr txBox="1"/>
          <p:nvPr/>
        </p:nvSpPr>
        <p:spPr>
          <a:xfrm>
            <a:off x="405198" y="673050"/>
            <a:ext cx="99210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EFF83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“ଆମ୍ଭେମାନେ ସମସ୍ତେ ମେଷଗଣ ତୁଲ୍ୟ ବିପଥଗାମୀ ହୋଇଅଛୁ; ଆମ୍ଭେମାନେ ପ୍ରତ୍ୟେକେ ଆପଣା ଆପଣା ବାଟଆଡ଼େ ଫେରିଅଛୁ; ଆଉ, ସଦାପ୍ରଭୁ ଆମ୍ଭ ସମସ୍ତଙ୍କର ଅପରାଧ ତାହାଙ୍କ ଉପରେ ବର୍ତ୍ତାଇଅଛନ୍ତି।” (ଯିଶାଇୟ  ୫୩: ୬)</a:t>
            </a:r>
            <a:endParaRPr sz="1800" b="1">
              <a:solidFill>
                <a:srgbClr val="FEFF8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3144725" y="1403925"/>
            <a:ext cx="6754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ଲୋକମାନଙ୍କୁ ସେମାନଙ୍କର ପାପ ସ୍ୱୀକାର କରିବାକୁ ଏବଂ ଈଶ୍ୱରଙ୍କ କ୍ଷମା ଗ୍ରହଣ କରିବାକୁ କହିବା ପାଇଁ ଯିଶାଇୟ ଆହୁତ ହୋଇଥିଲେ (ଯିଶା ୧:୧୮)।</a:t>
            </a:r>
            <a:endParaRPr/>
          </a:p>
        </p:txBody>
      </p:sp>
      <p:pic>
        <p:nvPicPr>
          <p:cNvPr id="134" name="Google Shape;134;p6"/>
          <p:cNvPicPr preferRelativeResize="0"/>
          <p:nvPr/>
        </p:nvPicPr>
        <p:blipFill rotWithShape="1">
          <a:blip r:embed="rId4">
            <a:alphaModFix/>
          </a:blip>
          <a:srcRect l="140" t="33808" r="-140" b="13841"/>
          <a:stretch/>
        </p:blipFill>
        <p:spPr>
          <a:xfrm>
            <a:off x="163276" y="4783830"/>
            <a:ext cx="2479200" cy="1946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ECECEC"/>
          </a:solidFill>
          <a:ln w="57150" cap="sq" cmpd="sng">
            <a:solidFill>
              <a:srgbClr val="FF641A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135" name="Google Shape;135;p6"/>
          <p:cNvPicPr preferRelativeResize="0"/>
          <p:nvPr/>
        </p:nvPicPr>
        <p:blipFill rotWithShape="1">
          <a:blip r:embed="rId5">
            <a:alphaModFix/>
          </a:blip>
          <a:srcRect t="2117" b="2107"/>
          <a:stretch/>
        </p:blipFill>
        <p:spPr>
          <a:xfrm>
            <a:off x="2794035" y="4783830"/>
            <a:ext cx="3613500" cy="1946700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ECECEC"/>
          </a:solidFill>
          <a:ln w="57150" cap="sq" cmpd="sng">
            <a:solidFill>
              <a:srgbClr val="C4951E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136" name="Google Shape;136;p6"/>
          <p:cNvPicPr preferRelativeResize="0"/>
          <p:nvPr/>
        </p:nvPicPr>
        <p:blipFill rotWithShape="1">
          <a:blip r:embed="rId6">
            <a:alphaModFix/>
          </a:blip>
          <a:srcRect t="18421"/>
          <a:stretch/>
        </p:blipFill>
        <p:spPr>
          <a:xfrm>
            <a:off x="9988699" y="1104619"/>
            <a:ext cx="2059200" cy="9579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A21226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137" name="Google Shape;137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3276" y="1471955"/>
            <a:ext cx="2924100" cy="2924100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ECECEC"/>
          </a:solidFill>
          <a:ln w="76200" cap="sq" cmpd="sng">
            <a:solidFill>
              <a:srgbClr val="B5EBF2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138" name="Google Shape;138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230814" y="4697970"/>
            <a:ext cx="2817000" cy="20325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FEFE47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39" name="Google Shape;139;p6"/>
          <p:cNvSpPr txBox="1"/>
          <p:nvPr/>
        </p:nvSpPr>
        <p:spPr>
          <a:xfrm>
            <a:off x="3144726" y="2062586"/>
            <a:ext cx="88995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ଯେତେବେଳେ ଉଷୀୟ ରାଜାଙ୍କ ମୃତ୍ୟୁ ହେଲା, ଯିଶାଇୟ ଏକ ପ୍ରଭାବଶାଳୀ ଦର୍ଶନ ପାଇଲେ ଯାହା ସେ ତାଙ୍କ ସମଗ୍ର ସେବାକାର୍ଯ୍ୟରେ ମନେ ରଖିଥିଲେ: ଈଶ୍ୱର ତାଙ୍କ ପବିତ୍ର ମନ୍ଦିରରେ ଥିଲେ ଏବଂ ଦ୍ୱାରବନ୍ଧଗୁଡ଼ିକ କମ୍ପିତ ହେଉଥିବା ବେଳେ ଭବିଷ୍ୟଦ୍‌ବକ୍ତାଙ୍କ ହୃଦୟ ତାଙ୍କ ନିଜ ଅଯୋଗ୍ୟତା ହେତୁ ଥରି ଉଠିଥିଲା (ଯିଶା ୬:୧-୫)।</a:t>
            </a:r>
            <a:endParaRPr/>
          </a:p>
        </p:txBody>
      </p:sp>
      <p:sp>
        <p:nvSpPr>
          <p:cNvPr id="140" name="Google Shape;140;p6"/>
          <p:cNvSpPr txBox="1"/>
          <p:nvPr/>
        </p:nvSpPr>
        <p:spPr>
          <a:xfrm>
            <a:off x="6482000" y="4777700"/>
            <a:ext cx="28170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ଏଥିରେ ଆଶ୍ଚର୍ଯ୍ୟ ହେବାର କିଛି ନାହିଁ ଯେ ଯିଶାଇୟ ପୁସ୍ତକକୁ "ଆଦି-ସୁସମାଚାର" (ଅର୍ଥାତ୍ ସୁସମାଚାର ପୂର୍ବର ସୁସମାଚାର) ବୋଲି କୁହାଯାଏ।</a:t>
            </a:r>
            <a:endParaRPr/>
          </a:p>
        </p:txBody>
      </p:sp>
      <p:sp>
        <p:nvSpPr>
          <p:cNvPr id="141" name="Google Shape;141;p6"/>
          <p:cNvSpPr txBox="1"/>
          <p:nvPr/>
        </p:nvSpPr>
        <p:spPr>
          <a:xfrm>
            <a:off x="3144726" y="3995456"/>
            <a:ext cx="9043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ତାଙ୍କର ଦୀର୍ଘ ସେବାକାର୍ଯ୍ୟ କେବଳ ମନପରିବର୍ତ୍ତନର ଆହ୍ୱାନ ମଧ୍ୟରେ ସୀମିତ ନଥିଲା, ବରଂ ସେ ବିଶେଷ ଭାବରେ ମସୀହ ଯୀଶୁଙ୍କ କାର୍ଯ୍ୟ ବିଷୟରେ ଘୋଷଣା କରିଥିଲେ।</a:t>
            </a:r>
            <a:endParaRPr/>
          </a:p>
        </p:txBody>
      </p:sp>
      <p:sp>
        <p:nvSpPr>
          <p:cNvPr id="142" name="Google Shape;142;p6"/>
          <p:cNvSpPr txBox="1"/>
          <p:nvPr/>
        </p:nvSpPr>
        <p:spPr>
          <a:xfrm>
            <a:off x="3144726" y="3336797"/>
            <a:ext cx="9043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/>
              <a:t>କ୍ଷମା ପାଇବା ପରେ ସେ ନିର୍ଭୟରେ ଈଶ୍ୱରଙ୍କ ବାର୍ତ୍ତା ଘୋଷଣା କରିପାରିଲେ: “ମୁଁ ଅଛି, ମୋତେ ପଠାଅ” (ଯିଶା ୬:୬-୮)।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1925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or-IN" sz="4400" b="1" i="0" u="none" strike="noStrike" kern="1200" cap="none" spc="300" normalizeH="0" baseline="0" noProof="0" dirty="0">
                <a:ln w="12700" cmpd="sng">
                  <a:solidFill>
                    <a:srgbClr val="48CEE0"/>
                  </a:solidFill>
                  <a:prstDash val="solid"/>
                </a:ln>
                <a:gradFill>
                  <a:gsLst>
                    <a:gs pos="0">
                      <a:srgbClr val="48CEE0"/>
                    </a:gs>
                    <a:gs pos="4000">
                      <a:srgbClr val="48CEE0">
                        <a:lumMod val="60000"/>
                        <a:lumOff val="40000"/>
                      </a:srgbClr>
                    </a:gs>
                    <a:gs pos="87000">
                      <a:srgbClr val="48CEE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ଯିଶାଇୟ: ମସୀହ-ବିଷୟକ ଭବିଷ୍ୟଦ୍‌ବକ୍ତା</a:t>
            </a:r>
            <a:endParaRPr kumimoji="0" lang="es-ES" sz="4400" b="1" i="0" u="none" strike="noStrike" kern="1200" cap="none" spc="300" normalizeH="0" baseline="0" noProof="0" dirty="0">
              <a:ln w="12700" cmpd="sng">
                <a:solidFill>
                  <a:srgbClr val="48CEE0"/>
                </a:solidFill>
                <a:prstDash val="solid"/>
              </a:ln>
              <a:gradFill>
                <a:gsLst>
                  <a:gs pos="0">
                    <a:srgbClr val="48CEE0"/>
                  </a:gs>
                  <a:gs pos="4000">
                    <a:srgbClr val="48CEE0">
                      <a:lumMod val="60000"/>
                      <a:lumOff val="40000"/>
                    </a:srgbClr>
                  </a:gs>
                  <a:gs pos="87000">
                    <a:srgbClr val="48CEE0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or-IN" sz="18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ଆମ୍ଭେମାନେ ସମସ୍ତେ ମେଷଗଣ ତୁଲ୍ୟ ବିପଥଗାମୀ ହୋଇଅଛୁ; ଆମ୍ଭେମାନେ ପ୍ରତ୍ୟେକେ ଆପଣା ଆପଣା ବାଟଆଡ଼େ ଫେରିଅଛୁ; ଆଉ, ସଦାପ୍ରଭୁ ଆମ୍ଭ ସମସ୍ତଙ୍କର ଅପରାଧ ତାହାଙ୍କ ଉପରେ ବର୍ତ୍ତାଇଅଛନ୍ତି।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or-IN" sz="14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ଯିଶାଇୟ  ୫୩: ୬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1233601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131172" y="1535021"/>
            <a:ext cx="8237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or-IN" sz="2000" b="1" dirty="0">
                <a:solidFill>
                  <a:prstClr val="black"/>
                </a:solidFill>
              </a:rPr>
              <a:t>ଯିଶାଇୟଙ୍କ ୫୩ ଅଧ୍ୟାୟରେ ଯୀଶୁଙ୍କ ଦ୍ୱାରା ସମ୍ପାଦିତ ମୁକ୍ତି ଯୋଜନାର ଏକ ବିସ୍ତୃତ ବିବରଣୀ ରହିଛି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/>
          <p:nvPr/>
        </p:nvSpPr>
        <p:spPr>
          <a:xfrm>
            <a:off x="0" y="0"/>
            <a:ext cx="12192000" cy="1225500"/>
          </a:xfrm>
          <a:prstGeom prst="rect">
            <a:avLst/>
          </a:prstGeom>
          <a:gradFill>
            <a:gsLst>
              <a:gs pos="0">
                <a:srgbClr val="A7EBB8"/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0" y="-8824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ଦାନିୟେଲ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: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ଭବିଷ୍ୟତର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ଭବିଷ୍ୟଦ୍‌ବକ୍ତା</a:t>
            </a:r>
            <a:endParaRPr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238050" y="595941"/>
            <a:ext cx="117159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3730B3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“ମାତ୍ର ଯେ ନିଗୂଢ଼ ବିଷୟମାନ ପ୍ରକାଶ କରନ୍ତି, ଏପରି ଏକ ପରମେଶ୍ଵର ସ୍ଵର୍ଗରେ ଅଛନ୍ତି, ଆଉ ଅନ୍ତିମ କାଳରେ ଯାହା ଯାହା ଘଟିବ, ତାହା ସେ ମହାରାଜା ନବୂଖଦ୍ନିତ୍ସରଙ୍କୁ ଜଣାଇଅଛନ୍ତି।” (ଦାନିୟେଲ ୨ ୨୮କ)</a:t>
            </a:r>
            <a:endParaRPr sz="1800" b="1">
              <a:solidFill>
                <a:srgbClr val="3730B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6905625" y="1367903"/>
            <a:ext cx="520065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dk1"/>
                </a:solidFill>
              </a:rPr>
              <a:t>ଆରମ୍ଭରୁ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ହିଁ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ଦାନିୟେଲ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ତାଙ୍କ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ବିଶ୍ୱସ୍ତତା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ପାଇଁ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ପରିଚିତ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। </a:t>
            </a:r>
            <a:r>
              <a:rPr lang="en-US" sz="1800" b="1" dirty="0" err="1">
                <a:solidFill>
                  <a:schemeClr val="dk1"/>
                </a:solidFill>
              </a:rPr>
              <a:t>ସେ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ତାଙ୍କ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ଖାଦ୍ୟପେୟରେ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୧:୮); </a:t>
            </a:r>
            <a:r>
              <a:rPr lang="en-US" sz="1800" b="1" dirty="0" err="1">
                <a:solidFill>
                  <a:schemeClr val="dk1"/>
                </a:solidFill>
              </a:rPr>
              <a:t>ଈଶ୍ୱରଙ୍କୁ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ମହିମା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ଦେବାରେ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୨:୨୭-୩୦); </a:t>
            </a:r>
            <a:r>
              <a:rPr lang="en-US" sz="1800" b="1" dirty="0" err="1">
                <a:solidFill>
                  <a:schemeClr val="dk1"/>
                </a:solidFill>
              </a:rPr>
              <a:t>ନବୂଖଦ୍‌ନିତ୍ସରଙ୍କ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ପାଇଁ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ଅମଙ୍ଗଳ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ଭବିଷ୍ୟବାଣୀ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କରିବାରେ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୪:୧୯); </a:t>
            </a:r>
            <a:r>
              <a:rPr lang="en-US" sz="1800" b="1" dirty="0" err="1">
                <a:solidFill>
                  <a:schemeClr val="dk1"/>
                </a:solidFill>
              </a:rPr>
              <a:t>ବେଲ୍‌ଶତ୍ସରଙ୍କ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ପାପକୁ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ଉନ୍ମୋଚନ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କରିବାରେ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୫:୨୨-୨୩); </a:t>
            </a:r>
            <a:r>
              <a:rPr lang="en-US" sz="1800" b="1" dirty="0" err="1">
                <a:solidFill>
                  <a:schemeClr val="dk1"/>
                </a:solidFill>
              </a:rPr>
              <a:t>ଏବଂ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ତାଙ୍କ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ପ୍ରାର୍ଥନା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ଜୀବନରେ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ମଧ୍ୟ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୬:୧୦)।</a:t>
            </a:r>
            <a:endParaRPr dirty="0"/>
          </a:p>
        </p:txBody>
      </p:sp>
      <p:pic>
        <p:nvPicPr>
          <p:cNvPr id="191" name="Google Shape;19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19260" y="4274250"/>
            <a:ext cx="1752600" cy="2457600"/>
          </a:xfrm>
          <a:prstGeom prst="round2DiagRect">
            <a:avLst>
              <a:gd name="adj1" fmla="val 16667"/>
              <a:gd name="adj2" fmla="val 0"/>
            </a:avLst>
          </a:prstGeom>
          <a:noFill/>
          <a:ln w="38100" cap="sq" cmpd="sng">
            <a:solidFill>
              <a:srgbClr val="00B0F0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2" name="Google Shape;19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30316" y="4278296"/>
            <a:ext cx="1608000" cy="2453400"/>
          </a:xfrm>
          <a:prstGeom prst="round2DiagRect">
            <a:avLst>
              <a:gd name="adj1" fmla="val 0"/>
              <a:gd name="adj2" fmla="val 22626"/>
            </a:avLst>
          </a:prstGeom>
          <a:noFill/>
          <a:ln w="38100" cap="sq" cmpd="sng">
            <a:solidFill>
              <a:srgbClr val="00B0F0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3" name="Google Shape;193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25" y="1366801"/>
            <a:ext cx="1445937" cy="1820073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4" name="Google Shape;194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61321" y="1369493"/>
            <a:ext cx="1412055" cy="1818727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5" name="Google Shape;195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03035" y="1368147"/>
            <a:ext cx="1392336" cy="1818727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6" name="Google Shape;196;p8"/>
          <p:cNvPicPr preferRelativeResize="0"/>
          <p:nvPr/>
        </p:nvPicPr>
        <p:blipFill rotWithShape="1">
          <a:blip r:embed="rId8">
            <a:alphaModFix/>
          </a:blip>
          <a:srcRect b="1739"/>
          <a:stretch/>
        </p:blipFill>
        <p:spPr>
          <a:xfrm>
            <a:off x="4425030" y="1366801"/>
            <a:ext cx="1274323" cy="1818729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7" name="Google Shape;197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29012" y="1366801"/>
            <a:ext cx="1182015" cy="1818727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8" name="Google Shape;198;p8"/>
          <p:cNvPicPr preferRelativeResize="0"/>
          <p:nvPr/>
        </p:nvPicPr>
        <p:blipFill rotWithShape="1">
          <a:blip r:embed="rId10">
            <a:alphaModFix/>
          </a:blip>
          <a:srcRect t="7934" b="7934"/>
          <a:stretch/>
        </p:blipFill>
        <p:spPr>
          <a:xfrm>
            <a:off x="85725" y="3326796"/>
            <a:ext cx="2161800" cy="18186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9" name="Google Shape;199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43548" y="3326796"/>
            <a:ext cx="2426700" cy="18201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00" name="Google Shape;200;p8"/>
          <p:cNvSpPr txBox="1"/>
          <p:nvPr/>
        </p:nvSpPr>
        <p:spPr>
          <a:xfrm>
            <a:off x="4770312" y="3318257"/>
            <a:ext cx="742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</a:rPr>
              <a:t>ନିଜ ଜୀବନ ଦ୍ୱାରା ଦେଇଥିବା ବାର୍ତ୍ତା ବ୍ୟତୀତ, ତାଙ୍କୁ ବିଶ୍ୱର ମହାନ ସାମ୍ରାଜ୍ୟଗୁଡ଼ିକର ଉତ୍ଥାନ ଏବଂ ପତନ ବିଷୟରେ ଘୋଷଣା କରିବାକୁ ଆହୁତ ହୋଇଥିଲେ: ବାବିଲ, ପାରସ୍ୟ, ଗ୍ରୀସ୍, ରୋମ ଏବଂ ୟୁରୋପ (ଦାନି. ୨, ୭-୧୨)।</a:t>
            </a:r>
            <a:endParaRPr/>
          </a:p>
        </p:txBody>
      </p:sp>
      <p:sp>
        <p:nvSpPr>
          <p:cNvPr id="201" name="Google Shape;201;p8"/>
          <p:cNvSpPr txBox="1"/>
          <p:nvPr/>
        </p:nvSpPr>
        <p:spPr>
          <a:xfrm>
            <a:off x="4770312" y="4443725"/>
            <a:ext cx="357906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dk1"/>
                </a:solidFill>
              </a:rPr>
              <a:t>ସାମ୍ରାଜ୍ୟଗୁଡ଼ିକର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ଭବିଷ୍ୟବାଣୀ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ସହିତ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ମିଶି</a:t>
            </a:r>
            <a:r>
              <a:rPr lang="en-US" sz="1800" b="1" dirty="0">
                <a:solidFill>
                  <a:schemeClr val="dk1"/>
                </a:solidFill>
              </a:rPr>
              <a:t>, </a:t>
            </a:r>
            <a:r>
              <a:rPr lang="en-US" sz="1800" b="1" dirty="0" err="1">
                <a:solidFill>
                  <a:schemeClr val="dk1"/>
                </a:solidFill>
              </a:rPr>
              <a:t>ଦାନିୟେଲ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ଅନ୍ତିମ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ବିଚାର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୭:୯-୧୦) </a:t>
            </a:r>
            <a:r>
              <a:rPr lang="en-US" sz="1800" b="1" dirty="0" err="1">
                <a:solidFill>
                  <a:schemeClr val="dk1"/>
                </a:solidFill>
              </a:rPr>
              <a:t>ଏବଂ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ଯୀଶୁଙ୍କ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ପ୍ରଥମ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ଆଗମନର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ସଠିକ୍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ସମୟ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ଘୋଷଣା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କରିଥିଲେ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୯:୨୪-୨୭)।</a:t>
            </a:r>
            <a:endParaRPr dirty="0"/>
          </a:p>
        </p:txBody>
      </p:sp>
      <p:sp>
        <p:nvSpPr>
          <p:cNvPr id="202" name="Google Shape;202;p8"/>
          <p:cNvSpPr txBox="1"/>
          <p:nvPr/>
        </p:nvSpPr>
        <p:spPr>
          <a:xfrm>
            <a:off x="2862436" y="5840081"/>
            <a:ext cx="5600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dk1"/>
                </a:solidFill>
              </a:rPr>
              <a:t>ତାଙ୍କର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ଭବିଷ୍ୟବାଣୀଗୁଡ଼ିକ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ଆଜି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ଆମକୁ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ସେହି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ଅଂଶର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ପୂର୍ଣ୍ଣତା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ଘୋଷଣା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କରିବାରେ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ସାହାଯ୍ୟ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କରେ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ଯାହା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ଏପର୍ଯ୍ୟନ୍ତ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ପୂରଣ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ହେବା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ବାକି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ଅଛି</a:t>
            </a:r>
            <a:r>
              <a:rPr lang="en-US" sz="1800" b="1" dirty="0">
                <a:solidFill>
                  <a:schemeClr val="dk1"/>
                </a:solidFill>
              </a:rPr>
              <a:t>: </a:t>
            </a:r>
            <a:r>
              <a:rPr lang="en-US" sz="1800" b="1" dirty="0" err="1">
                <a:solidFill>
                  <a:schemeClr val="dk1"/>
                </a:solidFill>
              </a:rPr>
              <a:t>ଈଶ୍ୱରଙ୍କ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ରାଜ୍ୟର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ଆଗମନ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୨:୪୪; ୭:୨୭)।</a:t>
            </a:r>
            <a:endParaRPr dirty="0"/>
          </a:p>
        </p:txBody>
      </p:sp>
      <p:pic>
        <p:nvPicPr>
          <p:cNvPr id="203" name="Google Shape;203;p8"/>
          <p:cNvPicPr preferRelativeResize="0"/>
          <p:nvPr/>
        </p:nvPicPr>
        <p:blipFill rotWithShape="1">
          <a:blip r:embed="rId12">
            <a:alphaModFix/>
          </a:blip>
          <a:srcRect l="3025" r="3016"/>
          <a:stretch/>
        </p:blipFill>
        <p:spPr>
          <a:xfrm>
            <a:off x="85725" y="5284099"/>
            <a:ext cx="2595600" cy="1447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stA="28000" endPos="28000" dist="5000" dir="5400000" fadeDir="5400012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2000"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"/>
          <p:cNvSpPr/>
          <p:nvPr/>
        </p:nvSpPr>
        <p:spPr>
          <a:xfrm>
            <a:off x="0" y="0"/>
            <a:ext cx="12192000" cy="1387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"/>
          <p:cNvSpPr txBox="1"/>
          <p:nvPr/>
        </p:nvSpPr>
        <p:spPr>
          <a:xfrm>
            <a:off x="5266828" y="2078772"/>
            <a:ext cx="4001700" cy="3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ତାଙ୍କର ସରଳ ତଥା କୋଠର ଜୀବନ, ପାପ ବିଷୟରେ ନିର୍ଭୀକ ଘୋଷଣା ଏବଂ ମନପରିବର୍ତ୍ତନ ପାଇଁ </a:t>
            </a:r>
            <a:r>
              <a:rPr lang="en-US" sz="2000" b="1">
                <a:solidFill>
                  <a:schemeClr val="dk1"/>
                </a:solidFill>
              </a:rPr>
              <a:t>ଜରୁରୀ 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ଆହ୍ୱାନ ଅନେକଙ୍କୁ ବାପ୍ତିସ୍ମ ଗ୍ରହଣ କରିବାକୁ ପ୍ରେରିତ କରିଥିଲା (ମାର୍କ ୧:୪-୬)। ତାଙ୍କର ସେବାକାର୍ଯ୍ୟ ଇସ୍ରାଏଲରେ ଏକ ବଡ଼ ପରିବର୍ତ୍ତନ ଆଣିଥିଲା, ଯାହାକୁ ଶୟତାନ କେବଳ ଭବିଷ୍ୟଦ୍‌ବକ୍ତାଙ୍କ ମୃତ୍ୟୁ ଘଟାଇ ଦୁର୍ବଳ ଭାବରେ ପ୍ରତିରୋଧ କରିପାରିଥିଲା (ଲୂକ ୯:୯)।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"/>
          <p:cNvSpPr txBox="1"/>
          <p:nvPr/>
        </p:nvSpPr>
        <p:spPr>
          <a:xfrm>
            <a:off x="1" y="0"/>
            <a:ext cx="105918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F83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FEFF83"/>
                </a:solidFill>
                <a:latin typeface="Arial"/>
                <a:ea typeface="Arial"/>
                <a:cs typeface="Arial"/>
                <a:sym typeface="Arial"/>
              </a:rPr>
              <a:t>ବାପ୍ତିଜକ ଯୋହନ: ଅଗ୍ରଦୂତ ଭବିଷ୍ୟଦ୍‌ବକ୍ତା</a:t>
            </a:r>
            <a:endParaRPr sz="3600" b="1" i="0" u="none" strike="noStrike" cap="none">
              <a:solidFill>
                <a:srgbClr val="FEFF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"/>
          <p:cNvSpPr txBox="1"/>
          <p:nvPr/>
        </p:nvSpPr>
        <p:spPr>
          <a:xfrm>
            <a:off x="0" y="689087"/>
            <a:ext cx="105918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F5FD"/>
              </a:buClr>
              <a:buSzPts val="1800"/>
              <a:buFont typeface="Comic Sans MS"/>
              <a:buNone/>
            </a:pPr>
            <a:r>
              <a:rPr lang="en-US" sz="1800" b="1" i="0" u="none" strike="noStrike" cap="none">
                <a:solidFill>
                  <a:srgbClr val="B9F5FD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“ସେ କହିଲେ, ଯିଶାଇୟ ଭାବବାଦୀ ଯେପରି କହିଥିଲେ, ମୁଁ ସେହି ପ୍ରକାର ପ୍ରାନ୍ତରରେ ଉଚ୍ଚ ଶଦ୍ଦ କରୁଥିବା ଜଣକର ସ୍ଵର, ପ୍ରଭୁଙ୍କ ପଥ ସଳଖ କର।” (ଯୋହନ ୧: ୨୩)</a:t>
            </a:r>
            <a:endParaRPr sz="1800" b="1" i="0" u="none" strike="noStrike" cap="none">
              <a:solidFill>
                <a:srgbClr val="B9F5FD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2" name="Google Shape;232;p1"/>
          <p:cNvSpPr txBox="1"/>
          <p:nvPr/>
        </p:nvSpPr>
        <p:spPr>
          <a:xfrm>
            <a:off x="156323" y="1462995"/>
            <a:ext cx="10455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ଶାମୁୟେଲ କିମ୍ବା ଯିରିମିୟଙ୍କ ପରି ଅନ୍ୟ ଭବିଷ୍ୟଦ୍‌ବକ୍ତାମାନଙ୍କ ଭଳି, ଯୋହନ ମଧ୍ୟ ଜନ୍ମ ହେବା ପୂର୍ବରୁ ପୃଥକ କରାଯାଇଥିଲେ। ମସୀହଙ୍କ ଅଗ୍ରଦୂତ ଭାବରେ ଏଲୀୟଙ୍କ କାର୍ଯ୍ୟ କରିବା ପାଇଁ ତାଙ୍କୁ ଡକାଯାଇଥିଲା (ଲୂକ ୧:୧୩-୧୭)।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"/>
          <p:cNvPicPr preferRelativeResize="0"/>
          <p:nvPr/>
        </p:nvPicPr>
        <p:blipFill rotWithShape="1">
          <a:blip r:embed="rId4">
            <a:alphaModFix/>
          </a:blip>
          <a:srcRect t="1324" b="1334"/>
          <a:stretch/>
        </p:blipFill>
        <p:spPr>
          <a:xfrm>
            <a:off x="156336" y="2294502"/>
            <a:ext cx="4917000" cy="2739300"/>
          </a:xfrm>
          <a:prstGeom prst="ellipse">
            <a:avLst/>
          </a:prstGeom>
          <a:noFill/>
          <a:ln w="63500" cap="rnd" cmpd="sng">
            <a:solidFill>
              <a:srgbClr val="7EE09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4" name="Google Shape;234;p1"/>
          <p:cNvSpPr txBox="1"/>
          <p:nvPr/>
        </p:nvSpPr>
        <p:spPr>
          <a:xfrm>
            <a:off x="136672" y="6140440"/>
            <a:ext cx="1205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​ଏହା ସହଜ ନୁହେଁ। ଏହା ବିଶ୍ୱସ୍ତତା, ଦୃଢ଼ ବିଶ୍ୱାସ ଏବଂ ସମର୍ପଣ ଦାବି କରେ। ସାଂସାରିକ ନିରାପତ୍ତା ନିଶ୍ଚିତ ନୁହେଁ, କିନ୍ତୁ ଅନନ୍ତ ଜୀବନ ନିଶ୍ଚିତ (ଆମର, ଏବଂ ଯେଉଁମାନେ ଆଜି ଏହି ବାର୍ତ୍ତା ଗ୍ରହଣ କରନ୍ତି ସେମାନଙ୍କର)।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"/>
          <p:cNvSpPr txBox="1"/>
          <p:nvPr/>
        </p:nvSpPr>
        <p:spPr>
          <a:xfrm>
            <a:off x="156321" y="5157223"/>
            <a:ext cx="9112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ଯୋହନଙ୍କ କାର୍ଯ୍ୟ (ଯାହା ଏଲୀୟଙ୍କ କାର୍ଯ୍ୟ ମଧ୍ୟ) ଏବେ ଆମର କାର୍ଯ୍ୟ ଅଟେ। ଯୀଶୁଙ୍କ ପ୍ରାୟଶ୍ଚିତ୍ତଜନକ ମୃତ୍ୟୁ ମାଧ୍ୟମରେ ମନପରିବର୍ତ୍ତନ ଓ ପରିତ୍ରାଣର ସୁସମାଚାର ସମସ୍ତଙ୍କ ନିକଟରେ ପ୍ରଚାର କରି ଆମେ ଯୀଶୁଙ୍କ ଆଗମନ ପାଇଁ ପ୍ରସ୍ତୁତ ହେବାକୁ ଆହୂତ ଅଟୁ।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EFF83"/>
            </a:solidFill>
            <a:prstDash val="solid"/>
            <a:miter lim="8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37" name="Google Shape;23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44027" y="2428931"/>
            <a:ext cx="2721910" cy="3629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"/>
          <p:cNvSpPr txBox="1"/>
          <p:nvPr/>
        </p:nvSpPr>
        <p:spPr>
          <a:xfrm>
            <a:off x="1376516" y="1382306"/>
            <a:ext cx="10213034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​“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ଆଜି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ପୃଥିବୀରେ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ଈଶ୍ୱରଙ୍କ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ମଣ୍ଡଳୀ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—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ଦ୍ରାକ୍ଷାକ୍ଷେତ୍ରର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ରକ୍ଷକମାନଙ୍କ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—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ପାଇଁ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ଭବିଷ୍ୟଦ୍‌ବକ୍ତାମାନଙ୍କ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ମାଧ୍ୟମରେ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ଦିଆଯାଇଥିବା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ପରାମର୍ଶ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ଏବଂ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ତାଡ଼ନାର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ବାର୍ତ୍ତାଗୁଡ଼ିକ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ବିଶେଷ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ମୂଲ୍ୟବାନ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ଯେଉଁମାନେ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ମାନବଜାତି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ପାଇଁ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ଅନନ୍ତ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ଉଦ୍ଦେଶ୍ୟକୁ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ସ୍ପଷ୍ଟ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କରିଛନ୍ତି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।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ଭବିଷ୍ୟଦ୍‌ବକ୍ତାମାନଙ୍କ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ଶିକ୍ଷାରେ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ହଜିଯାଇଥିବା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ମାନବଜାତି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ପ୍ରତି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ପ୍ରେମ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ଏବଂ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ସେମାନଙ୍କ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ମୁକ୍ତି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ପାଇଁ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ଯୋଜନା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ସ୍ପଷ୍ଟ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ଭାବେ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ପ୍ରକାଶିତ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। […]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ଏବଂ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ଆଜି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ମଣ୍ଡଳୀ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ପାଇଁ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ଈଶ୍ୱରଙ୍କ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ବାର୍ତ୍ତା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—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ଯେଉଁମାନେ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ବିଶ୍ୱସ୍ତ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କୃଷକ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ଭାବରେ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ଦ୍ରାକ୍ଷାକ୍ଷେତ୍ରରେ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କାର୍ଯ୍ୟ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କରୁଛନ୍ତି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—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ପ୍ରାଚୀନ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କାଳର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ଭବିଷ୍ୟଦ୍‌ବକ୍ତାଙ୍କ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ଦ୍ୱାରା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କୁହାଯାଇଥିବା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ବାର୍ତ୍ତାଠାରୁ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ଭିନ୍ନ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ନୁହେଁ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: ‘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ସେହି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ଦିନ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ତୁମ୍ଭେମାନେ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ଉତ୍ତମ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ଦ୍ରାକ୍ଷାରସର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ଦ୍ରାକ୍ଷାକ୍ଷେତ୍ର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ବିଷୟରେ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ଗାନ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।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ମୁଁ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ସଦାପ୍ରଭୁ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ତାହାର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ରକ୍ଷକ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;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ମୁଁ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ପ୍ରତି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ମୁହୂର୍ତ୍ତରେ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ତାହାକୁ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ଜଳସେଚନ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କରିବି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: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ଯେପରି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କେହି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ତାହାର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କ୍ଷତି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ନ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ଏଥିପାଇଁ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ମୁଁ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ଦିବାରାତ୍ର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ତାହାକୁ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ରକ୍ଷା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କରିବି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।’ (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ଯିଶାଇୟ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୨୭:୨-୩)”</a:t>
            </a:r>
            <a:endParaRPr dirty="0"/>
          </a:p>
        </p:txBody>
      </p:sp>
      <p:sp>
        <p:nvSpPr>
          <p:cNvPr id="217" name="Google Shape;217;p10"/>
          <p:cNvSpPr txBox="1"/>
          <p:nvPr/>
        </p:nvSpPr>
        <p:spPr>
          <a:xfrm>
            <a:off x="8087650" y="5634500"/>
            <a:ext cx="3501900" cy="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6C0C19"/>
                </a:solidFill>
                <a:latin typeface="Arial"/>
                <a:ea typeface="Arial"/>
                <a:cs typeface="Arial"/>
                <a:sym typeface="Arial"/>
              </a:rPr>
              <a:t>EGW (Prophets and Kings, p. 22)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1"/>
          <p:cNvPicPr preferRelativeResize="0"/>
          <p:nvPr/>
        </p:nvPicPr>
        <p:blipFill rotWithShape="1">
          <a:blip r:embed="rId3">
            <a:alphaModFix amt="34000"/>
          </a:blip>
          <a:srcRect r="5231"/>
          <a:stretch/>
        </p:blipFill>
        <p:spPr>
          <a:xfrm>
            <a:off x="10363961" y="2496186"/>
            <a:ext cx="1575485" cy="1925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4">
            <a:alphaModFix/>
          </a:blip>
          <a:srcRect l="50" t="3283" r="-50" b="16441"/>
          <a:stretch/>
        </p:blipFill>
        <p:spPr>
          <a:xfrm>
            <a:off x="272432" y="4123862"/>
            <a:ext cx="11660254" cy="248566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1"/>
          <p:cNvSpPr txBox="1"/>
          <p:nvPr/>
        </p:nvSpPr>
        <p:spPr>
          <a:xfrm>
            <a:off x="0" y="0"/>
            <a:ext cx="121920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</a:rPr>
              <a:t>ପରିଶିଷ୍ଟ: ଭବିଷ୍ୟଦ୍‌ବକ୍ତାଙ୍କ ଆହ୍ୱାନ-ଏଲେନ୍ ଜି. ହ୍ୱାଇଟ୍‌ </a:t>
            </a:r>
            <a:endParaRPr sz="3600" b="1">
              <a:solidFill>
                <a:srgbClr val="FFFFFF"/>
              </a:solidFill>
            </a:endParaRPr>
          </a:p>
        </p:txBody>
      </p:sp>
      <p:sp>
        <p:nvSpPr>
          <p:cNvPr id="222" name="Google Shape;222;p11"/>
          <p:cNvSpPr txBox="1"/>
          <p:nvPr/>
        </p:nvSpPr>
        <p:spPr>
          <a:xfrm>
            <a:off x="357807" y="787240"/>
            <a:ext cx="1166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dk1"/>
                </a:solidFill>
              </a:rPr>
              <a:t>ଏଲେନ୍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ଗୋଲ୍ଡ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ହାର୍ମନ୍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ଡିସେମ୍ବର</a:t>
            </a:r>
            <a:r>
              <a:rPr lang="en-US" sz="2000" b="1" dirty="0">
                <a:solidFill>
                  <a:schemeClr val="dk1"/>
                </a:solidFill>
              </a:rPr>
              <a:t> ୧୮୪୪ରେ </a:t>
            </a:r>
            <a:r>
              <a:rPr lang="en-US" sz="2000" b="1" dirty="0" err="1">
                <a:solidFill>
                  <a:schemeClr val="dk1"/>
                </a:solidFill>
              </a:rPr>
              <a:t>ମାତ୍ର</a:t>
            </a:r>
            <a:r>
              <a:rPr lang="en-US" sz="2000" b="1" dirty="0">
                <a:solidFill>
                  <a:schemeClr val="dk1"/>
                </a:solidFill>
              </a:rPr>
              <a:t> ୧୭ </a:t>
            </a:r>
            <a:r>
              <a:rPr lang="en-US" sz="2000" b="1" dirty="0" err="1">
                <a:solidFill>
                  <a:schemeClr val="dk1"/>
                </a:solidFill>
              </a:rPr>
              <a:t>ବର୍ଷ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ବୟସରେ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ନିଜର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ପ୍ରଥମ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ଦର୍ଶନ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ପାଇଥିଲେ</a:t>
            </a:r>
            <a:r>
              <a:rPr lang="en-US" sz="2000" b="1" dirty="0">
                <a:solidFill>
                  <a:schemeClr val="dk1"/>
                </a:solidFill>
              </a:rPr>
              <a:t>।</a:t>
            </a:r>
            <a:endParaRPr dirty="0"/>
          </a:p>
        </p:txBody>
      </p:sp>
      <p:sp>
        <p:nvSpPr>
          <p:cNvPr id="223" name="Google Shape;223;p11"/>
          <p:cNvSpPr txBox="1"/>
          <p:nvPr/>
        </p:nvSpPr>
        <p:spPr>
          <a:xfrm>
            <a:off x="357807" y="3030098"/>
            <a:ext cx="1007744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/>
              <a:t>ଏହି</a:t>
            </a:r>
            <a:r>
              <a:rPr lang="en-US" sz="2000" b="1" dirty="0"/>
              <a:t> </a:t>
            </a:r>
            <a:r>
              <a:rPr lang="en-US" sz="2000" b="1" dirty="0" err="1"/>
              <a:t>ଦର୍ଶନ</a:t>
            </a:r>
            <a:r>
              <a:rPr lang="en-US" sz="2000" b="1" dirty="0"/>
              <a:t> </a:t>
            </a:r>
            <a:r>
              <a:rPr lang="en-US" sz="2000" b="1" dirty="0" err="1"/>
              <a:t>ମାଧ୍ୟମରେ</a:t>
            </a:r>
            <a:r>
              <a:rPr lang="en-US" sz="2000" b="1" dirty="0"/>
              <a:t> </a:t>
            </a:r>
            <a:r>
              <a:rPr lang="en-US" sz="2000" b="1" dirty="0" err="1"/>
              <a:t>ଈଶ୍ୱର</a:t>
            </a:r>
            <a:r>
              <a:rPr lang="en-US" sz="2000" b="1" dirty="0"/>
              <a:t> </a:t>
            </a:r>
            <a:r>
              <a:rPr lang="en-US" sz="2000" b="1" dirty="0" err="1"/>
              <a:t>ବିଶ୍ୱାସୀମାନଙ୍କୁ</a:t>
            </a:r>
            <a:r>
              <a:rPr lang="en-US" sz="2000" b="1" dirty="0"/>
              <a:t> </a:t>
            </a:r>
            <a:r>
              <a:rPr lang="en-US" sz="2000" b="1" dirty="0" err="1"/>
              <a:t>ଆଶ୍ୱାସନା</a:t>
            </a:r>
            <a:r>
              <a:rPr lang="en-US" sz="2000" b="1" dirty="0"/>
              <a:t> </a:t>
            </a:r>
            <a:r>
              <a:rPr lang="en-US" sz="2000" b="1" dirty="0" err="1"/>
              <a:t>ଦେଲେ</a:t>
            </a:r>
            <a:r>
              <a:rPr lang="en-US" sz="2000" b="1" dirty="0"/>
              <a:t> </a:t>
            </a:r>
            <a:r>
              <a:rPr lang="en-US" sz="2000" b="1" dirty="0" err="1"/>
              <a:t>ଯେ</a:t>
            </a:r>
            <a:r>
              <a:rPr lang="en-US" sz="2000" b="1" dirty="0"/>
              <a:t> </a:t>
            </a:r>
            <a:r>
              <a:rPr lang="en-US" sz="2000" b="1" dirty="0" err="1"/>
              <a:t>ସେମାନେ</a:t>
            </a:r>
            <a:r>
              <a:rPr lang="en-US" sz="2000" b="1" dirty="0"/>
              <a:t> </a:t>
            </a:r>
            <a:r>
              <a:rPr lang="en-US" sz="2000" b="1" dirty="0" err="1"/>
              <a:t>ସଠିକ୍</a:t>
            </a:r>
            <a:r>
              <a:rPr lang="en-US" sz="2000" b="1" dirty="0"/>
              <a:t> </a:t>
            </a:r>
            <a:r>
              <a:rPr lang="en-US" sz="2000" b="1" dirty="0" err="1"/>
              <a:t>ପଥରେ</a:t>
            </a:r>
            <a:r>
              <a:rPr lang="en-US" sz="2000" b="1" dirty="0"/>
              <a:t> </a:t>
            </a:r>
            <a:r>
              <a:rPr lang="en-US" sz="2000" b="1" dirty="0" err="1"/>
              <a:t>ଅଛନ୍ତି</a:t>
            </a:r>
            <a:r>
              <a:rPr lang="en-US" sz="2000" b="1" dirty="0"/>
              <a:t>। </a:t>
            </a:r>
            <a:r>
              <a:rPr lang="en-US" sz="2000" b="1" dirty="0" err="1"/>
              <a:t>ଯଦିଓ</a:t>
            </a:r>
            <a:r>
              <a:rPr lang="en-US" sz="2000" b="1" dirty="0"/>
              <a:t> </a:t>
            </a:r>
            <a:r>
              <a:rPr lang="en-US" sz="2000" b="1" dirty="0" err="1"/>
              <a:t>ପ୍ରଥମେ</a:t>
            </a:r>
            <a:r>
              <a:rPr lang="en-US" sz="2000" b="1" dirty="0"/>
              <a:t> </a:t>
            </a:r>
            <a:r>
              <a:rPr lang="en-US" sz="2000" b="1" dirty="0" err="1"/>
              <a:t>ଖୁବ୍</a:t>
            </a:r>
            <a:r>
              <a:rPr lang="en-US" sz="2000" b="1" dirty="0"/>
              <a:t> </a:t>
            </a:r>
            <a:r>
              <a:rPr lang="en-US" sz="2000" b="1" dirty="0" err="1"/>
              <a:t>କମ୍</a:t>
            </a:r>
            <a:r>
              <a:rPr lang="en-US" sz="2000" b="1" dirty="0"/>
              <a:t> </a:t>
            </a:r>
            <a:r>
              <a:rPr lang="en-US" sz="2000" b="1" dirty="0" err="1"/>
              <a:t>ଲୋକ</a:t>
            </a:r>
            <a:r>
              <a:rPr lang="en-US" sz="2000" b="1" dirty="0"/>
              <a:t> </a:t>
            </a:r>
            <a:r>
              <a:rPr lang="en-US" sz="2000" b="1" dirty="0" err="1"/>
              <a:t>ଏଲେନ୍‌ଙ୍କୁ</a:t>
            </a:r>
            <a:r>
              <a:rPr lang="en-US" sz="2000" b="1" dirty="0"/>
              <a:t> </a:t>
            </a:r>
            <a:r>
              <a:rPr lang="en-US" sz="2000" b="1" dirty="0" err="1"/>
              <a:t>ବିଶ୍ୱାସ</a:t>
            </a:r>
            <a:r>
              <a:rPr lang="en-US" sz="2000" b="1" dirty="0"/>
              <a:t> </a:t>
            </a:r>
            <a:r>
              <a:rPr lang="en-US" sz="2000" b="1" dirty="0" err="1"/>
              <a:t>କରିଥିଲେ</a:t>
            </a:r>
            <a:r>
              <a:rPr lang="en-US" sz="2000" b="1" dirty="0"/>
              <a:t>, </a:t>
            </a:r>
            <a:r>
              <a:rPr lang="en-US" sz="2000" b="1" dirty="0" err="1"/>
              <a:t>ପରବର୍ତ୍ତୀ</a:t>
            </a:r>
            <a:r>
              <a:rPr lang="en-US" sz="2000" b="1" dirty="0"/>
              <a:t> </a:t>
            </a:r>
            <a:r>
              <a:rPr lang="en-US" sz="2000" b="1" dirty="0" err="1"/>
              <a:t>ସମୟରେ</a:t>
            </a:r>
            <a:r>
              <a:rPr lang="en-US" sz="2000" b="1" dirty="0"/>
              <a:t> </a:t>
            </a:r>
            <a:r>
              <a:rPr lang="en-US" sz="2000" b="1" dirty="0" err="1"/>
              <a:t>ସେ</a:t>
            </a:r>
            <a:r>
              <a:rPr lang="en-US" sz="2000" b="1" dirty="0"/>
              <a:t> </a:t>
            </a:r>
            <a:r>
              <a:rPr lang="en-US" sz="2000" b="1" dirty="0" err="1"/>
              <a:t>ଜଣେ</a:t>
            </a:r>
            <a:r>
              <a:rPr lang="en-US" sz="2000" b="1" dirty="0"/>
              <a:t> </a:t>
            </a:r>
            <a:r>
              <a:rPr lang="en-US" sz="2000" b="1" dirty="0" err="1"/>
              <a:t>ଭବିଷ୍ୟଦ୍‌ବକ୍ତା</a:t>
            </a:r>
            <a:r>
              <a:rPr lang="en-US" sz="2000" b="1" dirty="0"/>
              <a:t> </a:t>
            </a:r>
            <a:r>
              <a:rPr lang="en-US" sz="2000" b="1" dirty="0" err="1"/>
              <a:t>ଭାବରେ</a:t>
            </a:r>
            <a:r>
              <a:rPr lang="en-US" sz="2000" b="1" dirty="0"/>
              <a:t> </a:t>
            </a:r>
            <a:r>
              <a:rPr lang="en-US" sz="2000" b="1" dirty="0" err="1"/>
              <a:t>ଗୃହୀତ</a:t>
            </a:r>
            <a:r>
              <a:rPr lang="en-US" sz="2000" b="1" dirty="0"/>
              <a:t> </a:t>
            </a:r>
            <a:r>
              <a:rPr lang="en-US" sz="2000" b="1" dirty="0" err="1"/>
              <a:t>ହେଲେ</a:t>
            </a:r>
            <a:r>
              <a:rPr lang="en-US" sz="2000" b="1" dirty="0"/>
              <a:t>। </a:t>
            </a:r>
            <a:r>
              <a:rPr lang="en-US" sz="2000" b="1" dirty="0" err="1"/>
              <a:t>ତାଙ୍କର</a:t>
            </a:r>
            <a:r>
              <a:rPr lang="en-US" sz="2000" b="1" dirty="0"/>
              <a:t> </a:t>
            </a:r>
            <a:r>
              <a:rPr lang="en-US" sz="2000" b="1" dirty="0" err="1"/>
              <a:t>ବାର୍ତ୍ତାଗୁଡ଼ିକ</a:t>
            </a:r>
            <a:r>
              <a:rPr lang="en-US" sz="2000" b="1" dirty="0"/>
              <a:t> </a:t>
            </a:r>
            <a:r>
              <a:rPr lang="en-US" sz="2000" b="1" dirty="0" err="1"/>
              <a:t>ଆରମ୍ଭରୁ</a:t>
            </a:r>
            <a:r>
              <a:rPr lang="en-US" sz="2000" b="1" dirty="0"/>
              <a:t> </a:t>
            </a:r>
            <a:r>
              <a:rPr lang="en-US" sz="2000" b="1" dirty="0" err="1"/>
              <a:t>ଆଡଭେଣ୍ଟିଷ୍ଟ</a:t>
            </a:r>
            <a:r>
              <a:rPr lang="en-US" sz="2000" b="1" dirty="0"/>
              <a:t> </a:t>
            </a:r>
            <a:r>
              <a:rPr lang="en-US" sz="2000" b="1" dirty="0" err="1"/>
              <a:t>ଲୋକମାନଙ୍କୁ</a:t>
            </a:r>
            <a:r>
              <a:rPr lang="en-US" sz="2000" b="1" dirty="0"/>
              <a:t> </a:t>
            </a:r>
            <a:r>
              <a:rPr lang="en-US" sz="2000" b="1" dirty="0" err="1"/>
              <a:t>ଉତ୍ସାହିତ</a:t>
            </a:r>
            <a:r>
              <a:rPr lang="en-US" sz="2000" b="1" dirty="0"/>
              <a:t> </a:t>
            </a:r>
            <a:r>
              <a:rPr lang="en-US" sz="2000" b="1" dirty="0" err="1"/>
              <a:t>ତଥା</a:t>
            </a:r>
            <a:r>
              <a:rPr lang="en-US" sz="2000" b="1" dirty="0"/>
              <a:t> </a:t>
            </a:r>
            <a:r>
              <a:rPr lang="en-US" sz="2000" b="1" dirty="0" err="1"/>
              <a:t>ମାର୍ଗଦର୍ଶନ</a:t>
            </a:r>
            <a:r>
              <a:rPr lang="en-US" sz="2000" b="1" dirty="0"/>
              <a:t> </a:t>
            </a:r>
            <a:r>
              <a:rPr lang="en-US" sz="2000" b="1" dirty="0" err="1"/>
              <a:t>କରିଆସିଛି</a:t>
            </a:r>
            <a:r>
              <a:rPr lang="en-US" sz="2000" b="1" dirty="0"/>
              <a:t>,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ଆଜି</a:t>
            </a:r>
            <a:r>
              <a:rPr lang="en-US" sz="2000" b="1" dirty="0"/>
              <a:t> </a:t>
            </a:r>
            <a:r>
              <a:rPr lang="en-US" sz="2000" b="1" dirty="0" err="1"/>
              <a:t>ମଧ୍ୟ</a:t>
            </a:r>
            <a:r>
              <a:rPr lang="en-US" sz="2000" b="1" dirty="0"/>
              <a:t> </a:t>
            </a:r>
            <a:r>
              <a:rPr lang="en-US" sz="2000" b="1" dirty="0" err="1"/>
              <a:t>ତାହା</a:t>
            </a:r>
            <a:r>
              <a:rPr lang="en-US" sz="2000" b="1" dirty="0"/>
              <a:t> </a:t>
            </a:r>
            <a:r>
              <a:rPr lang="en-US" sz="2000" b="1" dirty="0" err="1"/>
              <a:t>ଜାରି</a:t>
            </a:r>
            <a:r>
              <a:rPr lang="en-US" sz="2000" b="1" dirty="0"/>
              <a:t> </a:t>
            </a:r>
            <a:r>
              <a:rPr lang="en-US" sz="2000" b="1" dirty="0" err="1"/>
              <a:t>ରହିଛି</a:t>
            </a:r>
            <a:r>
              <a:rPr lang="en-US" sz="2000" b="1" dirty="0"/>
              <a:t>।</a:t>
            </a:r>
            <a:endParaRPr dirty="0"/>
          </a:p>
        </p:txBody>
      </p:sp>
      <p:sp>
        <p:nvSpPr>
          <p:cNvPr id="224" name="Google Shape;224;p11"/>
          <p:cNvSpPr txBox="1"/>
          <p:nvPr/>
        </p:nvSpPr>
        <p:spPr>
          <a:xfrm>
            <a:off x="357807" y="1974798"/>
            <a:ext cx="1126818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/>
              <a:t>​</a:t>
            </a:r>
            <a:r>
              <a:rPr lang="en-US" sz="2000" b="1" dirty="0" err="1"/>
              <a:t>ସେହି</a:t>
            </a:r>
            <a:r>
              <a:rPr lang="en-US" sz="2000" b="1" dirty="0"/>
              <a:t> </a:t>
            </a:r>
            <a:r>
              <a:rPr lang="en-US" sz="2000" b="1" dirty="0" err="1"/>
              <a:t>ପରିପ୍ରେକ୍ଷୀରେ</a:t>
            </a:r>
            <a:r>
              <a:rPr lang="en-US" sz="2000" b="1" dirty="0"/>
              <a:t>, </a:t>
            </a:r>
            <a:r>
              <a:rPr lang="en-US" sz="2000" b="1" dirty="0" err="1"/>
              <a:t>ଏଲେନ୍‌ଙ୍କୁ</a:t>
            </a:r>
            <a:r>
              <a:rPr lang="en-US" sz="2000" b="1" dirty="0"/>
              <a:t> </a:t>
            </a:r>
            <a:r>
              <a:rPr lang="en-US" sz="2000" b="1" dirty="0" err="1"/>
              <a:t>ଏହି</a:t>
            </a:r>
            <a:r>
              <a:rPr lang="en-US" sz="2000" b="1" dirty="0"/>
              <a:t> </a:t>
            </a:r>
            <a:r>
              <a:rPr lang="en-US" sz="2000" b="1" dirty="0" err="1"/>
              <a:t>ପୃଥିବୀରୁ</a:t>
            </a:r>
            <a:r>
              <a:rPr lang="en-US" sz="2000" b="1" dirty="0"/>
              <a:t> </a:t>
            </a:r>
            <a:r>
              <a:rPr lang="en-US" sz="2000" b="1" dirty="0" err="1"/>
              <a:t>ସ୍ୱର୍ଗୀୟ</a:t>
            </a:r>
            <a:r>
              <a:rPr lang="en-US" sz="2000" b="1" dirty="0"/>
              <a:t> </a:t>
            </a:r>
            <a:r>
              <a:rPr lang="en-US" sz="2000" b="1" dirty="0" err="1"/>
              <a:t>ଯିରୂଶାଲମକୁ</a:t>
            </a:r>
            <a:r>
              <a:rPr lang="en-US" sz="2000" b="1" dirty="0"/>
              <a:t> </a:t>
            </a:r>
            <a:r>
              <a:rPr lang="en-US" sz="2000" b="1" dirty="0" err="1"/>
              <a:t>ଯାଉଥିବା</a:t>
            </a:r>
            <a:r>
              <a:rPr lang="en-US" sz="2000" b="1" dirty="0"/>
              <a:t> </a:t>
            </a:r>
            <a:r>
              <a:rPr lang="en-US" sz="2000" b="1" dirty="0" err="1"/>
              <a:t>ଏକ</a:t>
            </a:r>
            <a:r>
              <a:rPr lang="en-US" sz="2000" b="1" dirty="0"/>
              <a:t> </a:t>
            </a:r>
            <a:r>
              <a:rPr lang="en-US" sz="2000" b="1" dirty="0" err="1"/>
              <a:t>ପଥ</a:t>
            </a:r>
            <a:r>
              <a:rPr lang="en-US" sz="2000" b="1" dirty="0"/>
              <a:t> </a:t>
            </a:r>
            <a:r>
              <a:rPr lang="en-US" sz="2000" b="1" dirty="0" err="1"/>
              <a:t>ଦେଖାଯାଇଥିଲା</a:t>
            </a:r>
            <a:r>
              <a:rPr lang="en-US" sz="2000" b="1" dirty="0"/>
              <a:t>,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ଆଡଭେଣ୍ଟିଷ୍ଟ</a:t>
            </a:r>
            <a:r>
              <a:rPr lang="en-US" sz="2000" b="1" dirty="0"/>
              <a:t> </a:t>
            </a:r>
            <a:r>
              <a:rPr lang="en-US" sz="2000" b="1" dirty="0" err="1"/>
              <a:t>ବିଶ୍ୱାସୀମାନେ</a:t>
            </a:r>
            <a:r>
              <a:rPr lang="en-US" sz="2000" b="1" dirty="0"/>
              <a:t> </a:t>
            </a:r>
            <a:r>
              <a:rPr lang="en-US" sz="2000" b="1" dirty="0" err="1"/>
              <a:t>ଯୀଶୁଙ୍କ</a:t>
            </a:r>
            <a:r>
              <a:rPr lang="en-US" sz="2000" b="1" dirty="0"/>
              <a:t> </a:t>
            </a:r>
            <a:r>
              <a:rPr lang="en-US" sz="2000" b="1" dirty="0" err="1"/>
              <a:t>ଦ୍ୱାରା</a:t>
            </a:r>
            <a:r>
              <a:rPr lang="en-US" sz="2000" b="1" dirty="0"/>
              <a:t> </a:t>
            </a:r>
            <a:r>
              <a:rPr lang="en-US" sz="2000" b="1" dirty="0" err="1"/>
              <a:t>ପରିଚାଳିତ</a:t>
            </a:r>
            <a:r>
              <a:rPr lang="en-US" sz="2000" b="1" dirty="0"/>
              <a:t> </a:t>
            </a:r>
            <a:r>
              <a:rPr lang="en-US" sz="2000" b="1" dirty="0" err="1"/>
              <a:t>ହୋଇ</a:t>
            </a:r>
            <a:r>
              <a:rPr lang="en-US" sz="2000" b="1" dirty="0"/>
              <a:t> </a:t>
            </a:r>
            <a:r>
              <a:rPr lang="en-US" sz="2000" b="1" dirty="0" err="1"/>
              <a:t>ପବିତ୍ର</a:t>
            </a:r>
            <a:r>
              <a:rPr lang="en-US" sz="2000" b="1" dirty="0"/>
              <a:t> </a:t>
            </a:r>
            <a:r>
              <a:rPr lang="en-US" sz="2000" b="1" dirty="0" err="1"/>
              <a:t>ନଗର</a:t>
            </a:r>
            <a:r>
              <a:rPr lang="en-US" sz="2000" b="1" dirty="0"/>
              <a:t> </a:t>
            </a:r>
            <a:r>
              <a:rPr lang="en-US" sz="2000" b="1" dirty="0" err="1"/>
              <a:t>ଆଡ଼କୁ</a:t>
            </a:r>
            <a:r>
              <a:rPr lang="en-US" sz="2000" b="1" dirty="0"/>
              <a:t> </a:t>
            </a:r>
            <a:r>
              <a:rPr lang="en-US" sz="2000" b="1" dirty="0" err="1"/>
              <a:t>ଯାତ୍ରା</a:t>
            </a:r>
            <a:r>
              <a:rPr lang="en-US" sz="2000" b="1" dirty="0"/>
              <a:t> </a:t>
            </a:r>
            <a:r>
              <a:rPr lang="en-US" sz="2000" b="1" dirty="0" err="1"/>
              <a:t>କରୁଥିଲେ</a:t>
            </a:r>
            <a:r>
              <a:rPr lang="en-US" sz="2000" b="1" dirty="0"/>
              <a:t>। </a:t>
            </a:r>
            <a:r>
              <a:rPr lang="en-US" sz="2000" b="1" dirty="0" err="1"/>
              <a:t>ଯଦି</a:t>
            </a:r>
            <a:r>
              <a:rPr lang="en-US" sz="2000" b="1" dirty="0"/>
              <a:t> </a:t>
            </a:r>
            <a:r>
              <a:rPr lang="en-US" sz="2000" b="1" dirty="0" err="1"/>
              <a:t>ସେମାନଙ୍କର</a:t>
            </a:r>
            <a:r>
              <a:rPr lang="en-US" sz="2000" b="1" dirty="0"/>
              <a:t> </a:t>
            </a:r>
            <a:r>
              <a:rPr lang="en-US" sz="2000" b="1" dirty="0" err="1"/>
              <a:t>ଦୃଷ୍ଟି</a:t>
            </a:r>
            <a:r>
              <a:rPr lang="en-US" sz="2000" b="1" dirty="0"/>
              <a:t> </a:t>
            </a:r>
            <a:r>
              <a:rPr lang="en-US" sz="2000" b="1" dirty="0" err="1"/>
              <a:t>ଯୀଶୁଙ୍କ</a:t>
            </a:r>
            <a:r>
              <a:rPr lang="en-US" sz="2000" b="1" dirty="0"/>
              <a:t> </a:t>
            </a:r>
            <a:r>
              <a:rPr lang="en-US" sz="2000" b="1" dirty="0" err="1"/>
              <a:t>ଉପରେ</a:t>
            </a:r>
            <a:r>
              <a:rPr lang="en-US" sz="2000" b="1" dirty="0"/>
              <a:t> </a:t>
            </a:r>
            <a:r>
              <a:rPr lang="en-US" sz="2000" b="1" dirty="0" err="1"/>
              <a:t>ସ୍ଥିର</a:t>
            </a:r>
            <a:r>
              <a:rPr lang="en-US" sz="2000" b="1" dirty="0"/>
              <a:t> </a:t>
            </a:r>
            <a:r>
              <a:rPr lang="en-US" sz="2000" b="1" dirty="0" err="1"/>
              <a:t>ରହୁଥିଲା</a:t>
            </a:r>
            <a:r>
              <a:rPr lang="en-US" sz="2000" b="1" dirty="0"/>
              <a:t>, </a:t>
            </a:r>
            <a:r>
              <a:rPr lang="en-US" sz="2000" b="1" dirty="0" err="1"/>
              <a:t>ତେବେ</a:t>
            </a:r>
            <a:r>
              <a:rPr lang="en-US" sz="2000" b="1" dirty="0"/>
              <a:t> </a:t>
            </a:r>
            <a:r>
              <a:rPr lang="en-US" sz="2000" b="1" dirty="0" err="1"/>
              <a:t>ସେମାନେ</a:t>
            </a:r>
            <a:r>
              <a:rPr lang="en-US" sz="2000" b="1" dirty="0"/>
              <a:t> </a:t>
            </a:r>
            <a:r>
              <a:rPr lang="en-US" sz="2000" b="1" dirty="0" err="1"/>
              <a:t>ପଥରେ</a:t>
            </a:r>
            <a:r>
              <a:rPr lang="en-US" sz="2000" b="1" dirty="0"/>
              <a:t> </a:t>
            </a:r>
            <a:r>
              <a:rPr lang="en-US" sz="2000" b="1" dirty="0" err="1"/>
              <a:t>ଆଗକୁ</a:t>
            </a:r>
            <a:r>
              <a:rPr lang="en-US" sz="2000" b="1" dirty="0"/>
              <a:t> </a:t>
            </a:r>
            <a:r>
              <a:rPr lang="en-US" sz="2000" b="1" dirty="0" err="1"/>
              <a:t>ବଢ଼ୁଥିଲେ</a:t>
            </a:r>
            <a:r>
              <a:rPr lang="en-US" sz="2000" b="1" dirty="0"/>
              <a:t>। </a:t>
            </a:r>
            <a:r>
              <a:rPr lang="en-US" sz="2000" b="1" dirty="0" err="1"/>
              <a:t>ଯଦି</a:t>
            </a:r>
            <a:r>
              <a:rPr lang="en-US" sz="2000" b="1" dirty="0"/>
              <a:t> </a:t>
            </a:r>
            <a:r>
              <a:rPr lang="en-US" sz="2000" b="1" dirty="0" err="1"/>
              <a:t>ସେମାନେ</a:t>
            </a:r>
            <a:r>
              <a:rPr lang="en-US" sz="2000" b="1" dirty="0"/>
              <a:t> </a:t>
            </a:r>
            <a:r>
              <a:rPr lang="en-US" sz="2000" b="1" dirty="0" err="1"/>
              <a:t>ଦୃଷ୍ଟି</a:t>
            </a:r>
            <a:r>
              <a:rPr lang="en-US" sz="2000" b="1" dirty="0"/>
              <a:t> </a:t>
            </a:r>
            <a:r>
              <a:rPr lang="en-US" sz="2000" b="1" dirty="0" err="1"/>
              <a:t>ଫେରାଇ</a:t>
            </a:r>
            <a:r>
              <a:rPr lang="en-US" sz="2000" b="1" dirty="0"/>
              <a:t> </a:t>
            </a:r>
            <a:r>
              <a:rPr lang="en-US" sz="2000" b="1" dirty="0" err="1"/>
              <a:t>ନେଉଥିଲେ</a:t>
            </a:r>
            <a:r>
              <a:rPr lang="en-US" sz="2000" b="1" dirty="0"/>
              <a:t>, </a:t>
            </a:r>
            <a:r>
              <a:rPr lang="en-US" sz="2000" b="1" dirty="0" err="1"/>
              <a:t>ତେବେ</a:t>
            </a:r>
            <a:r>
              <a:rPr lang="en-US" sz="2000" b="1" dirty="0"/>
              <a:t> </a:t>
            </a:r>
            <a:r>
              <a:rPr lang="en-US" sz="2000" b="1" dirty="0" err="1"/>
              <a:t>ସେମାନେ</a:t>
            </a:r>
            <a:r>
              <a:rPr lang="en-US" sz="2000" b="1" dirty="0"/>
              <a:t> </a:t>
            </a:r>
            <a:r>
              <a:rPr lang="en-US" sz="2000" b="1" dirty="0" err="1"/>
              <a:t>ସେଥିରୁ</a:t>
            </a:r>
            <a:r>
              <a:rPr lang="en-US" sz="2000" b="1" dirty="0"/>
              <a:t> </a:t>
            </a:r>
            <a:r>
              <a:rPr lang="en-US" sz="2000" b="1" dirty="0" err="1"/>
              <a:t>ତଳେ</a:t>
            </a:r>
            <a:r>
              <a:rPr lang="en-US" sz="2000" b="1" dirty="0"/>
              <a:t> </a:t>
            </a:r>
            <a:r>
              <a:rPr lang="en-US" sz="2000" b="1" dirty="0" err="1"/>
              <a:t>ଖସି</a:t>
            </a:r>
            <a:r>
              <a:rPr lang="en-US" sz="2000" b="1" dirty="0"/>
              <a:t> </a:t>
            </a:r>
            <a:r>
              <a:rPr lang="en-US" sz="2000" b="1" dirty="0" err="1"/>
              <a:t>ପଡୁଥିଲେ</a:t>
            </a:r>
            <a:r>
              <a:rPr lang="en-US" sz="2000" b="1" dirty="0"/>
              <a:t>।</a:t>
            </a:r>
            <a:endParaRPr dirty="0"/>
          </a:p>
        </p:txBody>
      </p:sp>
      <p:sp>
        <p:nvSpPr>
          <p:cNvPr id="225" name="Google Shape;225;p11"/>
          <p:cNvSpPr txBox="1"/>
          <p:nvPr/>
        </p:nvSpPr>
        <p:spPr>
          <a:xfrm>
            <a:off x="357807" y="1227119"/>
            <a:ext cx="11661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/>
              <a:t>ୱ</a:t>
            </a:r>
            <a:r>
              <a:rPr lang="en-US" sz="2000" b="1" dirty="0" err="1"/>
              <a:t>ିଲିୟମ୍</a:t>
            </a:r>
            <a:r>
              <a:rPr lang="en-US" sz="2000" b="1" dirty="0"/>
              <a:t> </a:t>
            </a:r>
            <a:r>
              <a:rPr lang="en-US" sz="2000" b="1" dirty="0" err="1"/>
              <a:t>ମିଲର୍</a:t>
            </a:r>
            <a:r>
              <a:rPr lang="en-US" sz="2000" b="1" dirty="0"/>
              <a:t> </a:t>
            </a:r>
            <a:r>
              <a:rPr lang="en-US" sz="2000" b="1" dirty="0" err="1"/>
              <a:t>ଦାନିୟେଲ</a:t>
            </a:r>
            <a:r>
              <a:rPr lang="en-US" sz="2000" b="1" dirty="0"/>
              <a:t> ୮:୧୪ର </a:t>
            </a:r>
            <a:r>
              <a:rPr lang="en-US" sz="2000" b="1" dirty="0" err="1"/>
              <a:t>ଭବିଷ୍ୟବାଣୀକୁ</a:t>
            </a:r>
            <a:r>
              <a:rPr lang="en-US" sz="2000" b="1" dirty="0"/>
              <a:t> ୧୮୪୩ </a:t>
            </a:r>
            <a:r>
              <a:rPr lang="en-US" sz="2000" b="1" dirty="0" err="1"/>
              <a:t>ମସିହାରେ</a:t>
            </a:r>
            <a:r>
              <a:rPr lang="en-US" sz="2000" b="1" dirty="0"/>
              <a:t> </a:t>
            </a:r>
            <a:r>
              <a:rPr lang="en-US" sz="2000" b="1" dirty="0" err="1"/>
              <a:t>ଯୀଶୁଙ୍କ</a:t>
            </a:r>
            <a:r>
              <a:rPr lang="en-US" sz="2000" b="1" dirty="0"/>
              <a:t> </a:t>
            </a:r>
            <a:r>
              <a:rPr lang="en-US" sz="2000" b="1" dirty="0" err="1"/>
              <a:t>ଆଗମନ</a:t>
            </a:r>
            <a:r>
              <a:rPr lang="en-US" sz="2000" b="1" dirty="0"/>
              <a:t> </a:t>
            </a:r>
            <a:r>
              <a:rPr lang="en-US" sz="2000" b="1" dirty="0" err="1"/>
              <a:t>ଘୋଷଣା</a:t>
            </a:r>
            <a:r>
              <a:rPr lang="en-US" sz="2000" b="1" dirty="0"/>
              <a:t> </a:t>
            </a:r>
            <a:r>
              <a:rPr lang="en-US" sz="2000" b="1" dirty="0" err="1"/>
              <a:t>କରୁଛି</a:t>
            </a:r>
            <a:r>
              <a:rPr lang="en-US" sz="2000" b="1" dirty="0"/>
              <a:t> </a:t>
            </a:r>
            <a:r>
              <a:rPr lang="en-US" sz="2000" b="1" dirty="0" err="1"/>
              <a:t>ବୋଲି</a:t>
            </a:r>
            <a:r>
              <a:rPr lang="en-US" sz="2000" b="1" dirty="0"/>
              <a:t> </a:t>
            </a:r>
            <a:r>
              <a:rPr lang="en-US" sz="2000" b="1" dirty="0" err="1"/>
              <a:t>ବ୍ୟାଖ୍ୟା</a:t>
            </a:r>
            <a:r>
              <a:rPr lang="en-US" sz="2000" b="1" dirty="0"/>
              <a:t> </a:t>
            </a:r>
            <a:r>
              <a:rPr lang="en-US" sz="2000" b="1" dirty="0" err="1"/>
              <a:t>କରିଥିଲେ</a:t>
            </a:r>
            <a:r>
              <a:rPr lang="en-US" sz="2000" b="1" dirty="0"/>
              <a:t>। </a:t>
            </a:r>
            <a:r>
              <a:rPr lang="en-US" sz="2000" b="1" dirty="0" err="1"/>
              <a:t>ପରେ</a:t>
            </a:r>
            <a:r>
              <a:rPr lang="en-US" sz="2000" b="1" dirty="0"/>
              <a:t>, </a:t>
            </a:r>
            <a:r>
              <a:rPr lang="en-US" sz="2000" b="1" dirty="0" err="1"/>
              <a:t>ଅକ୍ଟୋବର</a:t>
            </a:r>
            <a:r>
              <a:rPr lang="en-US" sz="2000" b="1" dirty="0"/>
              <a:t> ୨୨, ୧୮୪୪ </a:t>
            </a:r>
            <a:r>
              <a:rPr lang="en-US" sz="2000" b="1" dirty="0" err="1"/>
              <a:t>ତାରିଖ</a:t>
            </a:r>
            <a:r>
              <a:rPr lang="en-US" sz="2000" b="1" dirty="0"/>
              <a:t> </a:t>
            </a:r>
            <a:r>
              <a:rPr lang="en-US" sz="2000" b="1" dirty="0" err="1"/>
              <a:t>ନିର୍ଦ୍ଧାରଣ</a:t>
            </a:r>
            <a:r>
              <a:rPr lang="en-US" sz="2000" b="1" dirty="0"/>
              <a:t> </a:t>
            </a:r>
            <a:r>
              <a:rPr lang="en-US" sz="2000" b="1" dirty="0" err="1"/>
              <a:t>କରାଗଲା</a:t>
            </a:r>
            <a:r>
              <a:rPr lang="en-US" sz="2000" b="1" dirty="0"/>
              <a:t>। </a:t>
            </a:r>
            <a:r>
              <a:rPr lang="en-US" sz="2000" b="1" dirty="0" err="1"/>
              <a:t>ମାତ୍ର</a:t>
            </a:r>
            <a:r>
              <a:rPr lang="en-US" sz="2000" b="1" dirty="0"/>
              <a:t> </a:t>
            </a:r>
            <a:r>
              <a:rPr lang="en-US" sz="2000" b="1" dirty="0" err="1"/>
              <a:t>ଯୀଶୁ</a:t>
            </a:r>
            <a:r>
              <a:rPr lang="en-US" sz="2000" b="1" dirty="0"/>
              <a:t> </a:t>
            </a:r>
            <a:r>
              <a:rPr lang="en-US" sz="2000" b="1" dirty="0" err="1"/>
              <a:t>ଆସିଲେ</a:t>
            </a:r>
            <a:r>
              <a:rPr lang="en-US" sz="2000" b="1" dirty="0"/>
              <a:t> </a:t>
            </a:r>
            <a:r>
              <a:rPr lang="en-US" sz="2000" b="1" dirty="0" err="1"/>
              <a:t>ନାହିଁ</a:t>
            </a:r>
            <a:r>
              <a:rPr lang="en-US" sz="2000" b="1" dirty="0"/>
              <a:t>।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1799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Isabel Laveda</cp:lastModifiedBy>
  <cp:revision>13</cp:revision>
  <dcterms:modified xsi:type="dcterms:W3CDTF">2026-09-27T07:08:13Z</dcterms:modified>
</cp:coreProperties>
</file>