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9" r:id="rId2"/>
    <p:sldId id="286"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omic Sans MS" panose="030F0702030302020204" pitchFamily="66" charset="0"/>
      <p:regular r:id="rId12"/>
      <p:bold r:id="rId13"/>
      <p:italic r:id="rId14"/>
      <p:boldItalic r:id="rId15"/>
    </p:embeddedFont>
    <p:embeddedFont>
      <p:font typeface="Constantia" panose="02030602050306030303" pitchFamily="18"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3" qsCatId="3D" csTypeId="urn:microsoft.com/office/officeart/2005/8/colors/colorful1#2" csCatId="colorful" phldr="1"/>
      <dgm:spPr/>
      <dgm:t>
        <a:bodyPr/>
        <a:lstStyle/>
        <a:p>
          <a:endParaRPr lang="es-ES"/>
        </a:p>
      </dgm:t>
    </dgm:pt>
    <dgm:pt modelId="{A1A2E68C-81D6-43C3-8011-DDB70A14D598}">
      <dgm:prSet custT="1"/>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or-IN" sz="1800" b="1" dirty="0">
              <a:effectLst>
                <a:outerShdw blurRad="38100" dist="38100" dir="2700000" algn="tl">
                  <a:srgbClr val="000000"/>
                </a:outerShdw>
              </a:effectLst>
            </a:rPr>
            <a:t>ଭାବବାଣୀ ସେବାକାର୍ଯ୍ୟ ପାଇଁ କେଉଁମାନଙ୍କୁ ଡକାଯାଇଥିଲା?</a:t>
          </a:r>
          <a:endParaRPr lang="es-ES" sz="1800" b="1"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sz="2400">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sz="2400">
            <a:effectLst>
              <a:outerShdw blurRad="38100" dist="38100" dir="2700000" algn="tl">
                <a:srgbClr val="000000">
                  <a:alpha val="43137"/>
                </a:srgbClr>
              </a:outerShdw>
            </a:effectLst>
          </a:endParaRPr>
        </a:p>
      </dgm:t>
    </dgm:pt>
    <dgm:pt modelId="{2D7ACC56-95DA-442E-928A-785D938F1D59}">
      <dgm:prSet custT="1"/>
      <dgm:spPr>
        <a:effectLst>
          <a:outerShdw blurRad="50800" dist="38100" dir="2700000" algn="tl" rotWithShape="0">
            <a:prstClr val="black">
              <a:alpha val="40000"/>
            </a:prstClr>
          </a:outerShdw>
        </a:effectLst>
      </dgm:spPr>
      <dgm:t>
        <a:bodyPr/>
        <a:lstStyle/>
        <a:p>
          <a:pPr algn="ctr"/>
          <a:r>
            <a:rPr lang="or-IN" sz="1800" b="1" dirty="0">
              <a:effectLst>
                <a:outerShdw blurRad="38100" dist="38100" dir="2700000" algn="tl">
                  <a:srgbClr val="000000"/>
                </a:outerShdw>
              </a:effectLst>
            </a:rPr>
            <a:t>ଭାବବାଦୀମାନେ କିପରି ଆଚରଣ କରୁଥିଲେ?</a:t>
          </a:r>
          <a:endParaRPr lang="es-ES" sz="1800" b="1"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sz="2400">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sz="2400">
            <a:effectLst>
              <a:outerShdw blurRad="38100" dist="38100" dir="2700000" algn="tl">
                <a:srgbClr val="000000">
                  <a:alpha val="43137"/>
                </a:srgbClr>
              </a:outerShdw>
            </a:effectLst>
          </a:endParaRPr>
        </a:p>
      </dgm:t>
    </dgm:pt>
    <dgm:pt modelId="{E923D80C-6E6D-478A-93CC-6C741A9702C8}">
      <dgm:prSet custT="1"/>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or-IN" sz="1800" b="1" dirty="0">
              <a:effectLst>
                <a:outerShdw blurRad="38100" dist="38100" dir="2700000" algn="tl">
                  <a:srgbClr val="000000"/>
                </a:outerShdw>
              </a:effectLst>
            </a:rPr>
            <a:t>ଭାବବାଦୀମାନେ କେଉଁ କାର୍ଯ୍ୟ କରୁଥିଲେ?</a:t>
          </a:r>
          <a:endParaRPr lang="es-ES" sz="1800" b="1"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sz="2400">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sz="2400">
            <a:effectLst>
              <a:outerShdw blurRad="38100" dist="38100" dir="2700000" algn="tl">
                <a:srgbClr val="000000">
                  <a:alpha val="43137"/>
                </a:srgbClr>
              </a:outerShdw>
            </a:effectLst>
          </a:endParaRPr>
        </a:p>
      </dgm:t>
    </dgm:pt>
    <dgm:pt modelId="{88F0A9F7-075F-4FE1-8A43-5EA7A5DBD27B}">
      <dgm:prSet custT="1"/>
      <dgm:spPr>
        <a:effectLst>
          <a:outerShdw blurRad="50800" dist="38100" dir="2700000" algn="tl" rotWithShape="0">
            <a:prstClr val="black">
              <a:alpha val="40000"/>
            </a:prstClr>
          </a:outerShdw>
        </a:effectLst>
      </dgm:spPr>
      <dgm:t>
        <a:bodyPr/>
        <a:lstStyle/>
        <a:p>
          <a:pPr algn="ctr"/>
          <a:r>
            <a:rPr lang="or-IN" sz="1800" b="1" dirty="0">
              <a:effectLst>
                <a:outerShdw blurRad="38100" dist="38100" dir="2700000" algn="tl">
                  <a:srgbClr val="000000"/>
                </a:outerShdw>
              </a:effectLst>
            </a:rPr>
            <a:t>କେଉଁ ମହିଳାମାନଙ୍କ ପାଖରେ ଭାବବାଣୀର ଦାନ ଥିଲା?</a:t>
          </a:r>
          <a:endParaRPr lang="es-ES" sz="1800" b="1"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sz="2400">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sz="2400">
            <a:effectLst>
              <a:outerShdw blurRad="38100" dist="38100" dir="2700000" algn="tl">
                <a:srgbClr val="000000">
                  <a:alpha val="43137"/>
                </a:srgbClr>
              </a:outerShdw>
            </a:effectLst>
          </a:endParaRPr>
        </a:p>
      </dgm:t>
    </dgm:pt>
    <dgm:pt modelId="{4A12D99C-E967-42A2-BEC4-47F07B307D1F}">
      <dgm:prSet custT="1"/>
      <dgm:spPr>
        <a:effectLst>
          <a:outerShdw blurRad="50800" dist="38100" dir="2700000" algn="tl" rotWithShape="0">
            <a:prstClr val="black">
              <a:alpha val="40000"/>
            </a:prstClr>
          </a:outerShdw>
        </a:effectLst>
      </dgm:spPr>
      <dgm:t>
        <a:bodyPr/>
        <a:lstStyle/>
        <a:p>
          <a:pPr algn="ctr"/>
          <a:r>
            <a:rPr lang="or-IN" sz="1800" b="1" dirty="0">
              <a:effectLst>
                <a:outerShdw blurRad="38100" dist="38100" dir="2700000" algn="tl">
                  <a:srgbClr val="000000"/>
                </a:outerShdw>
              </a:effectLst>
            </a:rPr>
            <a:t>​ଭଣ୍ଡ ଭାବବାଦୀମାନଙ୍କର କେଉଁ ବୈଶିଷ୍ଟ୍ୟ ଥିଲା?</a:t>
          </a:r>
          <a:endParaRPr lang="es-ES" sz="1800" b="1"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sz="2400">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sz="2400">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1" qsCatId="3D" csTypeId="urn:microsoft.com/office/officeart/2005/8/colors/colorful5#1" csCatId="colorful" phldr="1"/>
      <dgm:spPr/>
      <dgm:t>
        <a:bodyPr/>
        <a:lstStyle/>
        <a:p>
          <a:endParaRPr lang="es-ES"/>
        </a:p>
      </dgm:t>
    </dgm:pt>
    <dgm:pt modelId="{32A1EF6E-710A-4AC6-97AB-7552837DB366}">
      <dgm:prSet/>
      <dgm:spPr/>
      <dgm:t>
        <a:bodyPr/>
        <a:lstStyle/>
        <a:p>
          <a:r>
            <a:rPr lang="or-IN" b="1" dirty="0">
              <a:effectLst>
                <a:outerShdw blurRad="38100" dist="38100" dir="2700000" algn="tl">
                  <a:srgbClr val="000000">
                    <a:alpha val="43137"/>
                  </a:srgbClr>
                </a:outerShdw>
              </a:effectLst>
            </a:rPr>
            <a:t>ରାଜାମାନଙ୍କ ସହିତ</a:t>
          </a:r>
          <a:endParaRPr lang="es-ES" b="1" dirty="0">
            <a:effectLst>
              <a:outerShdw blurRad="38100" dist="38100" dir="2700000" algn="tl">
                <a:srgbClr val="000000">
                  <a:alpha val="43137"/>
                </a:srgbClr>
              </a:outerShdw>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ABA2781E-153C-45D7-8773-7C789B16E8B5}">
      <dgm:prSet custT="1"/>
      <dgm:spPr/>
      <dgm:t>
        <a:bodyPr/>
        <a:lstStyle/>
        <a:p>
          <a:pPr marL="265113" indent="0">
            <a:buSzPct val="120000"/>
            <a:buFontTx/>
            <a:buNone/>
          </a:pPr>
          <a:r>
            <a:rPr lang="or-IN" sz="1600" b="1" dirty="0"/>
            <a:t>ସେମାନେ ସେମାନଙ୍କୁ ଅଭିଷେକ କରୁଥିଲେ (୧ ରାଜା ୧୯:୧୬</a:t>
          </a:r>
          <a:r>
            <a:rPr lang="es-ES" sz="1600" b="1" dirty="0"/>
            <a:t>)</a:t>
          </a:r>
          <a:endParaRPr lang="es-ES" sz="1600" dirty="0"/>
        </a:p>
      </dgm:t>
    </dgm:pt>
    <dgm:pt modelId="{A0531B09-E7CA-4882-9097-6DB65AAE7630}" type="parTrans" cxnId="{8842D223-2810-4F72-8F10-DE8AE1CA6351}">
      <dgm:prSet/>
      <dgm:spPr/>
      <dgm:t>
        <a:bodyPr/>
        <a:lstStyle/>
        <a:p>
          <a:endParaRPr lang="es-ES"/>
        </a:p>
      </dgm:t>
    </dgm:pt>
    <dgm:pt modelId="{54CE66BE-A6D0-41EE-A1D0-BE775CD571D4}" type="sibTrans" cxnId="{8842D223-2810-4F72-8F10-DE8AE1CA6351}">
      <dgm:prSet/>
      <dgm:spPr/>
      <dgm:t>
        <a:bodyPr/>
        <a:lstStyle/>
        <a:p>
          <a:endParaRPr lang="es-ES"/>
        </a:p>
      </dgm:t>
    </dgm:pt>
    <dgm:pt modelId="{D015BCE2-1F55-4922-B55C-724929522C83}">
      <dgm:prSet/>
      <dgm:spPr/>
      <dgm:t>
        <a:bodyPr/>
        <a:lstStyle/>
        <a:p>
          <a:r>
            <a:rPr lang="or-IN" b="1" dirty="0">
              <a:effectLst>
                <a:outerShdw blurRad="38100" dist="38100" dir="2700000" algn="tl">
                  <a:srgbClr val="000000">
                    <a:alpha val="43137"/>
                  </a:srgbClr>
                </a:outerShdw>
              </a:effectLst>
            </a:rPr>
            <a:t>ଯାଜକମାନଙ୍କ ସହିତ</a:t>
          </a:r>
          <a:endParaRPr lang="es-ES" b="1" dirty="0">
            <a:effectLst>
              <a:outerShdw blurRad="38100" dist="38100" dir="2700000" algn="tl">
                <a:srgbClr val="000000">
                  <a:alpha val="43137"/>
                </a:srgbClr>
              </a:outerShdw>
            </a:effectLst>
          </a:endParaRPr>
        </a:p>
      </dgm:t>
    </dgm:pt>
    <dgm:pt modelId="{BA61DD42-F8A2-4437-80C1-8D527F95D891}" type="parTrans" cxnId="{551E4D20-EEAF-4BAE-AB45-734543495CC5}">
      <dgm:prSet/>
      <dgm:spPr/>
      <dgm:t>
        <a:bodyPr/>
        <a:lstStyle/>
        <a:p>
          <a:endParaRPr lang="es-ES"/>
        </a:p>
      </dgm:t>
    </dgm:pt>
    <dgm:pt modelId="{1792D66E-DED5-47CD-936A-175C6BB841E0}" type="sibTrans" cxnId="{551E4D20-EEAF-4BAE-AB45-734543495CC5}">
      <dgm:prSet/>
      <dgm:spPr/>
      <dgm:t>
        <a:bodyPr/>
        <a:lstStyle/>
        <a:p>
          <a:endParaRPr lang="es-ES"/>
        </a:p>
      </dgm:t>
    </dgm:pt>
    <dgm:pt modelId="{3432A324-2336-4860-89D3-3CD1A3876C54}">
      <dgm:prSet custT="1"/>
      <dgm:spPr/>
      <dgm:t>
        <a:bodyPr/>
        <a:lstStyle/>
        <a:p>
          <a:pPr marL="265113" indent="0">
            <a:buSzPct val="120000"/>
            <a:buFontTx/>
            <a:buNone/>
          </a:pPr>
          <a:r>
            <a:rPr lang="or-IN" sz="1600" b="1" dirty="0"/>
            <a:t>ସେମାନେ ଭୁଲ କାମ କଲାବେଳେ ସେମାନଙ୍କୁ ସାମ୍ନା/ସଚେତନ କରୁଥିଲେ (ମଲାଖୀ ୨:୧-୨</a:t>
          </a:r>
          <a:r>
            <a:rPr lang="es-ES" sz="1600" b="1" dirty="0"/>
            <a:t>)</a:t>
          </a:r>
          <a:endParaRPr lang="es-ES" sz="1600" dirty="0"/>
        </a:p>
      </dgm:t>
    </dgm:pt>
    <dgm:pt modelId="{AA30E928-5DE2-46F7-A0F9-468A65CF63A9}" type="parTrans" cxnId="{74641E2E-81EE-4C99-898F-77C60B0A4A9E}">
      <dgm:prSet/>
      <dgm:spPr/>
      <dgm:t>
        <a:bodyPr/>
        <a:lstStyle/>
        <a:p>
          <a:endParaRPr lang="es-ES"/>
        </a:p>
      </dgm:t>
    </dgm:pt>
    <dgm:pt modelId="{09E7E14D-E94B-43D2-9255-2CAFE6D954DE}" type="sibTrans" cxnId="{74641E2E-81EE-4C99-898F-77C60B0A4A9E}">
      <dgm:prSet/>
      <dgm:spPr/>
      <dgm:t>
        <a:bodyPr/>
        <a:lstStyle/>
        <a:p>
          <a:endParaRPr lang="es-ES"/>
        </a:p>
      </dgm:t>
    </dgm:pt>
    <dgm:pt modelId="{637AC09B-8CA7-47CB-A589-D14019889AC5}">
      <dgm:prSet/>
      <dgm:spPr/>
      <dgm:t>
        <a:bodyPr/>
        <a:lstStyle/>
        <a:p>
          <a:r>
            <a:rPr lang="or-IN" b="1" dirty="0">
              <a:effectLst>
                <a:outerShdw blurRad="38100" dist="38100" dir="2700000" algn="tl">
                  <a:srgbClr val="000000">
                    <a:alpha val="43137"/>
                  </a:srgbClr>
                </a:outerShdw>
              </a:effectLst>
            </a:rPr>
            <a:t>ଲୋକମାନଙ୍କ ସହିତ</a:t>
          </a:r>
          <a:endParaRPr lang="es-ES" b="1" dirty="0">
            <a:effectLst>
              <a:outerShdw blurRad="38100" dist="38100" dir="2700000" algn="tl">
                <a:srgbClr val="000000">
                  <a:alpha val="43137"/>
                </a:srgbClr>
              </a:outerShdw>
            </a:effectLst>
          </a:endParaRPr>
        </a:p>
      </dgm:t>
    </dgm:pt>
    <dgm:pt modelId="{4CAA5AF2-2984-4768-94E4-E6398A73EDBA}" type="parTrans" cxnId="{BD7CAD0A-C327-4C57-ACC3-5516A1F41894}">
      <dgm:prSet/>
      <dgm:spPr/>
      <dgm:t>
        <a:bodyPr/>
        <a:lstStyle/>
        <a:p>
          <a:endParaRPr lang="es-ES"/>
        </a:p>
      </dgm:t>
    </dgm:pt>
    <dgm:pt modelId="{7D2DFD9B-B37B-4F3E-8C83-4F4CFC4E311E}" type="sibTrans" cxnId="{BD7CAD0A-C327-4C57-ACC3-5516A1F41894}">
      <dgm:prSet/>
      <dgm:spPr/>
      <dgm:t>
        <a:bodyPr/>
        <a:lstStyle/>
        <a:p>
          <a:endParaRPr lang="es-ES"/>
        </a:p>
      </dgm:t>
    </dgm:pt>
    <dgm:pt modelId="{222FEEE9-3667-416C-92E0-4AAFE2C0DB64}">
      <dgm:prSet custT="1"/>
      <dgm:spPr/>
      <dgm:t>
        <a:bodyPr/>
        <a:lstStyle/>
        <a:p>
          <a:pPr marL="265113" indent="0">
            <a:buSzPct val="120000"/>
            <a:buFontTx/>
            <a:buNone/>
          </a:pPr>
          <a:r>
            <a:rPr lang="or-IN" sz="1600" b="1" dirty="0"/>
            <a:t>ସେମାନେ ସେମାନଙ୍କୁ ଈଶ୍ୱରଙ୍କ ମାର୍ଗ ଶିକ୍ଷା ଦେଉଥିଲେ</a:t>
          </a:r>
          <a:br>
            <a:rPr lang="es-ES" sz="1600" b="1" dirty="0"/>
          </a:br>
          <a:r>
            <a:rPr lang="or-IN" sz="1600" b="1" dirty="0"/>
            <a:t>(ମୀଖା ୬:୮</a:t>
          </a:r>
          <a:r>
            <a:rPr lang="es-ES" sz="1600" b="1" dirty="0"/>
            <a:t>)</a:t>
          </a:r>
          <a:endParaRPr lang="es-ES" sz="1600" dirty="0"/>
        </a:p>
      </dgm:t>
    </dgm:pt>
    <dgm:pt modelId="{115D26EF-C9C1-42F3-AE93-B9C60484AC8C}" type="parTrans" cxnId="{62796999-17A5-47F9-AA83-A72F1620E9D2}">
      <dgm:prSet/>
      <dgm:spPr/>
      <dgm:t>
        <a:bodyPr/>
        <a:lstStyle/>
        <a:p>
          <a:endParaRPr lang="es-ES"/>
        </a:p>
      </dgm:t>
    </dgm:pt>
    <dgm:pt modelId="{41C612D1-BABD-4CCF-9B1B-326F358DB1EF}" type="sibTrans" cxnId="{62796999-17A5-47F9-AA83-A72F1620E9D2}">
      <dgm:prSet/>
      <dgm:spPr/>
      <dgm:t>
        <a:bodyPr/>
        <a:lstStyle/>
        <a:p>
          <a:endParaRPr lang="es-ES"/>
        </a:p>
      </dgm:t>
    </dgm:pt>
    <dgm:pt modelId="{5533AD7F-497A-4A15-B135-4108F45F98B5}">
      <dgm:prSet custT="1"/>
      <dgm:spPr/>
      <dgm:t>
        <a:bodyPr/>
        <a:lstStyle/>
        <a:p>
          <a:pPr marL="265113" indent="0">
            <a:buSzPct val="120000"/>
            <a:buFontTx/>
            <a:buNone/>
          </a:pPr>
          <a:r>
            <a:rPr lang="or-IN" sz="1600" b="1" dirty="0"/>
            <a:t>ସେମାନେ ସେମାନଙ୍କ ପାପ ବିଷୟରେ ଜଣାଉଥିଲେ</a:t>
          </a:r>
          <a:br>
            <a:rPr lang="es-ES" sz="1600" b="1" dirty="0"/>
          </a:br>
          <a:r>
            <a:rPr lang="or-IN" sz="1600" b="1" dirty="0"/>
            <a:t> (ଯିଶା ୫୮:୧</a:t>
          </a:r>
          <a:r>
            <a:rPr lang="es-ES" sz="1600" b="1" dirty="0"/>
            <a:t>)</a:t>
          </a:r>
          <a:endParaRPr lang="es-ES" sz="1600" dirty="0"/>
        </a:p>
      </dgm:t>
    </dgm:pt>
    <dgm:pt modelId="{81E7C9F0-BF21-46E5-87C9-2194503FAB01}" type="parTrans" cxnId="{21E3FC8C-A955-4BAB-B8E2-3399E0D13A19}">
      <dgm:prSet/>
      <dgm:spPr/>
      <dgm:t>
        <a:bodyPr/>
        <a:lstStyle/>
        <a:p>
          <a:endParaRPr lang="es-ES"/>
        </a:p>
      </dgm:t>
    </dgm:pt>
    <dgm:pt modelId="{A3874F8B-0E54-4A76-A4F5-D177425A135E}" type="sibTrans" cxnId="{21E3FC8C-A955-4BAB-B8E2-3399E0D13A19}">
      <dgm:prSet/>
      <dgm:spPr/>
      <dgm:t>
        <a:bodyPr/>
        <a:lstStyle/>
        <a:p>
          <a:endParaRPr lang="es-ES"/>
        </a:p>
      </dgm:t>
    </dgm:pt>
    <dgm:pt modelId="{8269B56E-7727-40CE-B625-2C9721649A5B}">
      <dgm:prSet custT="1"/>
      <dgm:spPr/>
      <dgm:t>
        <a:bodyPr/>
        <a:lstStyle/>
        <a:p>
          <a:pPr marL="265113" indent="0">
            <a:buSzPct val="120000"/>
            <a:buFontTx/>
            <a:buNone/>
          </a:pPr>
          <a:r>
            <a:rPr lang="or-IN" sz="1600" b="1" dirty="0"/>
            <a:t>ସେମାନେ ସେମାନଙ୍କୁ ମନପରିବର୍ତ୍ତନ ପାଇଁ ଆହ୍ୱାନ କରୁଥିଲେ (ଯିହି ୧୮:୩୨</a:t>
          </a:r>
          <a:r>
            <a:rPr lang="es-ES" sz="1600" b="1" dirty="0"/>
            <a:t>)</a:t>
          </a:r>
          <a:endParaRPr lang="es-ES" sz="1600" dirty="0"/>
        </a:p>
      </dgm:t>
    </dgm:pt>
    <dgm:pt modelId="{6A915703-B68C-464A-B3CD-6D6FF2AE6D7C}" type="parTrans" cxnId="{5CEA538C-7D33-4BCF-94B8-145C09C8EFBA}">
      <dgm:prSet/>
      <dgm:spPr/>
      <dgm:t>
        <a:bodyPr/>
        <a:lstStyle/>
        <a:p>
          <a:endParaRPr lang="es-ES"/>
        </a:p>
      </dgm:t>
    </dgm:pt>
    <dgm:pt modelId="{41A24FD0-218A-4673-A6E8-F36CC0CEE666}" type="sibTrans" cxnId="{5CEA538C-7D33-4BCF-94B8-145C09C8EFBA}">
      <dgm:prSet/>
      <dgm:spPr/>
      <dgm:t>
        <a:bodyPr/>
        <a:lstStyle/>
        <a:p>
          <a:endParaRPr lang="es-ES"/>
        </a:p>
      </dgm:t>
    </dgm:pt>
    <dgm:pt modelId="{C27D46B8-FC64-4971-B0A2-2587B3183C78}">
      <dgm:prSet/>
      <dgm:spPr/>
      <dgm:t>
        <a:bodyPr/>
        <a:lstStyle/>
        <a:p>
          <a:r>
            <a:rPr lang="or-IN" b="1" dirty="0">
              <a:effectLst>
                <a:outerShdw blurRad="38100" dist="38100" dir="2700000" algn="tl">
                  <a:srgbClr val="000000">
                    <a:alpha val="43137"/>
                  </a:srgbClr>
                </a:outerShdw>
              </a:effectLst>
            </a:rPr>
            <a:t>ଆମ ସହିତ</a:t>
          </a:r>
          <a:endParaRPr lang="es-ES" b="1" dirty="0">
            <a:effectLst>
              <a:outerShdw blurRad="38100" dist="38100" dir="2700000" algn="tl">
                <a:srgbClr val="000000">
                  <a:alpha val="43137"/>
                </a:srgbClr>
              </a:outerShdw>
            </a:effectLst>
          </a:endParaRPr>
        </a:p>
      </dgm:t>
    </dgm:pt>
    <dgm:pt modelId="{4A743D6C-DF08-44E8-B15A-F1C4C4BA76A3}" type="parTrans" cxnId="{0D57EE1E-1FCC-42C0-A7CB-D7F4B44D9B9D}">
      <dgm:prSet/>
      <dgm:spPr/>
      <dgm:t>
        <a:bodyPr/>
        <a:lstStyle/>
        <a:p>
          <a:endParaRPr lang="es-ES"/>
        </a:p>
      </dgm:t>
    </dgm:pt>
    <dgm:pt modelId="{1E3BC3B1-B39A-4344-93C8-F0AA20C4C2AD}" type="sibTrans" cxnId="{0D57EE1E-1FCC-42C0-A7CB-D7F4B44D9B9D}">
      <dgm:prSet/>
      <dgm:spPr/>
      <dgm:t>
        <a:bodyPr/>
        <a:lstStyle/>
        <a:p>
          <a:endParaRPr lang="es-ES"/>
        </a:p>
      </dgm:t>
    </dgm:pt>
    <dgm:pt modelId="{42D742F8-5631-4DBF-BDAA-F72ABDDF6E7E}">
      <dgm:prSet custT="1"/>
      <dgm:spPr/>
      <dgm:t>
        <a:bodyPr/>
        <a:lstStyle/>
        <a:p>
          <a:pPr marL="265113" indent="0">
            <a:buSzPct val="120000"/>
            <a:buFontTx/>
            <a:buNone/>
          </a:pPr>
          <a:r>
            <a:rPr lang="or-IN" sz="2000" b="1" dirty="0"/>
            <a:t>ସେମାନେ ନିଜ ବାର୍ତ୍ତାଗୁଡ଼ିକୁ ଲିଖିତ ଆକାରରେ ରଖିଥିଲେ</a:t>
          </a:r>
          <a:br>
            <a:rPr lang="es-ES" sz="2000" b="1" dirty="0"/>
          </a:br>
          <a:r>
            <a:rPr lang="or-IN" sz="2000" b="1" dirty="0"/>
            <a:t>(୨ ବଂଶା ୧୩:୨୨</a:t>
          </a:r>
          <a:r>
            <a:rPr lang="es-ES" sz="2000" b="1" dirty="0"/>
            <a:t>)</a:t>
          </a:r>
          <a:endParaRPr lang="es-ES" sz="2000" dirty="0"/>
        </a:p>
      </dgm:t>
    </dgm:pt>
    <dgm:pt modelId="{02A884E5-50F2-41C2-8803-55FE9D27FFC1}" type="parTrans" cxnId="{B0D62F3D-9474-4F8F-84C0-A26C257B3230}">
      <dgm:prSet/>
      <dgm:spPr/>
      <dgm:t>
        <a:bodyPr/>
        <a:lstStyle/>
        <a:p>
          <a:endParaRPr lang="es-ES"/>
        </a:p>
      </dgm:t>
    </dgm:pt>
    <dgm:pt modelId="{B7E3DF12-A25C-4C6B-B07B-C1628323E25C}" type="sibTrans" cxnId="{B0D62F3D-9474-4F8F-84C0-A26C257B3230}">
      <dgm:prSet/>
      <dgm:spPr/>
      <dgm:t>
        <a:bodyPr/>
        <a:lstStyle/>
        <a:p>
          <a:endParaRPr lang="es-ES"/>
        </a:p>
      </dgm:t>
    </dgm:pt>
    <dgm:pt modelId="{8FFB847D-4BA3-41B5-865A-4ACF65CF216C}">
      <dgm:prSet custT="1"/>
      <dgm:spPr/>
      <dgm:t>
        <a:bodyPr/>
        <a:lstStyle/>
        <a:p>
          <a:pPr marL="265113" indent="0">
            <a:buSzPct val="120000"/>
            <a:buFontTx/>
            <a:buNone/>
          </a:pPr>
          <a:r>
            <a:rPr lang="or-IN" sz="1600" b="1" dirty="0"/>
            <a:t>ମାନେ ଭଲ କାମ କଲାବେଳେ ସେମାନଙ୍କୁ ଉତ୍ସାହିତ କରୁଥିଲେ</a:t>
          </a:r>
          <a:endParaRPr lang="es-ES" sz="1600" dirty="0"/>
        </a:p>
      </dgm:t>
    </dgm:pt>
    <dgm:pt modelId="{5C1636D9-BF6D-4604-8FA8-EDBB7F42A35F}" type="sibTrans" cxnId="{435528BE-3AFD-4703-AB3B-89ADEB4625F0}">
      <dgm:prSet/>
      <dgm:spPr/>
      <dgm:t>
        <a:bodyPr/>
        <a:lstStyle/>
        <a:p>
          <a:endParaRPr lang="es-ES"/>
        </a:p>
      </dgm:t>
    </dgm:pt>
    <dgm:pt modelId="{3824F19C-0357-4C21-93EE-D32E4C4DC81D}" type="parTrans" cxnId="{435528BE-3AFD-4703-AB3B-89ADEB4625F0}">
      <dgm:prSet/>
      <dgm:spPr/>
      <dgm:t>
        <a:bodyPr/>
        <a:lstStyle/>
        <a:p>
          <a:endParaRPr lang="es-ES"/>
        </a:p>
      </dgm:t>
    </dgm:pt>
    <dgm:pt modelId="{A199F07A-C396-4EB2-88DE-DA6D2537CF23}">
      <dgm:prSet custT="1"/>
      <dgm:spPr/>
      <dgm:t>
        <a:bodyPr/>
        <a:lstStyle/>
        <a:p>
          <a:pPr marL="265113" indent="0">
            <a:buSzPct val="120000"/>
            <a:buFontTx/>
            <a:buNone/>
          </a:pPr>
          <a:r>
            <a:rPr lang="or-IN" sz="1600" b="1" dirty="0"/>
            <a:t>ସେମାନେ ଭୁଲ କାମ କଲାବେଳେ ସେମାନଙ୍କୁ ସାମ୍ନା/ସଚେତନ କରୁ ଥିଲେ (୧ ରାଜା ୨୧:୨୦</a:t>
          </a:r>
          <a:r>
            <a:rPr lang="es-ES" sz="1600" b="1" dirty="0"/>
            <a:t>)</a:t>
          </a:r>
          <a:endParaRPr lang="es-ES" sz="1600" dirty="0"/>
        </a:p>
      </dgm:t>
    </dgm:pt>
    <dgm:pt modelId="{5E7E80DE-0FEF-4E0F-A936-667F1DA9EA09}" type="sibTrans" cxnId="{8AB08552-57ED-4BF0-A095-C51558144DDE}">
      <dgm:prSet/>
      <dgm:spPr/>
      <dgm:t>
        <a:bodyPr/>
        <a:lstStyle/>
        <a:p>
          <a:endParaRPr lang="es-ES"/>
        </a:p>
      </dgm:t>
    </dgm:pt>
    <dgm:pt modelId="{3E739785-8E7D-4849-BBE9-4822075034FA}" type="parTrans" cxnId="{8AB08552-57ED-4BF0-A095-C51558144DDE}">
      <dgm:prSet/>
      <dgm:spPr/>
      <dgm:t>
        <a:bodyPr/>
        <a:lstStyle/>
        <a:p>
          <a:endParaRPr lang="es-ES"/>
        </a:p>
      </dgm:t>
    </dgm:pt>
    <dgm:pt modelId="{0450EDAE-B5E8-4D76-8532-D024D0603B3A}">
      <dgm:prSet custT="1"/>
      <dgm:spPr/>
      <dgm:t>
        <a:bodyPr/>
        <a:lstStyle/>
        <a:p>
          <a:pPr marL="265113" indent="0">
            <a:buSzPct val="120000"/>
            <a:buFontTx/>
            <a:buNone/>
          </a:pPr>
          <a:r>
            <a:rPr lang="or-IN" sz="1600" b="1" dirty="0"/>
            <a:t>(୨ ବଂଶା ୧୫:୮</a:t>
          </a:r>
          <a:r>
            <a:rPr lang="es-ES" sz="1600" b="1" dirty="0"/>
            <a:t>)</a:t>
          </a:r>
        </a:p>
      </dgm:t>
    </dgm:pt>
    <dgm:pt modelId="{73C541FA-7AA7-473E-A79E-D15ABD06F2D8}" type="parTrans" cxnId="{28855333-DF7F-408A-8E33-835373B28775}">
      <dgm:prSet/>
      <dgm:spPr/>
      <dgm:t>
        <a:bodyPr/>
        <a:lstStyle/>
        <a:p>
          <a:endParaRPr lang="es-ES"/>
        </a:p>
      </dgm:t>
    </dgm:pt>
    <dgm:pt modelId="{44AD9110-6E96-40CA-A8C2-3C7B84ADD407}" type="sibTrans" cxnId="{28855333-DF7F-408A-8E33-835373B28775}">
      <dgm:prSet/>
      <dgm:spPr/>
      <dgm:t>
        <a:bodyPr/>
        <a:lstStyle/>
        <a:p>
          <a:endParaRPr lang="es-ES"/>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dgm:presLayoutVars>
          <dgm:bulletEnabled val="1"/>
        </dgm:presLayoutVars>
      </dgm:prSet>
      <dgm:spPr/>
    </dgm:pt>
    <dgm:pt modelId="{68BDA093-722F-42A7-B7A1-4DCC974723B9}" type="pres">
      <dgm:prSet presAssocID="{638D59FC-3C2F-4087-82E5-3957CCEF5BC3}" presName="space" presStyleCnt="0"/>
      <dgm:spPr/>
    </dgm:pt>
    <dgm:pt modelId="{D452A645-5365-4087-BE08-D6759FF0F5B9}" type="pres">
      <dgm:prSet presAssocID="{D015BCE2-1F55-4922-B55C-724929522C83}" presName="composite" presStyleCnt="0"/>
      <dgm:spPr/>
    </dgm:pt>
    <dgm:pt modelId="{FFE4639A-A1BC-48B9-BB6E-193C8A90B79C}" type="pres">
      <dgm:prSet presAssocID="{D015BCE2-1F55-4922-B55C-724929522C83}" presName="parTx" presStyleLbl="alignNode1" presStyleIdx="1" presStyleCnt="4">
        <dgm:presLayoutVars>
          <dgm:chMax val="0"/>
          <dgm:chPref val="0"/>
          <dgm:bulletEnabled val="1"/>
        </dgm:presLayoutVars>
      </dgm:prSet>
      <dgm:spPr/>
    </dgm:pt>
    <dgm:pt modelId="{53DF6662-7B4C-4132-A7BC-60CF82E77731}" type="pres">
      <dgm:prSet presAssocID="{D015BCE2-1F55-4922-B55C-724929522C83}" presName="desTx" presStyleLbl="alignAccFollowNode1" presStyleIdx="1" presStyleCnt="4">
        <dgm:presLayoutVars>
          <dgm:bulletEnabled val="1"/>
        </dgm:presLayoutVars>
      </dgm:prSet>
      <dgm:spPr/>
    </dgm:pt>
    <dgm:pt modelId="{3D6663FD-894E-435D-ACC4-9A26919700F5}" type="pres">
      <dgm:prSet presAssocID="{1792D66E-DED5-47CD-936A-175C6BB841E0}" presName="space" presStyleCnt="0"/>
      <dgm:spPr/>
    </dgm:pt>
    <dgm:pt modelId="{202025F2-D32C-4B5E-A0EC-35F91623ED53}" type="pres">
      <dgm:prSet presAssocID="{637AC09B-8CA7-47CB-A589-D14019889AC5}" presName="composite" presStyleCnt="0"/>
      <dgm:spPr/>
    </dgm:pt>
    <dgm:pt modelId="{DEFE3BFD-63AE-46D0-8338-9DA444A1BDAE}" type="pres">
      <dgm:prSet presAssocID="{637AC09B-8CA7-47CB-A589-D14019889AC5}" presName="parTx" presStyleLbl="alignNode1" presStyleIdx="2" presStyleCnt="4">
        <dgm:presLayoutVars>
          <dgm:chMax val="0"/>
          <dgm:chPref val="0"/>
          <dgm:bulletEnabled val="1"/>
        </dgm:presLayoutVars>
      </dgm:prSet>
      <dgm:spPr/>
    </dgm:pt>
    <dgm:pt modelId="{75A5ECA1-1260-4949-AE3C-6090613AD70F}" type="pres">
      <dgm:prSet presAssocID="{637AC09B-8CA7-47CB-A589-D14019889AC5}" presName="desTx" presStyleLbl="alignAccFollowNode1" presStyleIdx="2" presStyleCnt="4">
        <dgm:presLayoutVars>
          <dgm:bulletEnabled val="1"/>
        </dgm:presLayoutVars>
      </dgm:prSet>
      <dgm:spPr/>
    </dgm:pt>
    <dgm:pt modelId="{CEBFBDBD-259A-4F19-A41E-F8D0531A78A2}" type="pres">
      <dgm:prSet presAssocID="{7D2DFD9B-B37B-4F3E-8C83-4F4CFC4E311E}" presName="space" presStyleCnt="0"/>
      <dgm:spPr/>
    </dgm:pt>
    <dgm:pt modelId="{BFEBD845-0D9F-48F2-A73A-E5E05B099E8A}" type="pres">
      <dgm:prSet presAssocID="{C27D46B8-FC64-4971-B0A2-2587B3183C78}" presName="composite" presStyleCnt="0"/>
      <dgm:spPr/>
    </dgm:pt>
    <dgm:pt modelId="{8B58166E-5A6E-4E39-A943-90284F6DCE41}" type="pres">
      <dgm:prSet presAssocID="{C27D46B8-FC64-4971-B0A2-2587B3183C78}" presName="parTx" presStyleLbl="alignNode1" presStyleIdx="3" presStyleCnt="4">
        <dgm:presLayoutVars>
          <dgm:chMax val="0"/>
          <dgm:chPref val="0"/>
          <dgm:bulletEnabled val="1"/>
        </dgm:presLayoutVars>
      </dgm:prSet>
      <dgm:spPr/>
    </dgm:pt>
    <dgm:pt modelId="{6C228FAD-8A71-42AC-B3BE-D879487E1848}" type="pres">
      <dgm:prSet presAssocID="{C27D46B8-FC64-4971-B0A2-2587B3183C78}" presName="desTx" presStyleLbl="alignAccFollowNode1" presStyleIdx="3" presStyleCnt="4">
        <dgm:presLayoutVars>
          <dgm:bulletEnabled val="1"/>
        </dgm:presLayoutVars>
      </dgm:prSet>
      <dgm:spPr/>
    </dgm:pt>
  </dgm:ptLst>
  <dgm:cxnLst>
    <dgm:cxn modelId="{BD7CAD0A-C327-4C57-ACC3-5516A1F41894}" srcId="{D90057AC-8CF6-436E-B0AC-091266B00293}" destId="{637AC09B-8CA7-47CB-A589-D14019889AC5}" srcOrd="2" destOrd="0" parTransId="{4CAA5AF2-2984-4768-94E4-E6398A73EDBA}" sibTransId="{7D2DFD9B-B37B-4F3E-8C83-4F4CFC4E311E}"/>
    <dgm:cxn modelId="{0D57EE1E-1FCC-42C0-A7CB-D7F4B44D9B9D}" srcId="{D90057AC-8CF6-436E-B0AC-091266B00293}" destId="{C27D46B8-FC64-4971-B0A2-2587B3183C78}" srcOrd="3" destOrd="0" parTransId="{4A743D6C-DF08-44E8-B15A-F1C4C4BA76A3}" sibTransId="{1E3BC3B1-B39A-4344-93C8-F0AA20C4C2AD}"/>
    <dgm:cxn modelId="{551E4D20-EEAF-4BAE-AB45-734543495CC5}" srcId="{D90057AC-8CF6-436E-B0AC-091266B00293}" destId="{D015BCE2-1F55-4922-B55C-724929522C83}" srcOrd="1" destOrd="0" parTransId="{BA61DD42-F8A2-4437-80C1-8D527F95D891}" sibTransId="{1792D66E-DED5-47CD-936A-175C6BB841E0}"/>
    <dgm:cxn modelId="{8842D223-2810-4F72-8F10-DE8AE1CA6351}" srcId="{32A1EF6E-710A-4AC6-97AB-7552837DB366}" destId="{ABA2781E-153C-45D7-8773-7C789B16E8B5}" srcOrd="0" destOrd="0" parTransId="{A0531B09-E7CA-4882-9097-6DB65AAE7630}" sibTransId="{54CE66BE-A6D0-41EE-A1D0-BE775CD571D4}"/>
    <dgm:cxn modelId="{74641E2E-81EE-4C99-898F-77C60B0A4A9E}" srcId="{D015BCE2-1F55-4922-B55C-724929522C83}" destId="{3432A324-2336-4860-89D3-3CD1A3876C54}" srcOrd="0" destOrd="0" parTransId="{AA30E928-5DE2-46F7-A0F9-468A65CF63A9}" sibTransId="{09E7E14D-E94B-43D2-9255-2CAFE6D954DE}"/>
    <dgm:cxn modelId="{28855333-DF7F-408A-8E33-835373B28775}" srcId="{32A1EF6E-710A-4AC6-97AB-7552837DB366}" destId="{0450EDAE-B5E8-4D76-8532-D024D0603B3A}" srcOrd="2" destOrd="0" parTransId="{73C541FA-7AA7-473E-A79E-D15ABD06F2D8}" sibTransId="{44AD9110-6E96-40CA-A8C2-3C7B84ADD407}"/>
    <dgm:cxn modelId="{C091C433-8E06-4E30-885B-41D6F8852A67}" type="presOf" srcId="{42D742F8-5631-4DBF-BDAA-F72ABDDF6E7E}" destId="{6C228FAD-8A71-42AC-B3BE-D879487E1848}" srcOrd="0" destOrd="0" presId="urn:microsoft.com/office/officeart/2005/8/layout/hList1"/>
    <dgm:cxn modelId="{F1A0AA3A-5E34-4942-B731-C109921F53CB}" type="presOf" srcId="{32A1EF6E-710A-4AC6-97AB-7552837DB366}" destId="{05340BC9-8879-4DCD-BB02-8927DB5F7B5D}" srcOrd="0" destOrd="0" presId="urn:microsoft.com/office/officeart/2005/8/layout/hList1"/>
    <dgm:cxn modelId="{B0D62F3D-9474-4F8F-84C0-A26C257B3230}" srcId="{C27D46B8-FC64-4971-B0A2-2587B3183C78}" destId="{42D742F8-5631-4DBF-BDAA-F72ABDDF6E7E}" srcOrd="0" destOrd="0" parTransId="{02A884E5-50F2-41C2-8803-55FE9D27FFC1}" sibTransId="{B7E3DF12-A25C-4C6B-B07B-C1628323E25C}"/>
    <dgm:cxn modelId="{C40FED49-60AD-478A-BCF2-2441D14649C9}" type="presOf" srcId="{3432A324-2336-4860-89D3-3CD1A3876C54}" destId="{53DF6662-7B4C-4132-A7BC-60CF82E77731}" srcOrd="0" destOrd="0" presId="urn:microsoft.com/office/officeart/2005/8/layout/hList1"/>
    <dgm:cxn modelId="{AFBBD86B-BC0C-4546-86BF-84DE1D488DA5}" type="presOf" srcId="{A199F07A-C396-4EB2-88DE-DA6D2537CF23}" destId="{CF1B35E5-5757-45D6-95F2-5BF0798F1D58}" srcOrd="0" destOrd="3" presId="urn:microsoft.com/office/officeart/2005/8/layout/hList1"/>
    <dgm:cxn modelId="{2A758951-65FF-466B-8FD6-6FA2128EAA33}" type="presOf" srcId="{0450EDAE-B5E8-4D76-8532-D024D0603B3A}" destId="{CF1B35E5-5757-45D6-95F2-5BF0798F1D58}" srcOrd="0" destOrd="2" presId="urn:microsoft.com/office/officeart/2005/8/layout/hList1"/>
    <dgm:cxn modelId="{8AB08552-57ED-4BF0-A095-C51558144DDE}" srcId="{32A1EF6E-710A-4AC6-97AB-7552837DB366}" destId="{A199F07A-C396-4EB2-88DE-DA6D2537CF23}" srcOrd="3" destOrd="0" parTransId="{3E739785-8E7D-4849-BBE9-4822075034FA}" sibTransId="{5E7E80DE-0FEF-4E0F-A936-667F1DA9EA09}"/>
    <dgm:cxn modelId="{45ADEE56-946E-4EA7-9867-3C10DF811873}" type="presOf" srcId="{5533AD7F-497A-4A15-B135-4108F45F98B5}" destId="{75A5ECA1-1260-4949-AE3C-6090613AD70F}" srcOrd="0" destOrd="1" presId="urn:microsoft.com/office/officeart/2005/8/layout/hList1"/>
    <dgm:cxn modelId="{D4FA6557-19F0-4784-A45F-CF230777AA0B}" type="presOf" srcId="{637AC09B-8CA7-47CB-A589-D14019889AC5}" destId="{DEFE3BFD-63AE-46D0-8338-9DA444A1BDAE}" srcOrd="0" destOrd="0" presId="urn:microsoft.com/office/officeart/2005/8/layout/hList1"/>
    <dgm:cxn modelId="{5CEA538C-7D33-4BCF-94B8-145C09C8EFBA}" srcId="{637AC09B-8CA7-47CB-A589-D14019889AC5}" destId="{8269B56E-7727-40CE-B625-2C9721649A5B}" srcOrd="2" destOrd="0" parTransId="{6A915703-B68C-464A-B3CD-6D6FF2AE6D7C}" sibTransId="{41A24FD0-218A-4673-A6E8-F36CC0CEE666}"/>
    <dgm:cxn modelId="{21E3FC8C-A955-4BAB-B8E2-3399E0D13A19}" srcId="{637AC09B-8CA7-47CB-A589-D14019889AC5}" destId="{5533AD7F-497A-4A15-B135-4108F45F98B5}" srcOrd="1" destOrd="0" parTransId="{81E7C9F0-BF21-46E5-87C9-2194503FAB01}" sibTransId="{A3874F8B-0E54-4A76-A4F5-D177425A135E}"/>
    <dgm:cxn modelId="{62796999-17A5-47F9-AA83-A72F1620E9D2}" srcId="{637AC09B-8CA7-47CB-A589-D14019889AC5}" destId="{222FEEE9-3667-416C-92E0-4AAFE2C0DB64}" srcOrd="0" destOrd="0" parTransId="{115D26EF-C9C1-42F3-AE93-B9C60484AC8C}" sibTransId="{41C612D1-BABD-4CCF-9B1B-326F358DB1EF}"/>
    <dgm:cxn modelId="{D55A8CA7-6E8F-4865-927A-10AB3C30263C}" type="presOf" srcId="{222FEEE9-3667-416C-92E0-4AAFE2C0DB64}" destId="{75A5ECA1-1260-4949-AE3C-6090613AD70F}" srcOrd="0" destOrd="0" presId="urn:microsoft.com/office/officeart/2005/8/layout/hList1"/>
    <dgm:cxn modelId="{7658E0AE-DFA8-43E3-B54A-2501F965D134}" type="presOf" srcId="{D015BCE2-1F55-4922-B55C-724929522C83}" destId="{FFE4639A-A1BC-48B9-BB6E-193C8A90B79C}" srcOrd="0" destOrd="0" presId="urn:microsoft.com/office/officeart/2005/8/layout/hList1"/>
    <dgm:cxn modelId="{435528BE-3AFD-4703-AB3B-89ADEB4625F0}" srcId="{32A1EF6E-710A-4AC6-97AB-7552837DB366}" destId="{8FFB847D-4BA3-41B5-865A-4ACF65CF216C}" srcOrd="1" destOrd="0" parTransId="{3824F19C-0357-4C21-93EE-D32E4C4DC81D}" sibTransId="{5C1636D9-BF6D-4604-8FA8-EDBB7F42A35F}"/>
    <dgm:cxn modelId="{C332B9C2-A455-4C52-902A-C3C2D30459BE}" type="presOf" srcId="{8FFB847D-4BA3-41B5-865A-4ACF65CF216C}" destId="{CF1B35E5-5757-45D6-95F2-5BF0798F1D58}" srcOrd="0" destOrd="1" presId="urn:microsoft.com/office/officeart/2005/8/layout/hList1"/>
    <dgm:cxn modelId="{B1F505C3-B86A-48A1-AA19-2C06E3A790F0}" type="presOf" srcId="{C27D46B8-FC64-4971-B0A2-2587B3183C78}" destId="{8B58166E-5A6E-4E39-A943-90284F6DCE41}" srcOrd="0" destOrd="0" presId="urn:microsoft.com/office/officeart/2005/8/layout/hList1"/>
    <dgm:cxn modelId="{D4AA4FD3-97B7-4F72-A129-4A13AF367DDC}" type="presOf" srcId="{8269B56E-7727-40CE-B625-2C9721649A5B}" destId="{75A5ECA1-1260-4949-AE3C-6090613AD70F}" srcOrd="0" destOrd="2" presId="urn:microsoft.com/office/officeart/2005/8/layout/hList1"/>
    <dgm:cxn modelId="{464E3FE3-374A-47F6-B0D1-AABF3FB14376}" type="presOf" srcId="{D90057AC-8CF6-436E-B0AC-091266B00293}" destId="{681415A1-17BD-4D9A-B07E-9F06791D259D}" srcOrd="0" destOrd="0"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75660FF5-6C38-476E-80B2-1D53C62DC225}" type="presOf" srcId="{ABA2781E-153C-45D7-8773-7C789B16E8B5}" destId="{CF1B35E5-5757-45D6-95F2-5BF0798F1D58}" srcOrd="0" destOrd="0" presId="urn:microsoft.com/office/officeart/2005/8/layout/hList1"/>
    <dgm:cxn modelId="{0B2F228E-47A7-4051-80BE-6387C7F25670}" type="presParOf" srcId="{681415A1-17BD-4D9A-B07E-9F06791D259D}" destId="{30C09DD5-96C1-42CE-B10E-781A9C28E698}" srcOrd="0" destOrd="0" presId="urn:microsoft.com/office/officeart/2005/8/layout/hList1"/>
    <dgm:cxn modelId="{3AFC5D03-A0E7-4BA6-9E9D-514AE63266AE}" type="presParOf" srcId="{30C09DD5-96C1-42CE-B10E-781A9C28E698}" destId="{05340BC9-8879-4DCD-BB02-8927DB5F7B5D}" srcOrd="0" destOrd="0" presId="urn:microsoft.com/office/officeart/2005/8/layout/hList1"/>
    <dgm:cxn modelId="{8F08D062-DF95-4650-A75C-499EAF124CD6}" type="presParOf" srcId="{30C09DD5-96C1-42CE-B10E-781A9C28E698}" destId="{CF1B35E5-5757-45D6-95F2-5BF0798F1D58}" srcOrd="1" destOrd="0" presId="urn:microsoft.com/office/officeart/2005/8/layout/hList1"/>
    <dgm:cxn modelId="{22ED8D49-6FC5-404E-B354-426A6BD21272}" type="presParOf" srcId="{681415A1-17BD-4D9A-B07E-9F06791D259D}" destId="{68BDA093-722F-42A7-B7A1-4DCC974723B9}" srcOrd="1" destOrd="0" presId="urn:microsoft.com/office/officeart/2005/8/layout/hList1"/>
    <dgm:cxn modelId="{D0489D81-53D9-4CB0-BD25-FC04E3005990}" type="presParOf" srcId="{681415A1-17BD-4D9A-B07E-9F06791D259D}" destId="{D452A645-5365-4087-BE08-D6759FF0F5B9}" srcOrd="2" destOrd="0" presId="urn:microsoft.com/office/officeart/2005/8/layout/hList1"/>
    <dgm:cxn modelId="{B4A315AF-E2A3-4AE1-B187-6374CA08549A}" type="presParOf" srcId="{D452A645-5365-4087-BE08-D6759FF0F5B9}" destId="{FFE4639A-A1BC-48B9-BB6E-193C8A90B79C}" srcOrd="0" destOrd="0" presId="urn:microsoft.com/office/officeart/2005/8/layout/hList1"/>
    <dgm:cxn modelId="{BD6118FC-C230-4530-B77A-BDD520ED5C0D}" type="presParOf" srcId="{D452A645-5365-4087-BE08-D6759FF0F5B9}" destId="{53DF6662-7B4C-4132-A7BC-60CF82E77731}" srcOrd="1" destOrd="0" presId="urn:microsoft.com/office/officeart/2005/8/layout/hList1"/>
    <dgm:cxn modelId="{6B66A67A-77FE-41DF-ABA8-CF91596EF1FC}" type="presParOf" srcId="{681415A1-17BD-4D9A-B07E-9F06791D259D}" destId="{3D6663FD-894E-435D-ACC4-9A26919700F5}" srcOrd="3" destOrd="0" presId="urn:microsoft.com/office/officeart/2005/8/layout/hList1"/>
    <dgm:cxn modelId="{FBAA8CE7-E190-45B1-9B25-41302B5E10F8}" type="presParOf" srcId="{681415A1-17BD-4D9A-B07E-9F06791D259D}" destId="{202025F2-D32C-4B5E-A0EC-35F91623ED53}" srcOrd="4" destOrd="0" presId="urn:microsoft.com/office/officeart/2005/8/layout/hList1"/>
    <dgm:cxn modelId="{0B538608-3429-4A18-8992-43095A305485}" type="presParOf" srcId="{202025F2-D32C-4B5E-A0EC-35F91623ED53}" destId="{DEFE3BFD-63AE-46D0-8338-9DA444A1BDAE}" srcOrd="0" destOrd="0" presId="urn:microsoft.com/office/officeart/2005/8/layout/hList1"/>
    <dgm:cxn modelId="{46BD52E9-4DE2-495E-8C94-99DAAF510792}" type="presParOf" srcId="{202025F2-D32C-4B5E-A0EC-35F91623ED53}" destId="{75A5ECA1-1260-4949-AE3C-6090613AD70F}" srcOrd="1" destOrd="0" presId="urn:microsoft.com/office/officeart/2005/8/layout/hList1"/>
    <dgm:cxn modelId="{D346F706-5E32-45D3-AF3C-6D8BAC09AF4D}" type="presParOf" srcId="{681415A1-17BD-4D9A-B07E-9F06791D259D}" destId="{CEBFBDBD-259A-4F19-A41E-F8D0531A78A2}" srcOrd="5" destOrd="0" presId="urn:microsoft.com/office/officeart/2005/8/layout/hList1"/>
    <dgm:cxn modelId="{A9F6923E-DF71-444F-A6ED-033C8F01A244}" type="presParOf" srcId="{681415A1-17BD-4D9A-B07E-9F06791D259D}" destId="{BFEBD845-0D9F-48F2-A73A-E5E05B099E8A}" srcOrd="6" destOrd="0" presId="urn:microsoft.com/office/officeart/2005/8/layout/hList1"/>
    <dgm:cxn modelId="{EC0A9D0D-33AE-4F34-BE4D-7C2938626EDF}" type="presParOf" srcId="{BFEBD845-0D9F-48F2-A73A-E5E05B099E8A}" destId="{8B58166E-5A6E-4E39-A943-90284F6DCE41}" srcOrd="0" destOrd="0" presId="urn:microsoft.com/office/officeart/2005/8/layout/hList1"/>
    <dgm:cxn modelId="{0F0B2313-DAB1-44D2-9466-C7E9C062FE95}" type="presParOf" srcId="{BFEBD845-0D9F-48F2-A73A-E5E05B099E8A}" destId="{6C228FAD-8A71-42AC-B3BE-D879487E1848}"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or-IN" sz="1800" b="1" dirty="0">
              <a:solidFill>
                <a:schemeClr val="tx1"/>
              </a:solidFill>
            </a:rPr>
            <a:t>ସେମାନେ ନିଜସ୍ୱ ଭାବବାଣୀ ତିଆରି କରୁଥିଲେ (ଯିହି ୧୩:୨, ୧୭)</a:t>
          </a:r>
          <a:endParaRPr lang="es-ES" sz="1800" b="1" dirty="0">
            <a:solidFill>
              <a:schemeClr val="tx1"/>
            </a:solidFill>
          </a:endParaRPr>
        </a:p>
      </dgm:t>
    </dgm:pt>
    <dgm:pt modelId="{5F80A97A-2702-4CF6-822C-645892231ECC}" type="parTrans" cxnId="{71D9A045-D182-4E69-9FD7-471CEFB1F9DE}">
      <dgm:prSet/>
      <dgm:spPr/>
      <dgm:t>
        <a:bodyPr/>
        <a:lstStyle/>
        <a:p>
          <a:endParaRPr lang="es-ES" sz="1800">
            <a:solidFill>
              <a:schemeClr val="tx1"/>
            </a:solidFill>
          </a:endParaRPr>
        </a:p>
      </dgm:t>
    </dgm:pt>
    <dgm:pt modelId="{90CB1F1D-837A-4E40-B84A-2980881D4E9C}" type="sibTrans" cxnId="{71D9A045-D182-4E69-9FD7-471CEFB1F9DE}">
      <dgm:prSet custT="1"/>
      <dgm:spPr>
        <a:solidFill>
          <a:schemeClr val="accent4">
            <a:lumMod val="75000"/>
            <a:alpha val="90000"/>
          </a:schemeClr>
        </a:solidFill>
        <a:scene3d>
          <a:camera prst="orthographicFront"/>
          <a:lightRig rig="threePt" dir="t"/>
        </a:scene3d>
        <a:sp3d>
          <a:bevelT/>
        </a:sp3d>
      </dgm:spPr>
      <dgm:t>
        <a:bodyPr/>
        <a:lstStyle/>
        <a:p>
          <a:endParaRPr lang="es-ES" sz="1800">
            <a:solidFill>
              <a:schemeClr val="tx1"/>
            </a:solidFill>
          </a:endParaRPr>
        </a:p>
      </dgm:t>
    </dgm:pt>
    <dgm:pt modelId="{F861A691-1ED7-4178-B206-60C15B0B43EF}">
      <dgm:prSet custT="1"/>
      <dgm:spPr>
        <a:solidFill>
          <a:schemeClr val="accent2">
            <a:lumMod val="40000"/>
            <a:lumOff val="60000"/>
          </a:schemeClr>
        </a:solidFill>
      </dgm:spPr>
      <dgm:t>
        <a:bodyPr/>
        <a:lstStyle/>
        <a:p>
          <a:r>
            <a:rPr lang="or-IN" sz="1800" b="1" dirty="0">
              <a:solidFill>
                <a:schemeClr val="tx1"/>
              </a:solidFill>
            </a:rPr>
            <a:t>ଲୋକମାନେ ଯାହା ଶୁଣିବାକୁ ଚାହୁଁଥିଲେ ସେମାନେ ତାହା କହୁଥିଲେ (ଯିହି ୧୩:୧୬)</a:t>
          </a:r>
          <a:endParaRPr lang="es-ES" sz="1800" b="1" dirty="0">
            <a:solidFill>
              <a:schemeClr val="tx1"/>
            </a:solidFill>
          </a:endParaRPr>
        </a:p>
      </dgm:t>
    </dgm:pt>
    <dgm:pt modelId="{58582327-3B6F-4493-B6E6-584FF2DE0586}" type="parTrans" cxnId="{8FD007AB-793F-428B-B111-B38756AB10F8}">
      <dgm:prSet/>
      <dgm:spPr/>
      <dgm:t>
        <a:bodyPr/>
        <a:lstStyle/>
        <a:p>
          <a:endParaRPr lang="es-ES" sz="1800">
            <a:solidFill>
              <a:schemeClr val="tx1"/>
            </a:solidFill>
          </a:endParaRPr>
        </a:p>
      </dgm:t>
    </dgm:pt>
    <dgm:pt modelId="{8163A269-09C3-4A5B-8D09-2A9DF86732C9}" type="sibTrans" cxnId="{8FD007AB-793F-428B-B111-B38756AB10F8}">
      <dgm:prSet custT="1"/>
      <dgm:spPr>
        <a:solidFill>
          <a:schemeClr val="accent2">
            <a:lumMod val="75000"/>
            <a:alpha val="90000"/>
          </a:schemeClr>
        </a:solidFill>
        <a:scene3d>
          <a:camera prst="orthographicFront"/>
          <a:lightRig rig="threePt" dir="t"/>
        </a:scene3d>
        <a:sp3d>
          <a:bevelT/>
        </a:sp3d>
      </dgm:spPr>
      <dgm:t>
        <a:bodyPr/>
        <a:lstStyle/>
        <a:p>
          <a:endParaRPr lang="es-ES" sz="1800">
            <a:solidFill>
              <a:schemeClr val="tx1"/>
            </a:solidFill>
          </a:endParaRPr>
        </a:p>
      </dgm:t>
    </dgm:pt>
    <dgm:pt modelId="{E7073E38-E644-4DA3-B5FF-20EAEF767AE8}">
      <dgm:prSet custT="1"/>
      <dgm:spPr>
        <a:solidFill>
          <a:srgbClr val="FFB3FF"/>
        </a:solidFill>
      </dgm:spPr>
      <dgm:t>
        <a:bodyPr/>
        <a:lstStyle/>
        <a:p>
          <a:r>
            <a:rPr lang="or-IN" sz="1800" b="1" dirty="0">
              <a:solidFill>
                <a:schemeClr val="tx1"/>
              </a:solidFill>
            </a:rPr>
            <a:t>ସେମାନେ ପାପ ବିରୁଦ୍ଧରେ ସ୍ୱର ଉତ୍ତୋଳନ କରୁ ନ ଥିଲେ (ଯିହି ୧୩:୨୨)</a:t>
          </a:r>
          <a:endParaRPr lang="es-ES" sz="1800" b="1" dirty="0">
            <a:solidFill>
              <a:schemeClr val="tx1"/>
            </a:solidFill>
          </a:endParaRPr>
        </a:p>
      </dgm:t>
    </dgm:pt>
    <dgm:pt modelId="{87DA86EF-00F3-4221-8C83-05F79F4F41D8}" type="parTrans" cxnId="{77C06B79-DCB5-4ECA-BD74-535F5E664D60}">
      <dgm:prSet/>
      <dgm:spPr/>
      <dgm:t>
        <a:bodyPr/>
        <a:lstStyle/>
        <a:p>
          <a:endParaRPr lang="es-ES" sz="1800">
            <a:solidFill>
              <a:schemeClr val="tx1"/>
            </a:solidFill>
          </a:endParaRPr>
        </a:p>
      </dgm:t>
    </dgm:pt>
    <dgm:pt modelId="{86C0762D-CD37-490E-8CB8-5AD12A22482A}" type="sibTrans" cxnId="{77C06B79-DCB5-4ECA-BD74-535F5E664D60}">
      <dgm:prSet custT="1"/>
      <dgm:spPr>
        <a:solidFill>
          <a:schemeClr val="tx2">
            <a:lumMod val="75000"/>
            <a:alpha val="90000"/>
          </a:schemeClr>
        </a:solidFill>
        <a:scene3d>
          <a:camera prst="orthographicFront"/>
          <a:lightRig rig="threePt" dir="t"/>
        </a:scene3d>
        <a:sp3d>
          <a:bevelT/>
        </a:sp3d>
      </dgm:spPr>
      <dgm:t>
        <a:bodyPr/>
        <a:lstStyle/>
        <a:p>
          <a:endParaRPr lang="es-ES" sz="1800">
            <a:solidFill>
              <a:schemeClr val="tx1"/>
            </a:solidFill>
          </a:endParaRPr>
        </a:p>
      </dgm:t>
    </dgm:pt>
    <dgm:pt modelId="{3DDC293E-5143-4CB6-ABB8-569658A07BC0}">
      <dgm:prSet custT="1"/>
      <dgm:spPr>
        <a:solidFill>
          <a:schemeClr val="accent1">
            <a:lumMod val="40000"/>
            <a:lumOff val="60000"/>
          </a:schemeClr>
        </a:solidFill>
      </dgm:spPr>
      <dgm:t>
        <a:bodyPr/>
        <a:lstStyle/>
        <a:p>
          <a:r>
            <a:rPr lang="or-IN" sz="1800" b="1" dirty="0">
              <a:solidFill>
                <a:schemeClr val="tx1"/>
              </a:solidFill>
            </a:rPr>
            <a:t>ସେମାନେ ବ୍ୟକ୍ତିଗତ ଲାଭ ଖୋଜୁଥିଲେ (ଯିହି ୧୩:୧୯)</a:t>
          </a:r>
          <a:endParaRPr lang="es-ES" sz="1800" b="1" dirty="0">
            <a:solidFill>
              <a:schemeClr val="tx1"/>
            </a:solidFill>
          </a:endParaRPr>
        </a:p>
      </dgm:t>
    </dgm:pt>
    <dgm:pt modelId="{728064D7-085B-4D4B-9C4B-4710DB64D864}" type="parTrans" cxnId="{89D6441D-2834-4C1E-9837-54240654218F}">
      <dgm:prSet/>
      <dgm:spPr/>
      <dgm:t>
        <a:bodyPr/>
        <a:lstStyle/>
        <a:p>
          <a:endParaRPr lang="es-ES" sz="1800">
            <a:solidFill>
              <a:schemeClr val="tx1"/>
            </a:solidFill>
          </a:endParaRPr>
        </a:p>
      </dgm:t>
    </dgm:pt>
    <dgm:pt modelId="{194EB3FC-D213-494E-AEE1-71CD47DE03B5}" type="sibTrans" cxnId="{89D6441D-2834-4C1E-9837-54240654218F}">
      <dgm:prSet/>
      <dgm:spPr/>
      <dgm:t>
        <a:bodyPr/>
        <a:lstStyle/>
        <a:p>
          <a:endParaRPr lang="es-ES" sz="18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14264" custLinFactNeighborX="576">
        <dgm:presLayoutVars>
          <dgm:bulletEnabled val="1"/>
        </dgm:presLayoutVars>
      </dgm:prSet>
      <dgm:spPr/>
    </dgm:pt>
    <dgm:pt modelId="{644D4322-20C0-4BC5-B361-96DEF3A3933E}" type="pres">
      <dgm:prSet presAssocID="{A2A1CFD8-806F-4AE3-8C16-8303F908D830}" presName="FourNodes_3" presStyleLbl="node1" presStyleIdx="2" presStyleCnt="4" custScaleX="104847">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or-IN" sz="1800" b="1" kern="1200" dirty="0">
              <a:effectLst>
                <a:outerShdw blurRad="38100" dist="38100" dir="2700000" algn="tl">
                  <a:srgbClr val="000000"/>
                </a:outerShdw>
              </a:effectLst>
            </a:rPr>
            <a:t>ଭାବବାଣୀ ସେବାକାର୍ଯ୍ୟ ପାଇଁ କେଉଁମାନଙ୍କୁ ଡକାଯାଇଥିଲା?</a:t>
          </a:r>
          <a:endParaRPr lang="es-ES" sz="1800" b="1" kern="120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or-IN" sz="1800" b="1" kern="1200" dirty="0">
              <a:effectLst>
                <a:outerShdw blurRad="38100" dist="38100" dir="2700000" algn="tl">
                  <a:srgbClr val="000000"/>
                </a:outerShdw>
              </a:effectLst>
            </a:rPr>
            <a:t>ଭାବବାଦୀମାନେ କିପରି ଆଚରଣ କରୁଥିଲେ?</a:t>
          </a:r>
          <a:endParaRPr lang="es-ES" sz="1800" b="1" kern="120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or-IN" sz="1800" b="1" kern="1200" dirty="0">
              <a:effectLst>
                <a:outerShdw blurRad="38100" dist="38100" dir="2700000" algn="tl">
                  <a:srgbClr val="000000"/>
                </a:outerShdw>
              </a:effectLst>
            </a:rPr>
            <a:t>ଭାବବାଦୀମାନେ କେଉଁ କାର୍ଯ୍ୟ କରୁଥିଲେ?</a:t>
          </a:r>
          <a:endParaRPr lang="es-ES" sz="1800" b="1" kern="120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or-IN" sz="1800" b="1" kern="1200" dirty="0">
              <a:effectLst>
                <a:outerShdw blurRad="38100" dist="38100" dir="2700000" algn="tl">
                  <a:srgbClr val="000000"/>
                </a:outerShdw>
              </a:effectLst>
            </a:rPr>
            <a:t>କେଉଁ ମହିଳାମାନଙ୍କ ପାଖରେ ଭାବବାଣୀର ଦାନ ଥିଲା?</a:t>
          </a:r>
          <a:endParaRPr lang="es-ES" sz="1800" b="1" kern="120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or-IN" sz="1800" b="1" kern="1200" dirty="0">
              <a:effectLst>
                <a:outerShdw blurRad="38100" dist="38100" dir="2700000" algn="tl">
                  <a:srgbClr val="000000"/>
                </a:outerShdw>
              </a:effectLst>
            </a:rPr>
            <a:t>​ଭଣ୍ଡ ଭାବବାଦୀମାନଙ୍କର କେଉଁ ବୈଶିଷ୍ଟ୍ୟ ଥିଲା?</a:t>
          </a:r>
          <a:endParaRPr lang="es-ES" sz="1800" b="1" kern="120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4355" y="258568"/>
          <a:ext cx="2618690" cy="777600"/>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or-IN" sz="2700" b="1" kern="1200" dirty="0">
              <a:effectLst>
                <a:outerShdw blurRad="38100" dist="38100" dir="2700000" algn="tl">
                  <a:srgbClr val="000000">
                    <a:alpha val="43137"/>
                  </a:srgbClr>
                </a:outerShdw>
              </a:effectLst>
            </a:rPr>
            <a:t>ରାଜାମାନଙ୍କ ସହିତ</a:t>
          </a:r>
          <a:endParaRPr lang="es-ES" sz="2700" b="1" kern="1200" dirty="0">
            <a:effectLst>
              <a:outerShdw blurRad="38100" dist="38100" dir="2700000" algn="tl">
                <a:srgbClr val="000000">
                  <a:alpha val="43137"/>
                </a:srgbClr>
              </a:outerShdw>
            </a:effectLst>
          </a:endParaRPr>
        </a:p>
      </dsp:txBody>
      <dsp:txXfrm>
        <a:off x="4355" y="258568"/>
        <a:ext cx="2618690" cy="777600"/>
      </dsp:txXfrm>
    </dsp:sp>
    <dsp:sp modelId="{CF1B35E5-5757-45D6-95F2-5BF0798F1D58}">
      <dsp:nvSpPr>
        <dsp:cNvPr id="0" name=""/>
        <dsp:cNvSpPr/>
      </dsp:nvSpPr>
      <dsp:spPr>
        <a:xfrm>
          <a:off x="4355" y="1036168"/>
          <a:ext cx="2618690" cy="2756151"/>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265113" lvl="1" indent="0" algn="l" defTabSz="711200">
            <a:lnSpc>
              <a:spcPct val="90000"/>
            </a:lnSpc>
            <a:spcBef>
              <a:spcPct val="0"/>
            </a:spcBef>
            <a:spcAft>
              <a:spcPct val="15000"/>
            </a:spcAft>
            <a:buSzPct val="120000"/>
            <a:buFontTx/>
            <a:buNone/>
          </a:pPr>
          <a:r>
            <a:rPr lang="or-IN" sz="1600" b="1" kern="1200" dirty="0"/>
            <a:t>ସେମାନେ ସେମାନଙ୍କୁ ଅଭିଷେକ କରୁଥିଲେ (୧ ରାଜା ୧୯:୧୬</a:t>
          </a:r>
          <a:r>
            <a:rPr lang="es-ES" sz="1600" b="1" kern="1200" dirty="0"/>
            <a:t>)</a:t>
          </a:r>
          <a:endParaRPr lang="es-ES" sz="1600" kern="1200" dirty="0"/>
        </a:p>
        <a:p>
          <a:pPr marL="265113" lvl="1" indent="0" algn="l" defTabSz="711200">
            <a:lnSpc>
              <a:spcPct val="90000"/>
            </a:lnSpc>
            <a:spcBef>
              <a:spcPct val="0"/>
            </a:spcBef>
            <a:spcAft>
              <a:spcPct val="15000"/>
            </a:spcAft>
            <a:buSzPct val="120000"/>
            <a:buFontTx/>
            <a:buNone/>
          </a:pPr>
          <a:r>
            <a:rPr lang="or-IN" sz="1600" b="1" kern="1200" dirty="0"/>
            <a:t>ମାନେ ଭଲ କାମ କଲାବେଳେ ସେମାନଙ୍କୁ ଉତ୍ସାହିତ କରୁଥିଲେ</a:t>
          </a:r>
          <a:endParaRPr lang="es-ES" sz="1600" kern="1200" dirty="0"/>
        </a:p>
        <a:p>
          <a:pPr marL="265113" lvl="1" indent="0" algn="l" defTabSz="711200">
            <a:lnSpc>
              <a:spcPct val="90000"/>
            </a:lnSpc>
            <a:spcBef>
              <a:spcPct val="0"/>
            </a:spcBef>
            <a:spcAft>
              <a:spcPct val="15000"/>
            </a:spcAft>
            <a:buSzPct val="120000"/>
            <a:buFontTx/>
            <a:buNone/>
          </a:pPr>
          <a:r>
            <a:rPr lang="or-IN" sz="1600" b="1" kern="1200" dirty="0"/>
            <a:t>(୨ ବଂଶା ୧୫:୮</a:t>
          </a:r>
          <a:r>
            <a:rPr lang="es-ES" sz="1600" b="1" kern="1200" dirty="0"/>
            <a:t>)</a:t>
          </a:r>
        </a:p>
        <a:p>
          <a:pPr marL="265113" lvl="1" indent="0" algn="l" defTabSz="711200">
            <a:lnSpc>
              <a:spcPct val="90000"/>
            </a:lnSpc>
            <a:spcBef>
              <a:spcPct val="0"/>
            </a:spcBef>
            <a:spcAft>
              <a:spcPct val="15000"/>
            </a:spcAft>
            <a:buSzPct val="120000"/>
            <a:buFontTx/>
            <a:buNone/>
          </a:pPr>
          <a:r>
            <a:rPr lang="or-IN" sz="1600" b="1" kern="1200" dirty="0"/>
            <a:t>ସେମାନେ ଭୁଲ କାମ କଲାବେଳେ ସେମାନଙ୍କୁ ସାମ୍ନା/ସଚେତନ କରୁ ଥିଲେ (୧ ରାଜା ୨୧:୨୦</a:t>
          </a:r>
          <a:r>
            <a:rPr lang="es-ES" sz="1600" b="1" kern="1200" dirty="0"/>
            <a:t>)</a:t>
          </a:r>
          <a:endParaRPr lang="es-ES" sz="1600" kern="1200" dirty="0"/>
        </a:p>
      </dsp:txBody>
      <dsp:txXfrm>
        <a:off x="4355" y="1036168"/>
        <a:ext cx="2618690" cy="2756151"/>
      </dsp:txXfrm>
    </dsp:sp>
    <dsp:sp modelId="{FFE4639A-A1BC-48B9-BB6E-193C8A90B79C}">
      <dsp:nvSpPr>
        <dsp:cNvPr id="0" name=""/>
        <dsp:cNvSpPr/>
      </dsp:nvSpPr>
      <dsp:spPr>
        <a:xfrm>
          <a:off x="2989662" y="258568"/>
          <a:ext cx="2618690" cy="777600"/>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or-IN" sz="2700" b="1" kern="1200" dirty="0">
              <a:effectLst>
                <a:outerShdw blurRad="38100" dist="38100" dir="2700000" algn="tl">
                  <a:srgbClr val="000000">
                    <a:alpha val="43137"/>
                  </a:srgbClr>
                </a:outerShdw>
              </a:effectLst>
            </a:rPr>
            <a:t>ଯାଜକମାନଙ୍କ ସହିତ</a:t>
          </a:r>
          <a:endParaRPr lang="es-ES" sz="2700" b="1" kern="1200" dirty="0">
            <a:effectLst>
              <a:outerShdw blurRad="38100" dist="38100" dir="2700000" algn="tl">
                <a:srgbClr val="000000">
                  <a:alpha val="43137"/>
                </a:srgbClr>
              </a:outerShdw>
            </a:effectLst>
          </a:endParaRPr>
        </a:p>
      </dsp:txBody>
      <dsp:txXfrm>
        <a:off x="2989662" y="258568"/>
        <a:ext cx="2618690" cy="777600"/>
      </dsp:txXfrm>
    </dsp:sp>
    <dsp:sp modelId="{53DF6662-7B4C-4132-A7BC-60CF82E77731}">
      <dsp:nvSpPr>
        <dsp:cNvPr id="0" name=""/>
        <dsp:cNvSpPr/>
      </dsp:nvSpPr>
      <dsp:spPr>
        <a:xfrm>
          <a:off x="2989662" y="1036168"/>
          <a:ext cx="2618690" cy="2756151"/>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265113" lvl="1" indent="0" algn="l" defTabSz="711200">
            <a:lnSpc>
              <a:spcPct val="90000"/>
            </a:lnSpc>
            <a:spcBef>
              <a:spcPct val="0"/>
            </a:spcBef>
            <a:spcAft>
              <a:spcPct val="15000"/>
            </a:spcAft>
            <a:buSzPct val="120000"/>
            <a:buFontTx/>
            <a:buNone/>
          </a:pPr>
          <a:r>
            <a:rPr lang="or-IN" sz="1600" b="1" kern="1200" dirty="0"/>
            <a:t>ସେମାନେ ଭୁଲ କାମ କଲାବେଳେ ସେମାନଙ୍କୁ ସାମ୍ନା/ସଚେତନ କରୁଥିଲେ (ମଲାଖୀ ୨:୧-୨</a:t>
          </a:r>
          <a:r>
            <a:rPr lang="es-ES" sz="1600" b="1" kern="1200" dirty="0"/>
            <a:t>)</a:t>
          </a:r>
          <a:endParaRPr lang="es-ES" sz="1600" kern="1200" dirty="0"/>
        </a:p>
      </dsp:txBody>
      <dsp:txXfrm>
        <a:off x="2989662" y="1036168"/>
        <a:ext cx="2618690" cy="2756151"/>
      </dsp:txXfrm>
    </dsp:sp>
    <dsp:sp modelId="{DEFE3BFD-63AE-46D0-8338-9DA444A1BDAE}">
      <dsp:nvSpPr>
        <dsp:cNvPr id="0" name=""/>
        <dsp:cNvSpPr/>
      </dsp:nvSpPr>
      <dsp:spPr>
        <a:xfrm>
          <a:off x="5974969" y="258568"/>
          <a:ext cx="2618690" cy="777600"/>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or-IN" sz="2700" b="1" kern="1200" dirty="0">
              <a:effectLst>
                <a:outerShdw blurRad="38100" dist="38100" dir="2700000" algn="tl">
                  <a:srgbClr val="000000">
                    <a:alpha val="43137"/>
                  </a:srgbClr>
                </a:outerShdw>
              </a:effectLst>
            </a:rPr>
            <a:t>ଲୋକମାନଙ୍କ ସହିତ</a:t>
          </a:r>
          <a:endParaRPr lang="es-ES" sz="2700" b="1" kern="1200" dirty="0">
            <a:effectLst>
              <a:outerShdw blurRad="38100" dist="38100" dir="2700000" algn="tl">
                <a:srgbClr val="000000">
                  <a:alpha val="43137"/>
                </a:srgbClr>
              </a:outerShdw>
            </a:effectLst>
          </a:endParaRPr>
        </a:p>
      </dsp:txBody>
      <dsp:txXfrm>
        <a:off x="5974969" y="258568"/>
        <a:ext cx="2618690" cy="777600"/>
      </dsp:txXfrm>
    </dsp:sp>
    <dsp:sp modelId="{75A5ECA1-1260-4949-AE3C-6090613AD70F}">
      <dsp:nvSpPr>
        <dsp:cNvPr id="0" name=""/>
        <dsp:cNvSpPr/>
      </dsp:nvSpPr>
      <dsp:spPr>
        <a:xfrm>
          <a:off x="5974969" y="1036168"/>
          <a:ext cx="2618690" cy="2756151"/>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265113" lvl="1" indent="0" algn="l" defTabSz="711200">
            <a:lnSpc>
              <a:spcPct val="90000"/>
            </a:lnSpc>
            <a:spcBef>
              <a:spcPct val="0"/>
            </a:spcBef>
            <a:spcAft>
              <a:spcPct val="15000"/>
            </a:spcAft>
            <a:buSzPct val="120000"/>
            <a:buFontTx/>
            <a:buNone/>
          </a:pPr>
          <a:r>
            <a:rPr lang="or-IN" sz="1600" b="1" kern="1200" dirty="0"/>
            <a:t>ସେମାନେ ସେମାନଙ୍କୁ ଈଶ୍ୱରଙ୍କ ମାର୍ଗ ଶିକ୍ଷା ଦେଉଥିଲେ</a:t>
          </a:r>
          <a:br>
            <a:rPr lang="es-ES" sz="1600" b="1" kern="1200" dirty="0"/>
          </a:br>
          <a:r>
            <a:rPr lang="or-IN" sz="1600" b="1" kern="1200" dirty="0"/>
            <a:t>(ମୀଖା ୬:୮</a:t>
          </a:r>
          <a:r>
            <a:rPr lang="es-ES" sz="1600" b="1" kern="1200" dirty="0"/>
            <a:t>)</a:t>
          </a:r>
          <a:endParaRPr lang="es-ES" sz="1600" kern="1200" dirty="0"/>
        </a:p>
        <a:p>
          <a:pPr marL="265113" lvl="1" indent="0" algn="l" defTabSz="711200">
            <a:lnSpc>
              <a:spcPct val="90000"/>
            </a:lnSpc>
            <a:spcBef>
              <a:spcPct val="0"/>
            </a:spcBef>
            <a:spcAft>
              <a:spcPct val="15000"/>
            </a:spcAft>
            <a:buSzPct val="120000"/>
            <a:buFontTx/>
            <a:buNone/>
          </a:pPr>
          <a:r>
            <a:rPr lang="or-IN" sz="1600" b="1" kern="1200" dirty="0"/>
            <a:t>ସେମାନେ ସେମାନଙ୍କ ପାପ ବିଷୟରେ ଜଣାଉଥିଲେ</a:t>
          </a:r>
          <a:br>
            <a:rPr lang="es-ES" sz="1600" b="1" kern="1200" dirty="0"/>
          </a:br>
          <a:r>
            <a:rPr lang="or-IN" sz="1600" b="1" kern="1200" dirty="0"/>
            <a:t> (ଯିଶା ୫୮:୧</a:t>
          </a:r>
          <a:r>
            <a:rPr lang="es-ES" sz="1600" b="1" kern="1200" dirty="0"/>
            <a:t>)</a:t>
          </a:r>
          <a:endParaRPr lang="es-ES" sz="1600" kern="1200" dirty="0"/>
        </a:p>
        <a:p>
          <a:pPr marL="265113" lvl="1" indent="0" algn="l" defTabSz="711200">
            <a:lnSpc>
              <a:spcPct val="90000"/>
            </a:lnSpc>
            <a:spcBef>
              <a:spcPct val="0"/>
            </a:spcBef>
            <a:spcAft>
              <a:spcPct val="15000"/>
            </a:spcAft>
            <a:buSzPct val="120000"/>
            <a:buFontTx/>
            <a:buNone/>
          </a:pPr>
          <a:r>
            <a:rPr lang="or-IN" sz="1600" b="1" kern="1200" dirty="0"/>
            <a:t>ସେମାନେ ସେମାନଙ୍କୁ ମନପରିବର୍ତ୍ତନ ପାଇଁ ଆହ୍ୱାନ କରୁଥିଲେ (ଯିହି ୧୮:୩୨</a:t>
          </a:r>
          <a:r>
            <a:rPr lang="es-ES" sz="1600" b="1" kern="1200" dirty="0"/>
            <a:t>)</a:t>
          </a:r>
          <a:endParaRPr lang="es-ES" sz="1600" kern="1200" dirty="0"/>
        </a:p>
      </dsp:txBody>
      <dsp:txXfrm>
        <a:off x="5974969" y="1036168"/>
        <a:ext cx="2618690" cy="2756151"/>
      </dsp:txXfrm>
    </dsp:sp>
    <dsp:sp modelId="{8B58166E-5A6E-4E39-A943-90284F6DCE41}">
      <dsp:nvSpPr>
        <dsp:cNvPr id="0" name=""/>
        <dsp:cNvSpPr/>
      </dsp:nvSpPr>
      <dsp:spPr>
        <a:xfrm>
          <a:off x="8960276" y="258568"/>
          <a:ext cx="2618690" cy="777600"/>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or-IN" sz="2700" b="1" kern="1200" dirty="0">
              <a:effectLst>
                <a:outerShdw blurRad="38100" dist="38100" dir="2700000" algn="tl">
                  <a:srgbClr val="000000">
                    <a:alpha val="43137"/>
                  </a:srgbClr>
                </a:outerShdw>
              </a:effectLst>
            </a:rPr>
            <a:t>ଆମ ସହିତ</a:t>
          </a:r>
          <a:endParaRPr lang="es-ES" sz="2700" b="1" kern="1200" dirty="0">
            <a:effectLst>
              <a:outerShdw blurRad="38100" dist="38100" dir="2700000" algn="tl">
                <a:srgbClr val="000000">
                  <a:alpha val="43137"/>
                </a:srgbClr>
              </a:outerShdw>
            </a:effectLst>
          </a:endParaRPr>
        </a:p>
      </dsp:txBody>
      <dsp:txXfrm>
        <a:off x="8960276" y="258568"/>
        <a:ext cx="2618690" cy="777600"/>
      </dsp:txXfrm>
    </dsp:sp>
    <dsp:sp modelId="{6C228FAD-8A71-42AC-B3BE-D879487E1848}">
      <dsp:nvSpPr>
        <dsp:cNvPr id="0" name=""/>
        <dsp:cNvSpPr/>
      </dsp:nvSpPr>
      <dsp:spPr>
        <a:xfrm>
          <a:off x="8960276" y="1036168"/>
          <a:ext cx="2618690" cy="2756151"/>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or-IN" sz="2000" b="1" kern="1200" dirty="0"/>
            <a:t>ସେମାନେ ନିଜ ବାର୍ତ୍ତାଗୁଡ଼ିକୁ ଲିଖିତ ଆକାରରେ ରଖିଥିଲେ</a:t>
          </a:r>
          <a:br>
            <a:rPr lang="es-ES" sz="2000" b="1" kern="1200" dirty="0"/>
          </a:br>
          <a:r>
            <a:rPr lang="or-IN" sz="2000" b="1" kern="1200" dirty="0"/>
            <a:t>(୨ ବଂଶା ୧୩:୨୨</a:t>
          </a:r>
          <a:r>
            <a:rPr lang="es-ES" sz="2000" b="1" kern="1200" dirty="0"/>
            <a:t>)</a:t>
          </a:r>
          <a:endParaRPr lang="es-ES" sz="2000" kern="1200" dirty="0"/>
        </a:p>
      </dsp:txBody>
      <dsp:txXfrm>
        <a:off x="8960276" y="1036168"/>
        <a:ext cx="2618690" cy="27561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59819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or-IN" sz="1800" b="1" kern="1200" dirty="0">
              <a:solidFill>
                <a:schemeClr val="tx1"/>
              </a:solidFill>
            </a:rPr>
            <a:t>ସେମାନେ ନିଜସ୍ୱ ଭାବବାଣୀ ତିଆରି କରୁଥିଲେ (ଯିହି ୧୩:୨, ୧୭)</a:t>
          </a:r>
          <a:endParaRPr lang="es-ES" sz="1800" b="1" kern="1200" dirty="0">
            <a:solidFill>
              <a:schemeClr val="tx1"/>
            </a:solidFill>
          </a:endParaRPr>
        </a:p>
      </dsp:txBody>
      <dsp:txXfrm>
        <a:off x="9610" y="9610"/>
        <a:ext cx="6216425" cy="308882"/>
      </dsp:txXfrm>
    </dsp:sp>
    <dsp:sp modelId="{9EED3436-14B9-4328-AE94-23419D8B7768}">
      <dsp:nvSpPr>
        <dsp:cNvPr id="0" name=""/>
        <dsp:cNvSpPr/>
      </dsp:nvSpPr>
      <dsp:spPr>
        <a:xfrm>
          <a:off x="120021" y="387758"/>
          <a:ext cx="7539366"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or-IN" sz="1800" b="1" kern="1200" dirty="0">
              <a:solidFill>
                <a:schemeClr val="tx1"/>
              </a:solidFill>
            </a:rPr>
            <a:t>ଲୋକମାନେ ଯାହା ଶୁଣିବାକୁ ଚାହୁଁଥିଲେ ସେମାନେ ତାହା କହୁଥିଲେ (ଯିହି ୧୩:୧୬)</a:t>
          </a:r>
          <a:endParaRPr lang="es-ES" sz="1800" b="1" kern="1200" dirty="0">
            <a:solidFill>
              <a:schemeClr val="tx1"/>
            </a:solidFill>
          </a:endParaRPr>
        </a:p>
      </dsp:txBody>
      <dsp:txXfrm>
        <a:off x="129631" y="397368"/>
        <a:ext cx="6645037" cy="308882"/>
      </dsp:txXfrm>
    </dsp:sp>
    <dsp:sp modelId="{644D4322-20C0-4BC5-B361-96DEF3A3933E}">
      <dsp:nvSpPr>
        <dsp:cNvPr id="0" name=""/>
        <dsp:cNvSpPr/>
      </dsp:nvSpPr>
      <dsp:spPr>
        <a:xfrm>
          <a:off x="937043" y="775516"/>
          <a:ext cx="6918013"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or-IN" sz="1800" b="1" kern="1200" dirty="0">
              <a:solidFill>
                <a:schemeClr val="tx1"/>
              </a:solidFill>
            </a:rPr>
            <a:t>ସେମାନେ ପାପ ବିରୁଦ୍ଧରେ ସ୍ୱର ଉତ୍ତୋଳନ କରୁ ନ ଥିଲେ (ଯିହି ୧୩:୨୨)</a:t>
          </a:r>
          <a:endParaRPr lang="es-ES" sz="1800" b="1" kern="1200" dirty="0">
            <a:solidFill>
              <a:schemeClr val="tx1"/>
            </a:solidFill>
          </a:endParaRPr>
        </a:p>
      </dsp:txBody>
      <dsp:txXfrm>
        <a:off x="946653" y="785126"/>
        <a:ext cx="6104453" cy="308882"/>
      </dsp:txXfrm>
    </dsp:sp>
    <dsp:sp modelId="{646086EF-A582-43F2-A0F8-BDACD0A14D75}">
      <dsp:nvSpPr>
        <dsp:cNvPr id="0" name=""/>
        <dsp:cNvSpPr/>
      </dsp:nvSpPr>
      <dsp:spPr>
        <a:xfrm>
          <a:off x="1649549" y="1163274"/>
          <a:ext cx="659819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or-IN" sz="1800" b="1" kern="1200" dirty="0">
              <a:solidFill>
                <a:schemeClr val="tx1"/>
              </a:solidFill>
            </a:rPr>
            <a:t>ସେମାନେ ବ୍ୟକ୍ତିଗତ ଲାଭ ଖୋଜୁଥିଲେ (ଯିହି ୧୩:୧୯)</a:t>
          </a:r>
          <a:endParaRPr lang="es-ES" sz="1800" b="1" kern="1200" dirty="0">
            <a:solidFill>
              <a:schemeClr val="tx1"/>
            </a:solidFill>
          </a:endParaRPr>
        </a:p>
      </dsp:txBody>
      <dsp:txXfrm>
        <a:off x="1659159" y="1172884"/>
        <a:ext cx="5813113" cy="308882"/>
      </dsp:txXfrm>
    </dsp:sp>
    <dsp:sp modelId="{78472FAB-D2AC-4A01-9250-D3424753C9CC}">
      <dsp:nvSpPr>
        <dsp:cNvPr id="0" name=""/>
        <dsp:cNvSpPr/>
      </dsp:nvSpPr>
      <dsp:spPr>
        <a:xfrm>
          <a:off x="638493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s-ES" sz="1800" kern="1200">
            <a:solidFill>
              <a:schemeClr val="tx1"/>
            </a:solidFill>
          </a:endParaRPr>
        </a:p>
      </dsp:txBody>
      <dsp:txXfrm>
        <a:off x="6432917" y="251297"/>
        <a:ext cx="117296" cy="160483"/>
      </dsp:txXfrm>
    </dsp:sp>
    <dsp:sp modelId="{0A7D6550-1042-453A-9DE8-0B3E644AA13B}">
      <dsp:nvSpPr>
        <dsp:cNvPr id="0" name=""/>
        <dsp:cNvSpPr/>
      </dsp:nvSpPr>
      <dsp:spPr>
        <a:xfrm>
          <a:off x="69375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s-ES" sz="1800" kern="1200">
            <a:solidFill>
              <a:schemeClr val="tx1"/>
            </a:solidFill>
          </a:endParaRPr>
        </a:p>
      </dsp:txBody>
      <dsp:txXfrm>
        <a:off x="6985516" y="639055"/>
        <a:ext cx="117296" cy="160483"/>
      </dsp:txXfrm>
    </dsp:sp>
    <dsp:sp modelId="{30D20B0F-EAAD-4BFC-9880-3CA89F455507}">
      <dsp:nvSpPr>
        <dsp:cNvPr id="0" name=""/>
        <dsp:cNvSpPr/>
      </dsp:nvSpPr>
      <dsp:spPr>
        <a:xfrm>
          <a:off x="748188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s-ES" sz="1800" kern="1200">
            <a:solidFill>
              <a:schemeClr val="tx1"/>
            </a:solidFill>
          </a:endParaRPr>
        </a:p>
      </dsp:txBody>
      <dsp:txXfrm>
        <a:off x="752986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02/10/2026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02/10/2026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or-IN" sz="4400" b="1" spc="300" dirty="0">
                <a:ln w="13462">
                  <a:noFill/>
                  <a:prstDash val="solid"/>
                </a:ln>
                <a:solidFill>
                  <a:schemeClr val="accent2">
                    <a:lumMod val="60000"/>
                    <a:lumOff val="40000"/>
                  </a:schemeClr>
                </a:solidFill>
                <a:effectLst>
                  <a:outerShdw dist="50800" dir="2700000" algn="bl" rotWithShape="0">
                    <a:srgbClr val="663300"/>
                  </a:outerShdw>
                </a:effectLst>
              </a:rPr>
              <a:t>ପୁରାତନ ନିୟମର ଭାବବାଦୀମାନେ</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01150" y="6160532"/>
            <a:ext cx="2251656" cy="584775"/>
          </a:xfrm>
          <a:prstGeom prst="rect">
            <a:avLst/>
          </a:prstGeom>
          <a:noFill/>
        </p:spPr>
        <p:txBody>
          <a:bodyPr wrap="square" rtlCol="0">
            <a:spAutoFit/>
          </a:bodyPr>
          <a:lstStyle/>
          <a:p>
            <a:pPr algn="ctr"/>
            <a:r>
              <a:rPr lang="or-IN" sz="1600" b="1" dirty="0">
                <a:solidFill>
                  <a:srgbClr val="D5CDC0"/>
                </a:solidFill>
                <a:effectLst>
                  <a:outerShdw blurRad="38100" dist="38100" dir="2700000" algn="tl">
                    <a:srgbClr val="000000">
                      <a:alpha val="43137"/>
                    </a:srgbClr>
                  </a:outerShdw>
                </a:effectLst>
              </a:rPr>
              <a:t>ପାଠ ୩, ଅକ୍ଟୋବର ୧୭, ୨୦୨୬ ପାଇଁ </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81000" y="596976"/>
            <a:ext cx="3641070" cy="5693866"/>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r>
              <a:rPr kumimoji="0" lang="or-IN" sz="2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ଆଉ, ସେମାନେ ଯିବା ସମୟରେ ଯିହୋଶାଫଟ୍ ଠିଆହୋଇ କହିଲେ, ହେ ଯିହୁଦା, ହେ ଯିରୂଶାଲମ ନିବାସୀଗଣ, ମୋʼ କଥା ଶୁଣ; ସଦାପ୍ରଭୁ ତୁମ୍ଭମାନଙ୍କ ପରମେଶ୍ଵରଙ୍କ ଠାରେ ବିଶ୍ଵାସ କର, ତହିଁରେ ତୁମ୍ଭେମାନେ ସ୍ଥିରୀକୃତ ହେବ; ତାହାଙ୍କ ଭବିଷ୍ୟଦ୍-ବକ୍ତାମାନଙ୍କୁ ବିଶ୍ଵାସ କର, ତହିଁରେ ତୁମ୍ଭେମାନେ କୃତକାର୍ଯ୍ୟ ହେବ।</a:t>
            </a:r>
            <a:r>
              <a:rPr kumimoji="0" lang="es-ES" sz="2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or-IN" sz="20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(ଦ୍ଵିତୀୟ ବଂଶାବଳୀ ୨୦: ୨୦)</a:t>
            </a:r>
          </a:p>
        </p:txBody>
      </p:sp>
    </p:spTree>
    <p:extLst>
      <p:ext uri="{BB962C8B-B14F-4D97-AF65-F5344CB8AC3E}">
        <p14:creationId xmlns:p14="http://schemas.microsoft.com/office/powerpoint/2010/main" val="390757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3054923548"/>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7677151" cy="1015663"/>
          </a:xfrm>
          <a:prstGeom prst="rect">
            <a:avLst/>
          </a:prstGeom>
          <a:noFill/>
        </p:spPr>
        <p:txBody>
          <a:bodyPr wrap="square" rtlCol="0">
            <a:spAutoFit/>
          </a:bodyPr>
          <a:lstStyle/>
          <a:p>
            <a:pPr>
              <a:spcBef>
                <a:spcPts val="600"/>
              </a:spcBef>
            </a:pPr>
            <a:r>
              <a:rPr lang="or-IN" sz="2000" b="1" dirty="0"/>
              <a:t>ପୁରାତନ ନିୟମ ସମୟରେ, ଯେଉଁ ଲୋକମାନେ ଅନ୍ୟମାନଙ୍କୁ ଜଣାଇବା ପାଇଁ ଈଶ୍ୱରଙ୍କଠାରୁ ବାର୍ତ୍ତା ପାଉଥିଲେ, ସେମାନଙ୍କୁ ଦର୍ଶକ କିମ୍ବା ଭାବବାଦୀ (ଭବିଷ୍ୟଦ୍‌ବକ୍ତା) କୁହାଯାଉଥିଲା (୧ ଶାମୁୟେଲ ୯:୯)।</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677151" cy="707886"/>
          </a:xfrm>
          <a:prstGeom prst="rect">
            <a:avLst/>
          </a:prstGeom>
          <a:noFill/>
        </p:spPr>
        <p:txBody>
          <a:bodyPr wrap="square">
            <a:spAutoFit/>
          </a:bodyPr>
          <a:lstStyle/>
          <a:p>
            <a:pPr lvl="0">
              <a:spcBef>
                <a:spcPts val="600"/>
              </a:spcBef>
              <a:defRPr/>
            </a:pPr>
            <a:r>
              <a:rPr lang="or-IN" sz="2000" b="1" dirty="0">
                <a:solidFill>
                  <a:prstClr val="black"/>
                </a:solidFill>
              </a:rPr>
              <a:t>କିନ୍ତୁ ସେଠାରେ ମିଥ୍ୟା ଭାବବାଦୀମାନେ ମଧ୍ୟ ଥିଲେ, ଯେଉଁମାନେ “ନିଜ ହୃଦୟର ଦର୍ଶନ” କହୁଥିଲେ (ଯିରିମିୟ ୨୩:୧୬)।</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25212"/>
            <a:ext cx="7677151" cy="1323439"/>
          </a:xfrm>
          <a:prstGeom prst="rect">
            <a:avLst/>
          </a:prstGeom>
          <a:noFill/>
        </p:spPr>
        <p:txBody>
          <a:bodyPr wrap="square">
            <a:spAutoFit/>
          </a:bodyPr>
          <a:lstStyle/>
          <a:p>
            <a:pPr lvl="0">
              <a:spcBef>
                <a:spcPts val="600"/>
              </a:spcBef>
              <a:defRPr/>
            </a:pPr>
            <a:r>
              <a:rPr lang="or-IN" sz="2000" b="1" dirty="0">
                <a:solidFill>
                  <a:prstClr val="black"/>
                </a:solidFill>
              </a:rPr>
              <a:t>ସେମାନଙ୍କ ପାଖରେ ଗୁପ୍ତ ବିଷୟଗୁଡ଼ିକ ଏବଂ ଆଗକୁ ଘଟିବାକୁ ଥିବା ଘଟଣାଗୁଡ଼ିକୁ ଜାଣିବାର କ୍ଷମତା ଥିଲା (୧ ଶାମୁୟେଲ ୯:୬), କିନ୍ତୁ ସେମାନଙ୍କ କାର୍ଯ୍ୟ କେବଳ ଏତିକିରେ ସୀମିତ ନ ଥିଲା; ଏହା ଆହୁରି ବହୁତ କିଛିକୁ ଅନ୍ତର୍ଭୁକ୍ତ କରୁଥିଲା। ଏହି ସାମର୍ଥ୍ୟ ଅବଶ୍ୟ ସେମାନଙ୍କ ନିଜଠାରୁ ଆସି ନ ଥିଲା, ବରଂ ଈଶ୍ୱରଙ୍କଠାରୁ ଆସିଥିଲା।</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or-IN" sz="3600" b="1" dirty="0">
                <a:ln w="22225">
                  <a:noFill/>
                  <a:prstDash val="solid"/>
                </a:ln>
                <a:solidFill>
                  <a:srgbClr val="FFFF75"/>
                </a:solidFill>
                <a:effectLst>
                  <a:outerShdw blurRad="38100" dist="38100" dir="2700000" algn="tl">
                    <a:srgbClr val="000000">
                      <a:alpha val="43137"/>
                    </a:srgbClr>
                  </a:outerShdw>
                </a:effectLst>
              </a:rPr>
              <a:t>ଭାବବାଣୀ ସେବାକାର୍ଯ୍ୟ ପାଇଁ କେଉଁମାନଙ୍କୁ ଡକାଯାଇଥିଲା?</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or-IN"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“ଏଲୀୟ ଆମ୍ଭମାନଙ୍କ ପରି ସୁଖଦୁଃଖଭୋଗୀ ମନୁଷ୍ୟ ଥିଲେ; ବୃଷ୍ଟି ନ ହେବା ନିମନ୍ତେ ସେ ଏକାନ୍ତ ଚିତ୍ତରେ ପ୍ରାର୍ଥନା କଲେ, ଆଉ ତିନି ବର୍ଷ ଛଅ ମାସ ପର୍ଯ୍ୟନ୍ତ ଦେଶରେ ବୃଷ୍ଟି ହେଲା ନାହିଁ;” (ଯାକୁବ ୫: ୧୭) </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136636" y="1328232"/>
            <a:ext cx="6033160" cy="1631216"/>
          </a:xfrm>
          <a:prstGeom prst="rect">
            <a:avLst/>
          </a:prstGeom>
          <a:noFill/>
        </p:spPr>
        <p:txBody>
          <a:bodyPr wrap="square" rtlCol="0">
            <a:spAutoFit/>
          </a:bodyPr>
          <a:lstStyle/>
          <a:p>
            <a:pPr>
              <a:spcBef>
                <a:spcPts val="600"/>
              </a:spcBef>
            </a:pPr>
            <a:r>
              <a:rPr lang="or-IN" sz="2000" b="1" dirty="0"/>
              <a:t>ଭାବବାଦୀମାନେ "ଅଲୌକିକ ମାନବ" ଥିଲେ ବୋଲି ଭାବି ଆମେ ଭୁଲ୍ କରିପାରୁ। ମାତ୍ର ମୋଶା ନିଜକୁ କ୍ଷମା ମାଗି କହିଥିଲେ ଯେ ସେ ବାକ୍ୟରେ ଧିର ଥିଲେ (ଯାତ୍ରା ୪:୧୦); ଯିଶାଇୟ କହିଥିଲେ ଯେ ସେ ଅଶୁଚି ଓଠର ମନୁଷ୍ୟ ଥିଲେ (ଯିଶା ୬:୫); ଯିରିମିୟ ଭାବିଥିଲେ ଯେ ସେ ସେହି କାର୍ଯ୍ୟ ପାଇଁ ବହୁତ ଛୋଟ ଥିଲେ (ଯିରି ୧:୬)।</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466181"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4344" y="4369745"/>
            <a:ext cx="2468881"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783693" y="4126571"/>
            <a:ext cx="4415366" cy="1015663"/>
          </a:xfrm>
          <a:prstGeom prst="rect">
            <a:avLst/>
          </a:prstGeom>
          <a:noFill/>
        </p:spPr>
        <p:txBody>
          <a:bodyPr wrap="square">
            <a:spAutoFit/>
          </a:bodyPr>
          <a:lstStyle/>
          <a:p>
            <a:pPr>
              <a:spcBef>
                <a:spcPts val="600"/>
              </a:spcBef>
            </a:pPr>
            <a:r>
              <a:rPr lang="or-IN" sz="2000" b="1" dirty="0"/>
              <a:t>​ଏକ ବିରାଟ ଆଶ୍ଚର୍ଯ୍ୟକର୍ମ କରିବା ପରେ, ରାଣୀ ଈଷେବଲ୍‌ଙ୍କ ମୃତ୍ୟୁ ଧମକ ଯୋଗୁଁ ଏଲିୟ ସମ୍ପୂର୍ଣ୍ଣ ରୂପେ ଭାଙ୍ଗି ପଡ଼ିଥିଲେ (୧ ରାଜାବଳୀ ୧୯:୨-୪)।</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36636" y="2959448"/>
            <a:ext cx="6033160" cy="1015663"/>
          </a:xfrm>
          <a:prstGeom prst="rect">
            <a:avLst/>
          </a:prstGeom>
          <a:noFill/>
        </p:spPr>
        <p:txBody>
          <a:bodyPr wrap="square">
            <a:spAutoFit/>
          </a:bodyPr>
          <a:lstStyle/>
          <a:p>
            <a:pPr lvl="0">
              <a:spcBef>
                <a:spcPts val="600"/>
              </a:spcBef>
              <a:defRPr/>
            </a:pPr>
            <a:r>
              <a:rPr lang="or-IN" sz="2000" b="1" dirty="0">
                <a:solidFill>
                  <a:prstClr val="black"/>
                </a:solidFill>
              </a:rPr>
              <a:t>ଏଲିୟ, ଯିଏ କି ରାଜା ଆହାବ୍‌ଙ୍କୁ ତାଙ୍କର ଅଧାର୍ମିକତା ପାଇଁ ଏକ ବଡ଼ ମରୁଡ଼ିର ଚେତାବନୀ ଦେବାକୁ ସାହସ କରିଥିଲେ, ତାଙ୍କ ବିଷୟରେ କୁହାଯାଇଛି: ସେ "ଆମ ଭଳି ସ୍ୱଭାବର ମନୁଷ୍ୟ ଥିଲେ" (ଯାକୁବ ୫:୧୭)।</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773271" y="5180857"/>
            <a:ext cx="4415366" cy="1631216"/>
          </a:xfrm>
          <a:prstGeom prst="rect">
            <a:avLst/>
          </a:prstGeom>
          <a:noFill/>
        </p:spPr>
        <p:txBody>
          <a:bodyPr wrap="square">
            <a:spAutoFit/>
          </a:bodyPr>
          <a:lstStyle/>
          <a:p>
            <a:pPr lvl="0">
              <a:spcBef>
                <a:spcPts val="600"/>
              </a:spcBef>
              <a:defRPr/>
            </a:pPr>
            <a:r>
              <a:rPr lang="or-IN" sz="2000" b="1" dirty="0">
                <a:solidFill>
                  <a:prstClr val="black"/>
                </a:solidFill>
              </a:rPr>
              <a:t>​ଏହା ସ୍ପଷ୍ଟ କରେ ଯେ ଈଶ୍ୱର ନିଜ ଭାବବାଦୀମାନଙ୍କୁ ସେମାନେ ସିଦ୍ଧ ବୋଲି ମନୋନୀତ କରନ୍ତି ନାହିଁ। ସେ ସେମାନଙ୍କ ମଧ୍ୟରେ କ’ଣ ଦେଖନ୍ତି? ଈଶ୍ୱରଙ୍କ ପ୍ରତି ସେମାନଙ୍କର ପ୍ରେମ ଏବଂ ତାଙ୍କର ଆଜ୍ଞା ପାଳନ କରିବାର ଇଚ୍ଛା।</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769441"/>
          </a:xfrm>
          <a:prstGeom prst="rect">
            <a:avLst/>
          </a:prstGeom>
          <a:noFill/>
        </p:spPr>
        <p:txBody>
          <a:bodyPr wrap="square">
            <a:spAutoFit/>
          </a:bodyPr>
          <a:lstStyle/>
          <a:p>
            <a:pPr algn="ctr"/>
            <a:r>
              <a:rPr lang="or-IN"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ଭାବବାଦୀମାନେ କିପରି ଆଚରଣ କରୁଥିଲେ?</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471487" y="731341"/>
            <a:ext cx="11249023" cy="369332"/>
          </a:xfrm>
          <a:prstGeom prst="rect">
            <a:avLst/>
          </a:prstGeom>
          <a:noFill/>
        </p:spPr>
        <p:txBody>
          <a:bodyPr wrap="square">
            <a:spAutoFit/>
          </a:bodyPr>
          <a:lstStyle/>
          <a:p>
            <a:pPr algn="ctr"/>
            <a:r>
              <a:rPr lang="or-IN"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“ତହୁଁ ମୀଖାୟ କହିଲା, ସଦାପ୍ରଭୁ ଜୀବିତ ଥିବା ପ୍ରମାଣେ ସଦାପ୍ରଭୁ ମୋତେ ଯାହା କହିବେ, ମୁଁ ତାହା ହିଁ କହିବି।” (ପ୍ରଥମ ରାଜାବଳୀ ୨୨: ୧୪)</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rtlCol="0">
            <a:spAutoFit/>
          </a:bodyPr>
          <a:lstStyle/>
          <a:p>
            <a:pPr>
              <a:spcBef>
                <a:spcPts val="600"/>
              </a:spcBef>
            </a:pPr>
            <a:r>
              <a:rPr lang="or-IN" sz="2000" b="1" dirty="0"/>
              <a:t>ଈଶ୍ୱରଙ୍କ ବାର୍ତ୍ତାବାହକ ଭାବରେ, ଭାବବାଦୀ ଓ ଭାବବାଦିନୀମାନେ ସେମାନଙ୍କ ଆହ୍ୱାନ ଅନୁସାରେ ବଞ୍ଚିବାକୁ ଚେଷ୍ଟା କରୁଥିଲେ (୧ ଶାମୁ ୧୨:୩-୪)। ଲୋକମାନେ ସେମାନଙ୍କୁ "ଈଶ୍ୱରଙ୍କ ଲୋକ", "ସମ୍ମାନିତ ବ୍ୟକ୍ତି" ଭାବରେ ଜାଣୁଥିଲେ (୧ ଶାମୁ ୯:୬)।</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12345" y="3924008"/>
            <a:ext cx="5945556" cy="1938992"/>
          </a:xfrm>
          <a:prstGeom prst="rect">
            <a:avLst/>
          </a:prstGeom>
          <a:noFill/>
        </p:spPr>
        <p:txBody>
          <a:bodyPr wrap="square">
            <a:spAutoFit/>
          </a:bodyPr>
          <a:lstStyle/>
          <a:p>
            <a:pPr>
              <a:spcBef>
                <a:spcPts val="600"/>
              </a:spcBef>
            </a:pPr>
            <a:r>
              <a:rPr lang="or-IN" sz="2000" b="1" dirty="0"/>
              <a:t>ମୀଖାୟ ଦୁଇଜଣ ରାଜା, ଅନୁକୂଳ ବାର୍ତ୍ତା ଦେଉଥିବା ୪୦୦ ଜଣ ଭାବବାଦୀ ଏବଂ ପରିସ୍ଥିତି ସହିତ ଖାପ ଖୁଆଇ ଚଳିବାକୁ ପରାମର୍ଶ ଦେଉଥିବା ଜଣେ ପ୍ରହରୀ ସମ୍ମୁଖରେ ଉପସ୍ଥିତ ହୋଇଥିଲେ (୧ ରାଜା ୨୨:୧୦-୧୩)। ତଥାପି, ସେ ଦୃଢ଼ ଭାବରେ ଠିଆ ହୋଇଥିଲେ ଏବଂ ଈଶ୍ୱର ତାଙ୍କୁ ଯାହା ପ୍ରକାଶ କରିଥିଲେ, ତାହା ବ୍ୟତୀତ ଅନ୍ୟ କିଛି କହିବାକୁ ମନା କରିଦେଇଥିଲେ (୧ ରାଜା ୨୨:୧୪)।</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or-IN" sz="2000" b="1" dirty="0">
                <a:solidFill>
                  <a:prstClr val="black"/>
                </a:solidFill>
              </a:rPr>
              <a:t>ଯେଉଁମାନେ ସେମାନଙ୍କ ବାର୍ତ୍ତା ଗ୍ରହଣ କରିବାକୁ ମନା କରୁଥିଲେ, ସେମାନେ ସେମାନଙ୍କୁ ଘୃଣା କରୁଥିଲେ ଏବଂ ଧମକ ଦେଉଥିଲେ (୧ ରାଜା ୨୨:୮, ୨୭)। ମାତ୍ର ସେମାନେ ଯେଉଁ ଚାପର ସମ୍ମୁଖୀନ ହୋଇଥିଲେ ମଧ୍ୟ, ଭାବବାଦୀମାନେ ବିଶ୍ୱସ୍ତତାର ସହିତ ସେମାନଙ୍କ ବାର୍ତ୍ତା ପ୍ରଦାନ କରୁଥିଲେ।</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21870" y="5863000"/>
            <a:ext cx="5974128" cy="1015663"/>
          </a:xfrm>
          <a:prstGeom prst="rect">
            <a:avLst/>
          </a:prstGeom>
          <a:noFill/>
        </p:spPr>
        <p:txBody>
          <a:bodyPr wrap="square">
            <a:spAutoFit/>
          </a:bodyPr>
          <a:lstStyle/>
          <a:p>
            <a:pPr lvl="0">
              <a:spcBef>
                <a:spcPts val="600"/>
              </a:spcBef>
              <a:defRPr/>
            </a:pPr>
            <a:r>
              <a:rPr lang="or-IN" sz="2000" b="1" dirty="0">
                <a:solidFill>
                  <a:prstClr val="black"/>
                </a:solidFill>
              </a:rPr>
              <a:t>ସେମାନେ ସିଦ୍ଧ ନ ଥିଲେ, କିନ୍ତୁ ସେମାନେ ପ୍ରାର୍ଥନାର ନର-ନାରୀ ଥିଲେ, ବାକ୍ୟ ପ୍ରତି ବିଶ୍ୱସ୍ତ ଥିଲେ ଏବଂ ଈଶ୍ୱର ତଥା ତାଙ୍କ ଲୋକମାନଙ୍କର ଦାସ ଥିଲେ (୧ ଶାମୁ ୧୨:୨୩; ଯିରି ୪୨:୪)।</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69441"/>
          </a:xfrm>
          <a:prstGeom prst="rect">
            <a:avLst/>
          </a:prstGeom>
          <a:noFill/>
        </p:spPr>
        <p:txBody>
          <a:bodyPr wrap="square">
            <a:spAutoFit/>
          </a:bodyPr>
          <a:lstStyle/>
          <a:p>
            <a:pPr algn="ctr"/>
            <a:r>
              <a:rPr lang="or-IN"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ଭାବବାଦୀମାନେ କେଉଁ କାର୍ଯ୍ୟ କରୁଥିଲେ?</a:t>
            </a:r>
          </a:p>
        </p:txBody>
      </p:sp>
      <p:sp>
        <p:nvSpPr>
          <p:cNvPr id="5" name="CuadroTexto 4">
            <a:extLst>
              <a:ext uri="{FF2B5EF4-FFF2-40B4-BE49-F238E27FC236}">
                <a16:creationId xmlns:a16="http://schemas.microsoft.com/office/drawing/2014/main" id="{B6B2CB3D-0415-2CF4-4D47-DB2D18500F34}"/>
              </a:ext>
            </a:extLst>
          </p:cNvPr>
          <p:cNvSpPr txBox="1"/>
          <p:nvPr/>
        </p:nvSpPr>
        <p:spPr>
          <a:xfrm>
            <a:off x="500061" y="680643"/>
            <a:ext cx="11191875" cy="646331"/>
          </a:xfrm>
          <a:prstGeom prst="rect">
            <a:avLst/>
          </a:prstGeom>
          <a:noFill/>
        </p:spPr>
        <p:txBody>
          <a:bodyPr wrap="square">
            <a:spAutoFit/>
          </a:bodyPr>
          <a:lstStyle/>
          <a:p>
            <a:pPr algn="ctr"/>
            <a:r>
              <a:rPr lang="or-IN" b="1" dirty="0">
                <a:solidFill>
                  <a:schemeClr val="tx2">
                    <a:lumMod val="20000"/>
                    <a:lumOff val="80000"/>
                  </a:schemeClr>
                </a:solidFill>
                <a:effectLst>
                  <a:glow rad="101600">
                    <a:srgbClr val="436C00"/>
                  </a:glow>
                </a:effectLst>
                <a:latin typeface="Comic Sans MS" panose="030F0702030302020204" pitchFamily="66" charset="0"/>
              </a:rPr>
              <a:t>“ଆଉ ନିମ୍ଶିର ପୁତ୍ର ଯେହୂକୁ ଇସ୍ରାଏଲ ଉପରେ ରାଜାଭିଷିକ୍ତ କର; ଆଉ ଆବେଲ୍ମହୋଲା ନିବାସୀ ଶାଫଟର ପୁତ୍ର ଇଲୀଶାୟକୁ ତୁମ୍ଭ ପଦରେ ଭବିଷ୍ୟଦ୍ବକ୍ତା କରି ଅଭିଷେକ କର।” (ପ୍ରଥମ ରାଜାବଳୀ ୧୯: ୧୬) </a:t>
            </a:r>
          </a:p>
        </p:txBody>
      </p:sp>
      <p:sp>
        <p:nvSpPr>
          <p:cNvPr id="6" name="CuadroTexto 5">
            <a:extLst>
              <a:ext uri="{FF2B5EF4-FFF2-40B4-BE49-F238E27FC236}">
                <a16:creationId xmlns:a16="http://schemas.microsoft.com/office/drawing/2014/main" id="{4760A8C7-3B28-4FDB-F53F-D89C482CFC47}"/>
              </a:ext>
            </a:extLst>
          </p:cNvPr>
          <p:cNvSpPr txBox="1"/>
          <p:nvPr/>
        </p:nvSpPr>
        <p:spPr>
          <a:xfrm>
            <a:off x="234590" y="1511096"/>
            <a:ext cx="2321335" cy="1015663"/>
          </a:xfrm>
          <a:prstGeom prst="rect">
            <a:avLst/>
          </a:prstGeom>
          <a:noFill/>
        </p:spPr>
        <p:txBody>
          <a:bodyPr wrap="square" rtlCol="0">
            <a:spAutoFit/>
          </a:bodyPr>
          <a:lstStyle/>
          <a:p>
            <a:pPr>
              <a:spcBef>
                <a:spcPts val="600"/>
              </a:spcBef>
            </a:pPr>
            <a:r>
              <a:rPr lang="or-IN" sz="2000" b="1" dirty="0"/>
              <a:t>ଅନ୍ୟାନ୍ୟ କାର୍ଯ୍ୟ ମଧ୍ୟରେ, ଭାବବାଦୀମାନେ ଏହିସବୁ କାର୍ଯ୍ୟ ସମ୍ପାଦନ କରୁଥିଲେ:</a:t>
            </a:r>
          </a:p>
        </p:txBody>
      </p:sp>
      <p:graphicFrame>
        <p:nvGraphicFramePr>
          <p:cNvPr id="2" name="Diagrama 1">
            <a:extLst>
              <a:ext uri="{FF2B5EF4-FFF2-40B4-BE49-F238E27FC236}">
                <a16:creationId xmlns:a16="http://schemas.microsoft.com/office/drawing/2014/main" id="{0C2CA99A-DBFE-5CD2-F1E8-8E1CD8111A26}"/>
              </a:ext>
            </a:extLst>
          </p:cNvPr>
          <p:cNvGraphicFramePr/>
          <p:nvPr>
            <p:extLst>
              <p:ext uri="{D42A27DB-BD31-4B8C-83A1-F6EECF244321}">
                <p14:modId xmlns:p14="http://schemas.microsoft.com/office/powerpoint/2010/main" val="2947658181"/>
              </p:ext>
            </p:extLst>
          </p:nvPr>
        </p:nvGraphicFramePr>
        <p:xfrm>
          <a:off x="333375" y="2733368"/>
          <a:ext cx="11583322" cy="40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6A4BC126-937A-7540-1175-3127FAD9140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3891345"/>
            <a:ext cx="240890" cy="240890"/>
          </a:xfrm>
          <a:prstGeom prst="rect">
            <a:avLst/>
          </a:prstGeom>
        </p:spPr>
      </p:pic>
      <p:pic>
        <p:nvPicPr>
          <p:cNvPr id="18" name="Gráfico 17" descr="Corona con relleno sólido">
            <a:extLst>
              <a:ext uri="{FF2B5EF4-FFF2-40B4-BE49-F238E27FC236}">
                <a16:creationId xmlns:a16="http://schemas.microsoft.com/office/drawing/2014/main" id="{33F20B1D-DB56-2343-BF06-3E740BCA5E2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4685413"/>
            <a:ext cx="240890" cy="240890"/>
          </a:xfrm>
          <a:prstGeom prst="rect">
            <a:avLst/>
          </a:prstGeom>
        </p:spPr>
      </p:pic>
      <p:pic>
        <p:nvPicPr>
          <p:cNvPr id="20" name="Gráfico 19" descr="Corona con relleno sólido">
            <a:extLst>
              <a:ext uri="{FF2B5EF4-FFF2-40B4-BE49-F238E27FC236}">
                <a16:creationId xmlns:a16="http://schemas.microsoft.com/office/drawing/2014/main" id="{DD4CB0B0-1BEB-BF51-C20D-22370B27E73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534836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3E22C68D-31C9-38DD-164E-98AAE9BDE1A0}"/>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406878" y="3862770"/>
            <a:ext cx="240890" cy="240890"/>
          </a:xfrm>
          <a:prstGeom prst="rect">
            <a:avLst/>
          </a:prstGeom>
        </p:spPr>
      </p:pic>
      <p:pic>
        <p:nvPicPr>
          <p:cNvPr id="24" name="Gráfico 23" descr="Grupo de hombres con relleno sólido">
            <a:extLst>
              <a:ext uri="{FF2B5EF4-FFF2-40B4-BE49-F238E27FC236}">
                <a16:creationId xmlns:a16="http://schemas.microsoft.com/office/drawing/2014/main" id="{0A93D381-4581-8DD0-AA11-737DCE6493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3857468"/>
            <a:ext cx="240890" cy="240890"/>
          </a:xfrm>
          <a:prstGeom prst="rect">
            <a:avLst/>
          </a:prstGeom>
        </p:spPr>
      </p:pic>
      <p:pic>
        <p:nvPicPr>
          <p:cNvPr id="26" name="Gráfico 25" descr="Grupo de hombres con relleno sólido">
            <a:extLst>
              <a:ext uri="{FF2B5EF4-FFF2-40B4-BE49-F238E27FC236}">
                <a16:creationId xmlns:a16="http://schemas.microsoft.com/office/drawing/2014/main" id="{5578A295-C76F-7CD5-3FA2-FAE96899C60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403258" y="4699971"/>
            <a:ext cx="240890" cy="240890"/>
          </a:xfrm>
          <a:prstGeom prst="rect">
            <a:avLst/>
          </a:prstGeom>
        </p:spPr>
      </p:pic>
      <p:pic>
        <p:nvPicPr>
          <p:cNvPr id="28" name="Gráfico 27" descr="Grupo de hombres con relleno sólido">
            <a:extLst>
              <a:ext uri="{FF2B5EF4-FFF2-40B4-BE49-F238E27FC236}">
                <a16:creationId xmlns:a16="http://schemas.microsoft.com/office/drawing/2014/main" id="{5270BBDA-3AFF-5C83-7759-1C82A83B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5554859"/>
            <a:ext cx="240890" cy="240890"/>
          </a:xfrm>
          <a:prstGeom prst="rect">
            <a:avLst/>
          </a:prstGeom>
        </p:spPr>
      </p:pic>
      <p:pic>
        <p:nvPicPr>
          <p:cNvPr id="30" name="Gráfico 29" descr="Narración con relleno sólido">
            <a:extLst>
              <a:ext uri="{FF2B5EF4-FFF2-40B4-BE49-F238E27FC236}">
                <a16:creationId xmlns:a16="http://schemas.microsoft.com/office/drawing/2014/main" id="{EFF8D9D3-9292-6411-311C-4D23A45CA7E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88384" y="3924143"/>
            <a:ext cx="240890" cy="240890"/>
          </a:xfrm>
          <a:prstGeom prst="rect">
            <a:avLst/>
          </a:prstGeom>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par>
                                <p:cTn id="47" presetID="14" presetClass="entr" presetSubtype="5"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vertical)">
                                      <p:cBhvr>
                                        <p:cTn id="49" dur="500"/>
                                        <p:tgtEl>
                                          <p:spTgt spid="16"/>
                                        </p:tgtEl>
                                      </p:cBhvr>
                                    </p:animEffect>
                                  </p:childTnLst>
                                </p:cTn>
                              </p:par>
                              <p:par>
                                <p:cTn id="50" presetID="14" presetClass="entr" presetSubtype="5"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vertical)">
                                      <p:cBhvr>
                                        <p:cTn id="52" dur="500"/>
                                        <p:tgtEl>
                                          <p:spTgt spid="18"/>
                                        </p:tgtEl>
                                      </p:cBhvr>
                                    </p:animEffect>
                                  </p:childTnLst>
                                </p:cTn>
                              </p:par>
                              <p:par>
                                <p:cTn id="53" presetID="14" presetClass="entr" presetSubtype="5"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3" dur="1000" fill="hold"/>
                                        <p:tgtEl>
                                          <p:spTgt spid="10"/>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10"/>
                                        </p:tgtEl>
                                      </p:cBhvr>
                                    </p:animEffect>
                                  </p:childTnLst>
                                </p:cTn>
                              </p:par>
                            </p:childTnLst>
                          </p:cTn>
                        </p:par>
                        <p:par>
                          <p:cTn id="68" fill="hold">
                            <p:stCondLst>
                              <p:cond delay="1000"/>
                            </p:stCondLst>
                            <p:childTnLst>
                              <p:par>
                                <p:cTn id="69" presetID="53" presetClass="entr" presetSubtype="528" fill="hold" grpId="0" nodeType="afterEffect">
                                  <p:stCondLst>
                                    <p:cond delay="0"/>
                                  </p:stCondLst>
                                  <p:childTnLst>
                                    <p:set>
                                      <p:cBhvr>
                                        <p:cTn id="70" dur="1" fill="hold">
                                          <p:stCondLst>
                                            <p:cond delay="0"/>
                                          </p:stCondLst>
                                        </p:cTn>
                                        <p:tgtEl>
                                          <p:spTgt spid="2">
                                            <p:graphicEl>
                                              <a:dgm id="{FFE4639A-A1BC-48B9-BB6E-193C8A90B79C}"/>
                                            </p:graphicEl>
                                          </p:spTgt>
                                        </p:tgtEl>
                                        <p:attrNameLst>
                                          <p:attrName>style.visibility</p:attrName>
                                        </p:attrNameLst>
                                      </p:cBhvr>
                                      <p:to>
                                        <p:strVal val="visible"/>
                                      </p:to>
                                    </p:set>
                                    <p:anim calcmode="lin" valueType="num">
                                      <p:cBhvr>
                                        <p:cTn id="71" dur="500" fill="hold"/>
                                        <p:tgtEl>
                                          <p:spTgt spid="2">
                                            <p:graphicEl>
                                              <a:dgm id="{FFE4639A-A1BC-48B9-BB6E-193C8A90B79C}"/>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FFE4639A-A1BC-48B9-BB6E-193C8A90B79C}"/>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FFE4639A-A1BC-48B9-BB6E-193C8A90B79C}"/>
                                            </p:graphicEl>
                                          </p:spTgt>
                                        </p:tgtEl>
                                      </p:cBhvr>
                                    </p:animEffect>
                                    <p:anim calcmode="lin" valueType="num">
                                      <p:cBhvr>
                                        <p:cTn id="74" dur="500" fill="hold"/>
                                        <p:tgtEl>
                                          <p:spTgt spid="2">
                                            <p:graphicEl>
                                              <a:dgm id="{FFE4639A-A1BC-48B9-BB6E-193C8A90B79C}"/>
                                            </p:graphicEl>
                                          </p:spTgt>
                                        </p:tgtEl>
                                        <p:attrNameLst>
                                          <p:attrName>ppt_x</p:attrName>
                                        </p:attrNameLst>
                                      </p:cBhvr>
                                      <p:tavLst>
                                        <p:tav tm="0">
                                          <p:val>
                                            <p:fltVal val="0.5"/>
                                          </p:val>
                                        </p:tav>
                                        <p:tav tm="100000">
                                          <p:val>
                                            <p:strVal val="#ppt_x"/>
                                          </p:val>
                                        </p:tav>
                                      </p:tavLst>
                                    </p:anim>
                                    <p:anim calcmode="lin" valueType="num">
                                      <p:cBhvr>
                                        <p:cTn id="75" dur="500" fill="hold"/>
                                        <p:tgtEl>
                                          <p:spTgt spid="2">
                                            <p:graphicEl>
                                              <a:dgm id="{FFE4639A-A1BC-48B9-BB6E-193C8A90B79C}"/>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2">
                                            <p:graphicEl>
                                              <a:dgm id="{53DF6662-7B4C-4132-A7BC-60CF82E77731}"/>
                                            </p:graphicEl>
                                          </p:spTgt>
                                        </p:tgtEl>
                                        <p:attrNameLst>
                                          <p:attrName>style.visibility</p:attrName>
                                        </p:attrNameLst>
                                      </p:cBhvr>
                                      <p:to>
                                        <p:strVal val="visible"/>
                                      </p:to>
                                    </p:set>
                                    <p:animEffect transition="in" filter="randombar(vertical)">
                                      <p:cBhvr>
                                        <p:cTn id="80" dur="500"/>
                                        <p:tgtEl>
                                          <p:spTgt spid="2">
                                            <p:graphicEl>
                                              <a:dgm id="{53DF6662-7B4C-4132-A7BC-60CF82E77731}"/>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528" fill="hold" grpId="0" nodeType="afterEffect">
                                  <p:stCondLst>
                                    <p:cond delay="0"/>
                                  </p:stCondLst>
                                  <p:childTnLst>
                                    <p:set>
                                      <p:cBhvr>
                                        <p:cTn id="98" dur="1" fill="hold">
                                          <p:stCondLst>
                                            <p:cond delay="0"/>
                                          </p:stCondLst>
                                        </p:cTn>
                                        <p:tgtEl>
                                          <p:spTgt spid="2">
                                            <p:graphicEl>
                                              <a:dgm id="{DEFE3BFD-63AE-46D0-8338-9DA444A1BDAE}"/>
                                            </p:graphicEl>
                                          </p:spTgt>
                                        </p:tgtEl>
                                        <p:attrNameLst>
                                          <p:attrName>style.visibility</p:attrName>
                                        </p:attrNameLst>
                                      </p:cBhvr>
                                      <p:to>
                                        <p:strVal val="visible"/>
                                      </p:to>
                                    </p:set>
                                    <p:anim calcmode="lin" valueType="num">
                                      <p:cBhvr>
                                        <p:cTn id="99" dur="500" fill="hold"/>
                                        <p:tgtEl>
                                          <p:spTgt spid="2">
                                            <p:graphicEl>
                                              <a:dgm id="{DEFE3BFD-63AE-46D0-8338-9DA444A1BDAE}"/>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DEFE3BFD-63AE-46D0-8338-9DA444A1BDAE}"/>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DEFE3BFD-63AE-46D0-8338-9DA444A1BDAE}"/>
                                            </p:graphicEl>
                                          </p:spTgt>
                                        </p:tgtEl>
                                      </p:cBhvr>
                                    </p:animEffect>
                                    <p:anim calcmode="lin" valueType="num">
                                      <p:cBhvr>
                                        <p:cTn id="102" dur="500" fill="hold"/>
                                        <p:tgtEl>
                                          <p:spTgt spid="2">
                                            <p:graphicEl>
                                              <a:dgm id="{DEFE3BFD-63AE-46D0-8338-9DA444A1BDAE}"/>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DEFE3BFD-63AE-46D0-8338-9DA444A1BDAE}"/>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5" fill="hold" grpId="0" nodeType="clickEffect">
                                  <p:stCondLst>
                                    <p:cond delay="0"/>
                                  </p:stCondLst>
                                  <p:childTnLst>
                                    <p:set>
                                      <p:cBhvr>
                                        <p:cTn id="107" dur="1" fill="hold">
                                          <p:stCondLst>
                                            <p:cond delay="0"/>
                                          </p:stCondLst>
                                        </p:cTn>
                                        <p:tgtEl>
                                          <p:spTgt spid="2">
                                            <p:graphicEl>
                                              <a:dgm id="{75A5ECA1-1260-4949-AE3C-6090613AD70F}"/>
                                            </p:graphicEl>
                                          </p:spTgt>
                                        </p:tgtEl>
                                        <p:attrNameLst>
                                          <p:attrName>style.visibility</p:attrName>
                                        </p:attrNameLst>
                                      </p:cBhvr>
                                      <p:to>
                                        <p:strVal val="visible"/>
                                      </p:to>
                                    </p:set>
                                    <p:animEffect transition="in" filter="randombar(vertical)">
                                      <p:cBhvr>
                                        <p:cTn id="108" dur="500"/>
                                        <p:tgtEl>
                                          <p:spTgt spid="2">
                                            <p:graphicEl>
                                              <a:dgm id="{75A5ECA1-1260-4949-AE3C-6090613AD70F}"/>
                                            </p:graphicEl>
                                          </p:spTgt>
                                        </p:tgtEl>
                                      </p:cBhvr>
                                    </p:animEffect>
                                  </p:childTnLst>
                                </p:cTn>
                              </p:par>
                              <p:par>
                                <p:cTn id="109" presetID="14" presetClass="entr" presetSubtype="5"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randombar(vertical)">
                                      <p:cBhvr>
                                        <p:cTn id="111" dur="500"/>
                                        <p:tgtEl>
                                          <p:spTgt spid="24"/>
                                        </p:tgtEl>
                                      </p:cBhvr>
                                    </p:animEffect>
                                  </p:childTnLst>
                                </p:cTn>
                              </p:par>
                              <p:par>
                                <p:cTn id="112" presetID="14" presetClass="entr" presetSubtype="5" fill="hold"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randombar(vertical)">
                                      <p:cBhvr>
                                        <p:cTn id="114" dur="500"/>
                                        <p:tgtEl>
                                          <p:spTgt spid="26"/>
                                        </p:tgtEl>
                                      </p:cBhvr>
                                    </p:animEffect>
                                  </p:childTnLst>
                                </p:cTn>
                              </p:par>
                              <p:par>
                                <p:cTn id="115" presetID="14" presetClass="entr" presetSubtype="5"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randombar(vertic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25"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5" dur="1000" fill="hold"/>
                                        <p:tgtEl>
                                          <p:spTgt spid="14"/>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4"/>
                                        </p:tgtEl>
                                      </p:cBhvr>
                                    </p:animEffect>
                                  </p:childTnLst>
                                </p:cTn>
                              </p:par>
                            </p:childTnLst>
                          </p:cTn>
                        </p:par>
                        <p:par>
                          <p:cTn id="130" fill="hold">
                            <p:stCondLst>
                              <p:cond delay="1000"/>
                            </p:stCondLst>
                            <p:childTnLst>
                              <p:par>
                                <p:cTn id="131" presetID="53" presetClass="entr" presetSubtype="528" fill="hold" grpId="0" nodeType="afterEffect">
                                  <p:stCondLst>
                                    <p:cond delay="0"/>
                                  </p:stCondLst>
                                  <p:childTnLst>
                                    <p:set>
                                      <p:cBhvr>
                                        <p:cTn id="132" dur="1" fill="hold">
                                          <p:stCondLst>
                                            <p:cond delay="0"/>
                                          </p:stCondLst>
                                        </p:cTn>
                                        <p:tgtEl>
                                          <p:spTgt spid="2">
                                            <p:graphicEl>
                                              <a:dgm id="{8B58166E-5A6E-4E39-A943-90284F6DCE41}"/>
                                            </p:graphicEl>
                                          </p:spTgt>
                                        </p:tgtEl>
                                        <p:attrNameLst>
                                          <p:attrName>style.visibility</p:attrName>
                                        </p:attrNameLst>
                                      </p:cBhvr>
                                      <p:to>
                                        <p:strVal val="visible"/>
                                      </p:to>
                                    </p:set>
                                    <p:anim calcmode="lin" valueType="num">
                                      <p:cBhvr>
                                        <p:cTn id="133" dur="500" fill="hold"/>
                                        <p:tgtEl>
                                          <p:spTgt spid="2">
                                            <p:graphicEl>
                                              <a:dgm id="{8B58166E-5A6E-4E39-A943-90284F6DCE41}"/>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8B58166E-5A6E-4E39-A943-90284F6DCE41}"/>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8B58166E-5A6E-4E39-A943-90284F6DCE41}"/>
                                            </p:graphicEl>
                                          </p:spTgt>
                                        </p:tgtEl>
                                      </p:cBhvr>
                                    </p:animEffect>
                                    <p:anim calcmode="lin" valueType="num">
                                      <p:cBhvr>
                                        <p:cTn id="136" dur="500" fill="hold"/>
                                        <p:tgtEl>
                                          <p:spTgt spid="2">
                                            <p:graphicEl>
                                              <a:dgm id="{8B58166E-5A6E-4E39-A943-90284F6DCE41}"/>
                                            </p:graphicEl>
                                          </p:spTgt>
                                        </p:tgtEl>
                                        <p:attrNameLst>
                                          <p:attrName>ppt_x</p:attrName>
                                        </p:attrNameLst>
                                      </p:cBhvr>
                                      <p:tavLst>
                                        <p:tav tm="0">
                                          <p:val>
                                            <p:fltVal val="0.5"/>
                                          </p:val>
                                        </p:tav>
                                        <p:tav tm="100000">
                                          <p:val>
                                            <p:strVal val="#ppt_x"/>
                                          </p:val>
                                        </p:tav>
                                      </p:tavLst>
                                    </p:anim>
                                    <p:anim calcmode="lin" valueType="num">
                                      <p:cBhvr>
                                        <p:cTn id="137" dur="500" fill="hold"/>
                                        <p:tgtEl>
                                          <p:spTgt spid="2">
                                            <p:graphicEl>
                                              <a:dgm id="{8B58166E-5A6E-4E39-A943-90284F6DCE41}"/>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14" presetClass="entr" presetSubtype="5" fill="hold" grpId="0" nodeType="clickEffect">
                                  <p:stCondLst>
                                    <p:cond delay="0"/>
                                  </p:stCondLst>
                                  <p:childTnLst>
                                    <p:set>
                                      <p:cBhvr>
                                        <p:cTn id="141" dur="1" fill="hold">
                                          <p:stCondLst>
                                            <p:cond delay="0"/>
                                          </p:stCondLst>
                                        </p:cTn>
                                        <p:tgtEl>
                                          <p:spTgt spid="2">
                                            <p:graphicEl>
                                              <a:dgm id="{6C228FAD-8A71-42AC-B3BE-D879487E1848}"/>
                                            </p:graphicEl>
                                          </p:spTgt>
                                        </p:tgtEl>
                                        <p:attrNameLst>
                                          <p:attrName>style.visibility</p:attrName>
                                        </p:attrNameLst>
                                      </p:cBhvr>
                                      <p:to>
                                        <p:strVal val="visible"/>
                                      </p:to>
                                    </p:set>
                                    <p:animEffect transition="in" filter="randombar(vertical)">
                                      <p:cBhvr>
                                        <p:cTn id="142" dur="500"/>
                                        <p:tgtEl>
                                          <p:spTgt spid="2">
                                            <p:graphicEl>
                                              <a:dgm id="{6C228FAD-8A71-42AC-B3BE-D879487E1848}"/>
                                            </p:graphicEl>
                                          </p:spTgt>
                                        </p:tgtEl>
                                      </p:cBhvr>
                                    </p:animEffect>
                                  </p:childTnLst>
                                </p:cTn>
                              </p:par>
                              <p:par>
                                <p:cTn id="143" presetID="14" presetClass="entr" presetSubtype="5" fill="hold" nodeType="with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randombar(vertical)">
                                      <p:cBhvr>
                                        <p:cTn id="1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or-IN"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କେଉଁ ମହିଳାମାନଙ୍କ ପାଖରେ ଭାବବାଣୀର ଦାନ ଥିଲା?</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or-IN" b="1" dirty="0">
                <a:solidFill>
                  <a:schemeClr val="accent5">
                    <a:lumMod val="75000"/>
                  </a:schemeClr>
                </a:solidFill>
                <a:latin typeface="Comic Sans MS" panose="030F0702030302020204" pitchFamily="66" charset="0"/>
              </a:rPr>
              <a:t>“ସେସମୟରେ ଲପ୍ପିଦୋତର ଭାର୍ଯ୍ୟା ଦବୋରା ଭବିଷ୍ୟଦ୍ବକ୍ତ୍ରୀ ଇସ୍ରାଏଲର ବିଚାର କଲେ।” (ବିଚାରକର୍ତ୍ତା ୪: ୪)</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238125" y="1171575"/>
            <a:ext cx="9269669" cy="923330"/>
          </a:xfrm>
          <a:prstGeom prst="rect">
            <a:avLst/>
          </a:prstGeom>
          <a:noFill/>
        </p:spPr>
        <p:txBody>
          <a:bodyPr wrap="square" rtlCol="0">
            <a:spAutoFit/>
          </a:bodyPr>
          <a:lstStyle/>
          <a:p>
            <a:pPr>
              <a:spcBef>
                <a:spcPts val="600"/>
              </a:spcBef>
            </a:pPr>
            <a:r>
              <a:rPr lang="or-IN" b="1" dirty="0"/>
              <a:t>ପୁରାତନ ନିୟମରେ ପାଞ୍ଚଜଣ ମହିଳା ଭାବବାଦିନୀଙ୍କ ଉଲ୍ଲେଖ ଅଛି। ସେମାନଙ୍କ ମଧ୍ୟରୁ ଜଣେ, ନୋୟଦୀୟା, ଜଣେ ମିଥ୍ୟା ଭାବବାଦିନୀ ଥିଲେ (ନିହି ୬:୧୪)। ଅନ୍ୟ ଜଣକ ବିଷୟରେ, ଅର୍ଥାତ୍ ଯିଶାଇୟଙ୍କ ପତ୍ନୀ, ଆମେ ଜାଣୁନାହୁଁ ଯେ ତାଙ୍କ ପାଖରେ ସେହି ଦାନ ଥିବାରୁ ତାଙ୍କୁ ଭାବବାଦିନୀ କୁହାଯାଇଥିଲା, ନା ସେ ଭାବବାଦୀଙ୍କ ପତ୍ନୀ ଥିବାରୁ (ଯିଶା ୮:୩)।</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or-IN" sz="2000" b="1" dirty="0">
                <a:solidFill>
                  <a:schemeClr val="accent1">
                    <a:lumMod val="40000"/>
                    <a:lumOff val="60000"/>
                  </a:schemeClr>
                </a:solidFill>
                <a:effectLst>
                  <a:outerShdw blurRad="38100" dist="38100" dir="2700000" algn="tl">
                    <a:srgbClr val="000000">
                      <a:alpha val="43137"/>
                    </a:srgbClr>
                  </a:outerShdw>
                </a:effectLst>
              </a:rPr>
              <a:t>ହୁଲ୍ଦା</a:t>
            </a:r>
            <a:r>
              <a:rPr lang="es-ES" sz="2000" b="1" dirty="0">
                <a:effectLst>
                  <a:outerShdw blurRad="38100" dist="38100" dir="2700000" algn="tl">
                    <a:srgbClr val="000000">
                      <a:alpha val="43137"/>
                    </a:srgbClr>
                  </a:outerShdw>
                </a:effectLst>
              </a:rPr>
              <a:t>. </a:t>
            </a:r>
            <a:r>
              <a:rPr lang="or-IN" sz="2000" b="1" dirty="0">
                <a:effectLst>
                  <a:outerShdw blurRad="38100" dist="38100" dir="2700000" algn="tl">
                    <a:srgbClr val="000000">
                      <a:alpha val="43137"/>
                    </a:srgbClr>
                  </a:outerShdw>
                </a:effectLst>
              </a:rPr>
              <a:t>ମିଳିଥିବା ବ୍ୟବସ୍ଥା ପୁସ୍ତକ ବିଷୟରେ ଯୋଶିୟ ତାଙ୍କର ପରାମର୍ଶ ଲୋଡ଼ିଥିଲେ। ରାଜାଙ୍କ ପ୍ରଶ୍ନର ଉତ୍ତର ଦେବା ସହିତ, ସେ ତାଙ୍କୁ ଉତ୍ସାହଜନକ ବାକ୍ୟ କହିଥିଲେ (୨ ରାଜା ୨୨: ୧୪-୨୦)।</a:t>
            </a:r>
            <a:endParaRPr lang="es-ES" sz="2000" b="1" dirty="0">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or-IN" sz="2000" b="1" dirty="0">
                <a:solidFill>
                  <a:schemeClr val="accent2">
                    <a:lumMod val="40000"/>
                    <a:lumOff val="60000"/>
                  </a:schemeClr>
                </a:solidFill>
                <a:effectLst>
                  <a:outerShdw blurRad="38100" dist="38100" dir="2700000" algn="tl">
                    <a:srgbClr val="000000">
                      <a:alpha val="43137"/>
                    </a:srgbClr>
                  </a:outerShdw>
                </a:effectLst>
              </a:rPr>
              <a:t>ଦବୋରା</a:t>
            </a:r>
            <a:r>
              <a:rPr lang="es-ES" sz="2000" b="1" dirty="0">
                <a:effectLst>
                  <a:outerShdw blurRad="38100" dist="38100" dir="2700000" algn="tl">
                    <a:srgbClr val="000000">
                      <a:alpha val="43137"/>
                    </a:srgbClr>
                  </a:outerShdw>
                </a:effectLst>
              </a:rPr>
              <a:t>. </a:t>
            </a:r>
            <a:r>
              <a:rPr lang="or-IN" sz="2000" b="1" dirty="0">
                <a:effectLst>
                  <a:outerShdw blurRad="38100" dist="38100" dir="2700000" algn="tl">
                    <a:srgbClr val="000000">
                      <a:alpha val="43137"/>
                    </a:srgbClr>
                  </a:outerShdw>
                </a:effectLst>
              </a:rPr>
              <a:t>ସେ ଉଭୟ ଭାବବାଦିନୀ ଏବଂ ବିଚାରକର୍ତ୍ତାର ଦାୟିତ୍ୱ ତୁଲାଇଥିଲେ, ଏବଂ ବାରାକ୍‌ଙ୍କ ସହିତ ସୀଷରା ବିରୁଦ୍ଧରେ ଯୁଦ୍ଧରେ ଲୋକମାନଙ୍କର ନେତୃତ୍ୱ ନେଇଥିଲେ। ବିଜୟ ପରେ, ସେ ଏକ ଭାବବାଣୀମୂଳକ ପ୍ରଶଂସା ଗୀତ ଗାଇଥିଲେ (ବିଚାରକର୍ତ୍ତା ୪:୪-୯; ୫:୧)।</a:t>
            </a:r>
            <a:endParaRPr lang="es-ES" sz="2000" b="1" dirty="0">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or-IN" sz="2000" b="1" dirty="0">
                <a:solidFill>
                  <a:schemeClr val="accent4">
                    <a:lumMod val="40000"/>
                    <a:lumOff val="60000"/>
                  </a:schemeClr>
                </a:solidFill>
                <a:effectLst>
                  <a:outerShdw blurRad="38100" dist="38100" dir="2700000" algn="tl">
                    <a:srgbClr val="000000">
                      <a:alpha val="43137"/>
                    </a:srgbClr>
                  </a:outerShdw>
                </a:effectLst>
              </a:rPr>
              <a:t>ମରୀୟମ</a:t>
            </a:r>
            <a:r>
              <a:rPr lang="es-ES" sz="2000" b="1" dirty="0">
                <a:effectLst>
                  <a:outerShdw blurRad="38100" dist="38100" dir="2700000" algn="tl">
                    <a:srgbClr val="000000">
                      <a:alpha val="43137"/>
                    </a:srgbClr>
                  </a:outerShdw>
                </a:effectLst>
              </a:rPr>
              <a:t>. </a:t>
            </a:r>
            <a:r>
              <a:rPr lang="or-IN" sz="2000" b="1" dirty="0">
                <a:effectLst>
                  <a:outerShdw blurRad="38100" dist="38100" dir="2700000" algn="tl">
                    <a:srgbClr val="000000">
                      <a:alpha val="43137"/>
                    </a:srgbClr>
                  </a:outerShdw>
                </a:effectLst>
              </a:rPr>
              <a:t>ଜଣେ ଭାବବାଦିନୀ ଭାବରେ, ସେ ଲୋହିତ ସାଗର ପାର ହେବା ପରେ ସଙ୍ଗୀତରେ ସ୍ତ୍ରୀମାନଙ୍କର ନେତୃତ୍ୱ ନେଇଥିଲେ। ମରୁଭୂମି ଯାତ୍ରା ସମୟରେ ସେ ନିଜ ଭାଇମାନଙ୍କୁ ଲୋକମାନଙ୍କର ନେତୃତ୍ୱ ନେବାରେ ମଧ୍ୟ ସାହାଯ୍ୟ କରିଥିଲେ (ଯାତ୍ରା ୧୫:୨୦; ମୀଖା ୬:୪)।</a:t>
            </a:r>
            <a:endParaRPr lang="es-ES" sz="2000" b="1" dirty="0">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483520"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646331"/>
          </a:xfrm>
          <a:prstGeom prst="rect">
            <a:avLst/>
          </a:prstGeom>
          <a:noFill/>
        </p:spPr>
        <p:txBody>
          <a:bodyPr wrap="square">
            <a:spAutoFit/>
          </a:bodyPr>
          <a:lstStyle/>
          <a:p>
            <a:pPr algn="ctr"/>
            <a:r>
              <a:rPr lang="or-IN" sz="3600" b="1" dirty="0">
                <a:ln w="0"/>
                <a:solidFill>
                  <a:schemeClr val="bg1"/>
                </a:solidFill>
                <a:effectLst>
                  <a:innerShdw blurRad="63500" dist="50800" dir="13500000">
                    <a:srgbClr val="000000">
                      <a:alpha val="50000"/>
                    </a:srgbClr>
                  </a:innerShdw>
                </a:effectLst>
              </a:rPr>
              <a:t>​ଭଣ୍ଡ ଭାବବାଦୀମାନଙ୍କର କେଉଁ ବୈଶିଷ୍ଟ୍ୟ ଥିଲା?</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19062" y="485686"/>
            <a:ext cx="11953874" cy="923330"/>
          </a:xfrm>
          <a:prstGeom prst="rect">
            <a:avLst/>
          </a:prstGeom>
          <a:noFill/>
        </p:spPr>
        <p:txBody>
          <a:bodyPr wrap="square">
            <a:spAutoFit/>
          </a:bodyPr>
          <a:lstStyle/>
          <a:p>
            <a:pPr algn="ctr"/>
            <a:r>
              <a:rPr lang="or-IN"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“ସେତେବେଳେ ସଦାପ୍ରଭୁ ମୋତେ କହିଲେ, ଭବିଷ୍ୟଦ୍ବକ୍ତାମାନେ ଆମ୍ଭ ନାମରେ ମିଥ୍ୟା ଭବିଷ୍ୟଦ୍ବାକ୍ୟ ପ୍ରଚାର କରନ୍ତି; ଆମ୍ଭେ ସେମାନଙ୍କୁ ପଠାଇ ନାହୁଁ, ଆମ୍ଭେ ସେମାନଙ୍କୁ ଆଜ୍ଞା ଦେଇ ନାହୁଁ, କିଅବା ଆମ୍ଭେ ସେମାନଙ୍କୁ କଥା କହିନାହୁଁ; ସେମାନେ ତୁମ୍ଭମାନଙ୍କ ନିକଟରେ ମିଥ୍ୟାଦର୍ଶନ ଓ ମନ୍ତ୍ର ଅସାର ବିଷୟ ଓ ଆପଣା ଆପଣା ହୃଦୟର ପ୍ରବଞ୍ଚନାମୂଳକ ଭବିଷ୍ୟଦ୍ବାକ୍ୟ ପ୍ରଚାର କରନ୍ତି।” (ଯିରିମୀୟ ୧୪: ୧୪)</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324850" cy="707886"/>
          </a:xfrm>
          <a:prstGeom prst="rect">
            <a:avLst/>
          </a:prstGeom>
          <a:noFill/>
        </p:spPr>
        <p:txBody>
          <a:bodyPr wrap="square" rtlCol="0">
            <a:spAutoFit/>
          </a:bodyPr>
          <a:lstStyle/>
          <a:p>
            <a:pPr>
              <a:spcBef>
                <a:spcPts val="600"/>
              </a:spcBef>
            </a:pPr>
            <a:r>
              <a:rPr lang="or-IN" sz="2000" b="1" dirty="0"/>
              <a:t>ଭାବବାଣୀ କହିଥିବା ସମସ୍ତେ ଈଶ୍ୱରଙ୍କଠାରୁ ବାର୍ତ୍ତା ପାଇଥିବା ଯୋଗୁଁ ତାହା କହି ନ ଥିଲେ (ଯିରି ୧୪:୧୪)। ସେମାନଙ୍କ ବାର୍ତ୍ତା କ’ଣ ଥିଲା, ଏବଂ ସେମାନେ ତାହା କାହିଁକି ପ୍ରଚାର କରୁଥିଲେ?</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439613878"/>
              </p:ext>
            </p:extLst>
          </p:nvPr>
        </p:nvGraphicFramePr>
        <p:xfrm>
          <a:off x="77501" y="2062229"/>
          <a:ext cx="824774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555399"/>
            <a:ext cx="8142973" cy="1015663"/>
          </a:xfrm>
          <a:prstGeom prst="rect">
            <a:avLst/>
          </a:prstGeom>
          <a:noFill/>
        </p:spPr>
        <p:txBody>
          <a:bodyPr wrap="square" rtlCol="0">
            <a:spAutoFit/>
          </a:bodyPr>
          <a:lstStyle/>
          <a:p>
            <a:pPr>
              <a:spcBef>
                <a:spcPts val="600"/>
              </a:spcBef>
            </a:pPr>
            <a:r>
              <a:rPr lang="or-IN" sz="2000" b="1" dirty="0"/>
              <a:t>ଯେତେବେଳେ ଜଣେ ଜାଣିଛି ଯେ ଏହା ସତ୍ୟ ନୁହେଁ, ସେତେବେଳେ ସେ ଈଶ୍ୱରଙ୍କ ପକ୍ଷରୁ କହୁଛି ବୋଲି କାହିଁକି ଦାବି କରିବ? ନିଜକୁ ପ୍ରତାରଣା? ପ୍ରଶଂସା ପାଇବାର ଇଚ୍ଛା, କିମ୍ବା ଆର୍ଥିକ ବା ଅନ୍ୟ କୌଣସି ଲାଭ?</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707886"/>
          </a:xfrm>
          <a:prstGeom prst="rect">
            <a:avLst/>
          </a:prstGeom>
          <a:noFill/>
        </p:spPr>
        <p:txBody>
          <a:bodyPr wrap="square">
            <a:spAutoFit/>
          </a:bodyPr>
          <a:lstStyle/>
          <a:p>
            <a:pPr>
              <a:spcBef>
                <a:spcPts val="600"/>
              </a:spcBef>
            </a:pPr>
            <a:r>
              <a:rPr lang="or-IN" sz="2000" b="1" dirty="0"/>
              <a:t>ପ୍ରକୃତ ଭାବବାଦୀ ସର୍ବଦା ପାପର ବିପଦ ବିଷୟରେ ଚେତାବନୀ ଦିଅନ୍ତି, ଏବଂ ପରିଣାମ ଯାହା ହେଉନା କାହିଁକି, ଲୋକମାନଙ୍କୁ ବିଶ୍ୱସ୍ତ ରହିବାକୁ ଉତ୍ସାହିତ କରନ୍ତି।</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506180"/>
            <a:ext cx="8142974" cy="1631216"/>
          </a:xfrm>
          <a:prstGeom prst="rect">
            <a:avLst/>
          </a:prstGeom>
          <a:noFill/>
        </p:spPr>
        <p:txBody>
          <a:bodyPr wrap="square">
            <a:spAutoFit/>
          </a:bodyPr>
          <a:lstStyle/>
          <a:p>
            <a:pPr lvl="0">
              <a:spcBef>
                <a:spcPts val="600"/>
              </a:spcBef>
              <a:defRPr/>
            </a:pPr>
            <a:r>
              <a:rPr lang="or-IN" sz="2000" b="1" dirty="0">
                <a:solidFill>
                  <a:prstClr val="black"/>
                </a:solidFill>
              </a:rPr>
              <a:t>ମିଥ୍ୟା ଭାବବାଦୀମାନଙ୍କ ବିଷୟରେ ସବୁଠାରୁ ଦୁଃଖଦ କଥା ହେଉଛି ଯେ ସେମାନଙ୍କ କଥା ଶୁଣିବା ଏବଂ ସେମାନଙ୍କୁ ଅନୁସରଣ କରିବା ପାଇଁ ଲୋକ ଅଛନ୍ତି। ସେମାନେ ଯାହା କହନ୍ତି ତାହା ଲୋକଙ୍କୁ ପସନ୍ଦ ଆସେ, କାରଣ ଏଥିପାଇଁ କୌଣସି ପ୍ରୟାସ ଆବଶ୍ୟକ ହୁଏ ନାହିଁ ଏବଂ ଏହା ସେମାନଙ୍କ ବିବେକକୁ ଆନ୍ଦୋଳିତ କରେ ନାହିଁ। କିନ୍ତୁ ସେମାନଙ୍କ ମାର୍ଗ ଅନୁସରଣ କରିବା କେବଳ ମୃତ୍ୟୁ ଆଡ଼କୁ ନେଇଯାଏ।</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193111" y="807214"/>
            <a:ext cx="7603352" cy="5016758"/>
          </a:xfrm>
          <a:prstGeom prst="rect">
            <a:avLst/>
          </a:prstGeom>
          <a:noFill/>
        </p:spPr>
        <p:txBody>
          <a:bodyPr wrap="square">
            <a:spAutoFit/>
          </a:bodyPr>
          <a:lstStyle/>
          <a:p>
            <a:pPr>
              <a:spcBef>
                <a:spcPts val="600"/>
              </a:spcBef>
            </a:pPr>
            <a:r>
              <a:rPr lang="or-IN" sz="3200" b="1" dirty="0">
                <a:solidFill>
                  <a:srgbClr val="522E00"/>
                </a:solidFill>
                <a:latin typeface="Constantia" panose="02030602050306030303" pitchFamily="18" charset="0"/>
              </a:rPr>
              <a:t>​“ପ୍ରେରିତ ଏବଂ ଭାବବାଦୀମାନଙ୍କ ମଧ୍ୟରୁ କେହି କେବେବି ନିଜକୁ ନିଷ୍ପାପ ବୋଲି ଦାବି କରିନାହାଁନ୍ତି। ଯେଉଁମାନେ ଈଶ୍ୱରଙ୍କ ଅତି ନିକଟରେ ବାସ କରିଛନ୍ତି, ଯେଉଁମାନେ ଜାଣିଶୁଣି ଭୁଲ କାର୍ଯ୍ୟ କରିବା ଅପେକ୍ଷା ଜୀବନ ବଳିଦାନ ଦେବାକୁ ପସନ୍ଦ କରିବେ, ଯେଉଁମାନଙ୍କୁ ଈଶ୍ୱର ଐଶ୍ୱରିକ ଆଲୋକ ଏବଂ ଶକ୍ତିରେ ସମ୍ମାନିତ କରିଛନ୍ତି, ସେମାନେ ନିଜ ସ୍ୱଭାବର ପାପପୂର୍ଣ୍ଣତାକୁ ସ୍ୱୀକାର କରିଛନ୍ତି। ସେମାନେ ଶରୀର ଉପରେ କୌଣସି ଭରସା ରଖି ନାହାଁନ୍ତି, ନିଜର କୌଣସି ଧାର୍ମିକତା ଦାବି କରି ନାହାଁନ୍ତି, ବରଂ ଖ୍ରୀଷ୍ଟଙ୍କ ଧାର୍ମିକତା ଉପରେ ସମ୍ପୂର୍ଣ୍ଣ ଭରସା ରଖିଛନ୍ତି।”</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6316408" y="5981199"/>
            <a:ext cx="3682482" cy="338554"/>
          </a:xfrm>
          <a:prstGeom prst="rect">
            <a:avLst/>
          </a:prstGeom>
          <a:noFill/>
        </p:spPr>
        <p:txBody>
          <a:bodyPr wrap="none" rtlCol="0">
            <a:spAutoFit/>
          </a:bodyPr>
          <a:lstStyle/>
          <a:p>
            <a:pPr algn="r"/>
            <a:r>
              <a:rPr lang="en-US" sz="1600" b="1" dirty="0" err="1">
                <a:solidFill>
                  <a:srgbClr val="522E00"/>
                </a:solidFill>
              </a:rPr>
              <a:t>EGW</a:t>
            </a:r>
            <a:r>
              <a:rPr lang="en-US" sz="1600" b="1" dirty="0">
                <a:solidFill>
                  <a:srgbClr val="522E00"/>
                </a:solidFill>
              </a:rPr>
              <a:t> (The Acts of the Apostles, p. 561)</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or-IN" sz="3600" b="1" dirty="0">
                <a:ln w="6600">
                  <a:solidFill>
                    <a:srgbClr val="F85C84"/>
                  </a:solidFill>
                  <a:prstDash val="solid"/>
                </a:ln>
                <a:solidFill>
                  <a:srgbClr val="FFFFFF"/>
                </a:solidFill>
                <a:effectLst>
                  <a:outerShdw dist="38100" dir="2700000" algn="tl" rotWithShape="0">
                    <a:srgbClr val="F85C84"/>
                  </a:outerShdw>
                </a:effectLst>
              </a:rPr>
              <a:t>ପରିଶିଷ୍ଟ</a:t>
            </a:r>
            <a:r>
              <a:rPr lang="es-ES" sz="3600" b="1" dirty="0">
                <a:ln w="6600">
                  <a:solidFill>
                    <a:srgbClr val="F85C84"/>
                  </a:solidFill>
                  <a:prstDash val="solid"/>
                </a:ln>
                <a:solidFill>
                  <a:srgbClr val="FFFFFF"/>
                </a:solidFill>
                <a:effectLst>
                  <a:outerShdw dist="38100" dir="2700000" algn="tl" rotWithShape="0">
                    <a:srgbClr val="F85C84"/>
                  </a:outerShdw>
                </a:effectLst>
              </a:rPr>
              <a:t>:</a:t>
            </a:r>
            <a:r>
              <a:rPr lang="es-ES" sz="3600" b="1" dirty="0">
                <a:ln w="6600">
                  <a:solidFill>
                    <a:schemeClr val="accent2"/>
                  </a:solidFill>
                  <a:prstDash val="solid"/>
                </a:ln>
                <a:solidFill>
                  <a:srgbClr val="FFFFFF"/>
                </a:solidFill>
                <a:effectLst>
                  <a:outerShdw dist="38100" dir="2700000" algn="tl" rotWithShape="0">
                    <a:schemeClr val="accent2"/>
                  </a:outerShdw>
                </a:effectLst>
              </a:rPr>
              <a:t> </a:t>
            </a:r>
            <a:r>
              <a:rPr lang="or-IN" sz="3600" b="1" dirty="0">
                <a:ln w="6600">
                  <a:solidFill>
                    <a:schemeClr val="accent2"/>
                  </a:solidFill>
                  <a:prstDash val="solid"/>
                </a:ln>
                <a:solidFill>
                  <a:srgbClr val="FFFFFF"/>
                </a:solidFill>
                <a:effectLst>
                  <a:outerShdw dist="38100" dir="2700000" algn="tl" rotWithShape="0">
                    <a:schemeClr val="accent2"/>
                  </a:outerShdw>
                </a:effectLst>
              </a:rPr>
              <a:t>ଭବିଷ୍ୟଦ୍‌ବକ୍ତାଙ୍କ ଆହ୍ୱାନ-ଏଲେନ୍ ଜି. ହ୍ୱାଇଟ୍‌ </a:t>
            </a:r>
            <a:endParaRPr lang="es-ES"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1015663"/>
          </a:xfrm>
          <a:prstGeom prst="rect">
            <a:avLst/>
          </a:prstGeom>
          <a:noFill/>
        </p:spPr>
        <p:txBody>
          <a:bodyPr wrap="square" rtlCol="0">
            <a:spAutoFit/>
          </a:bodyPr>
          <a:lstStyle/>
          <a:p>
            <a:pPr>
              <a:spcBef>
                <a:spcPts val="600"/>
              </a:spcBef>
            </a:pPr>
            <a:r>
              <a:rPr lang="or-IN" sz="2000" b="1" dirty="0"/>
              <a:t>ନିଜର ପ୍ରଥମ ଦର୍ଶନ ପରେ, ଏଲେନ୍ ନିଜର ଭାବବାଣୀ ସେବାକାର୍ଯ୍ୟ ପୂରଣ କରିବା ପାଇଁ ନିଜକୁ ଅପ୍ରସ୍ତୁତ ମନେ କରିଥିଲେ। ଖରାପ ସ୍ୱାସ୍ଥ୍ୟ ଏବଂ ସୀମିତ ଶିକ୍ଷା ସହିତ, ସେହି ୧୭ ବର୍ଷୀୟା କନ୍ୟା ନିଜର ଆହ୍ୱାନ ପୂରଣ କରିବାକୁ ନିଜକୁ ଅଯୋଗ୍ୟ ଏବଂ ଅକ୍ଷମ ମନେ କରିଥିଲେ।</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983504"/>
            <a:ext cx="3733799" cy="1938992"/>
          </a:xfrm>
          <a:prstGeom prst="rect">
            <a:avLst/>
          </a:prstGeom>
          <a:noFill/>
        </p:spPr>
        <p:txBody>
          <a:bodyPr wrap="square">
            <a:spAutoFit/>
          </a:bodyPr>
          <a:lstStyle/>
          <a:p>
            <a:pPr>
              <a:spcBef>
                <a:spcPts val="600"/>
              </a:spcBef>
            </a:pPr>
            <a:r>
              <a:rPr lang="or-IN" sz="2000" b="1" dirty="0"/>
              <a:t>ଏଡଭେଣ୍ଟିଷ୍ଟ ସ୍ୱାସ୍ଥ୍ୟ ଏବଂ ଶିକ୍ଷା ବ୍ୟବସ୍ଥା ପ୍ରତିଷ୍ଠା କରିବାରେ ତାଙ୍କର ସେବାକାର୍ଯ୍ୟ ଗୁରୁତ୍ୱପୂର୍ଣ୍ଣ ଥିଲା, ଏବଂ ସେ ପ୍ରାୟ ୧,୦୦,୦୦୦ ପୃଷ୍ଠାର ପ୍ରେରିତ ରଚନା ଛାଡ଼ି ଯାଇଛନ୍ତି, ଯାହା ସମଗ୍ର ବିଶ୍ୱରେ ଐଶ୍ୱରିକ ନିର୍ଦ୍ଦେଶନା ପ୍ରଦାନ କରିଚାଲିଛି।</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spAutoFit/>
          </a:bodyPr>
          <a:lstStyle/>
          <a:p>
            <a:pPr lvl="0">
              <a:spcBef>
                <a:spcPts val="600"/>
              </a:spcBef>
              <a:defRPr/>
            </a:pPr>
            <a:r>
              <a:rPr lang="or-IN" sz="2000" b="1" dirty="0">
                <a:solidFill>
                  <a:prstClr val="black"/>
                </a:solidFill>
              </a:rPr>
              <a:t>ଅନେକ ଦର୍ଶନ ପାଇବା ପରେ ଏବଂ ତାଙ୍କ ସ୍ୱାମୀ—ଜେମ୍ସ ହ୍ୱାଇଟ୍‌—ଙ୍କ ସମର୍ଥନରେ, କୋଡ଼ିଏ ବର୍ଷରୁ କମ୍ ସମୟ ମଧ୍ୟରେ ସେ ସେଭେନ୍ଥ-ଡେ ଏଡଭେଣ୍ଟିଷ୍ଟ ଚର୍ଚ୍ଚ (ଆନୁଷ୍ଠାନିକ ଭାବରେ ୧୮୬୩ ରେ ସ୍ଥାପିତ) ର ମୂଳଦୁଆ ସ୍ଥାପନ କରିବାରେ ସାହାଯ୍ୟ କରିଥିଲେ।</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49" cy="1015663"/>
          </a:xfrm>
          <a:prstGeom prst="rect">
            <a:avLst/>
          </a:prstGeom>
          <a:noFill/>
        </p:spPr>
        <p:txBody>
          <a:bodyPr wrap="square">
            <a:spAutoFit/>
          </a:bodyPr>
          <a:lstStyle/>
          <a:p>
            <a:pPr lvl="0">
              <a:spcBef>
                <a:spcPts val="600"/>
              </a:spcBef>
              <a:defRPr/>
            </a:pPr>
            <a:r>
              <a:rPr lang="or-IN" sz="2000" b="1" dirty="0">
                <a:solidFill>
                  <a:prstClr val="black"/>
                </a:solidFill>
              </a:rPr>
              <a:t>ତାଙ୍କର ପ୍ରଥମ ଦର୍ଶନର ଗୋଟିଏ ସପ୍ତାହ ପରେ, ସେ ଏକ ଦ୍ୱିତୀୟ ଦର୍ଶନ ପାଇଲେ, ଯେଉଁଥିରେ ସେ ସମ୍ମୁଖୀନ ହେବାକୁ ଥିବା ସମସ୍ୟାମାନ ବିଷୟରେ ତାଙ୍କୁ ଚେତାବନୀ ଦିଆଯାଇଥିଲା। ବହୁ ପ୍ରାର୍ଥନା ପରେ, ଏବଂ ତାଙ୍କର କେତେକ ଭାଇଭଉଣୀଙ୍କ ଦ୍ୱାରା ଉତ୍ସାହିତ ହୋଇ, ଏଲେନ୍ ଅବଶେଷରେ ନିଜ ଆହ୍ୱାନକୁ ଗ୍ରହଣ କଲେ।</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587</TotalTime>
  <Words>1346</Words>
  <Application>Microsoft Office PowerPoint</Application>
  <PresentationFormat>Panorámica</PresentationFormat>
  <Paragraphs>63</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Aptos</vt:lpstr>
      <vt:lpstr>Arial</vt:lpstr>
      <vt:lpstr>Constantia</vt:lpstr>
      <vt:lpstr>Aptos Display</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84</cp:revision>
  <dcterms:created xsi:type="dcterms:W3CDTF">2026-09-19T14:53:33Z</dcterms:created>
  <dcterms:modified xsi:type="dcterms:W3CDTF">2026-10-02T14:09:07Z</dcterms:modified>
</cp:coreProperties>
</file>