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60"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 sz="2400" b="1" dirty="0">
              <a:effectLst>
                <a:outerShdw blurRad="38100" dist="38100" dir="2700000" algn="tl">
                  <a:srgbClr val="000000">
                    <a:alpha val="43137"/>
                  </a:srgbClr>
                </a:outerShdw>
              </a:effectLst>
            </a:rPr>
            <a:t>Loke Mi a hasi </a:t>
          </a: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en" sz="2000" b="1" dirty="0"/>
            <a:t>Ami a pares</a:t>
          </a:r>
          <a:r>
            <a:rPr lang="pap-029" sz="2000" b="1" noProof="0" dirty="0">
              <a:latin typeface="Aptos" panose="020B0004020202020204" pitchFamily="34" charset="0"/>
            </a:rPr>
            <a:t>é na e profetanan</a:t>
          </a:r>
          <a:r>
            <a:rPr lang="pap-029" sz="2000" b="1" noProof="0" dirty="0"/>
            <a:t> </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en" sz="2400" b="1" dirty="0">
              <a:effectLst>
                <a:outerShdw blurRad="38100" dist="38100" dir="2700000" algn="tl">
                  <a:srgbClr val="000000">
                    <a:alpha val="43137"/>
                  </a:srgbClr>
                </a:outerShdw>
              </a:effectLst>
            </a:rPr>
            <a:t>Loke Mi lo hasi</a:t>
          </a: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en" sz="2000" b="1" dirty="0"/>
            <a:t>Ami lo kita e opreshon di e Egipsionan for di nan</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en" sz="2000" b="1" dirty="0"/>
            <a:t>Ami lo libra nan for di sklabitut</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en" sz="2000" b="1" dirty="0"/>
            <a:t>Ami a </a:t>
          </a:r>
          <a:r>
            <a:rPr lang="pap-029" sz="2000" b="1" noProof="0" dirty="0"/>
            <a:t>stables</a:t>
          </a:r>
          <a:r>
            <a:rPr lang="pap-029" sz="2000" b="1" noProof="0" dirty="0">
              <a:latin typeface="Aptos" panose="020B0004020202020204" pitchFamily="34" charset="0"/>
            </a:rPr>
            <a:t>é Mi pakto ku nan</a:t>
          </a:r>
          <a:endParaRPr lang="pap-029" sz="2000" b="1" noProof="0" dirty="0"/>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en" sz="2000" b="1" dirty="0"/>
            <a:t>Ami a primint</a:t>
          </a:r>
          <a:r>
            <a:rPr lang="en-US" sz="2000" b="1" dirty="0">
              <a:latin typeface="Aptos" panose="020B0004020202020204" pitchFamily="34" charset="0"/>
            </a:rPr>
            <a:t>í pa </a:t>
          </a:r>
          <a:r>
            <a:rPr lang="pap-029" sz="2000" b="1" noProof="0" dirty="0">
              <a:latin typeface="Aptos" panose="020B0004020202020204" pitchFamily="34" charset="0"/>
            </a:rPr>
            <a:t>duna</a:t>
          </a:r>
          <a:r>
            <a:rPr lang="en-US" sz="2000" b="1" dirty="0">
              <a:latin typeface="Aptos" panose="020B0004020202020204" pitchFamily="34" charset="0"/>
            </a:rPr>
            <a:t> nan e tera di Kanaan</a:t>
          </a:r>
          <a:endParaRPr lang="en" sz="2000" b="1" dirty="0"/>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en" sz="2000" b="1" dirty="0"/>
            <a:t>Ami a tende e keho di e pueblo</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pap-029" sz="2000" b="1" noProof="0" dirty="0"/>
            <a:t>Ami a k</a:t>
          </a:r>
          <a:r>
            <a:rPr lang="pap-029" sz="2000" b="1" noProof="0" dirty="0">
              <a:latin typeface="Aptos" panose="020B0004020202020204" pitchFamily="34" charset="0"/>
            </a:rPr>
            <a:t>òrda Mi promesa</a:t>
          </a:r>
          <a:endParaRPr lang="pap-029" sz="2000" b="1" noProof="0" dirty="0"/>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en" sz="2000" b="1" dirty="0"/>
            <a:t>Ami lo organis</a:t>
          </a:r>
          <a:r>
            <a:rPr lang="en-US" sz="2000" b="1" dirty="0">
              <a:latin typeface="Aptos" panose="020B0004020202020204" pitchFamily="34" charset="0"/>
            </a:rPr>
            <a:t>á Mi </a:t>
          </a:r>
          <a:r>
            <a:rPr lang="en-US" sz="2000" b="1" dirty="0" err="1">
              <a:latin typeface="Aptos" panose="020B0004020202020204" pitchFamily="34" charset="0"/>
            </a:rPr>
            <a:t>poder</a:t>
          </a:r>
          <a:endParaRPr lang="en" sz="2000" b="1" dirty="0"/>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en" sz="2000" b="1" dirty="0"/>
            <a:t>Lo Mi bai hasi nan Mi pueblo</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en" sz="2000" b="1" dirty="0"/>
            <a:t>Ami lo ta nan Dios</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en" sz="2000" b="1" dirty="0"/>
            <a:t>Lo Mi duna nan e tera di Kanaan</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custLinFactNeighborY="-4029">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88003" custLinFactNeighborX="-100000" custLinFactNeighborY="-4240">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Loke Mi a hasi </a:t>
          </a: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a pares</a:t>
          </a:r>
          <a:r>
            <a:rPr lang="pap-029" sz="2000" b="1" kern="1200" noProof="0" dirty="0">
              <a:latin typeface="Aptos" panose="020B0004020202020204" pitchFamily="34" charset="0"/>
            </a:rPr>
            <a:t>é na e profetanan</a:t>
          </a:r>
          <a:r>
            <a:rPr lang="pap-029" sz="2000" b="1" kern="1200" noProof="0" dirty="0"/>
            <a:t> </a:t>
          </a: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a </a:t>
          </a:r>
          <a:r>
            <a:rPr lang="pap-029" sz="2000" b="1" kern="1200" noProof="0" dirty="0"/>
            <a:t>stables</a:t>
          </a:r>
          <a:r>
            <a:rPr lang="pap-029" sz="2000" b="1" kern="1200" noProof="0" dirty="0">
              <a:latin typeface="Aptos" panose="020B0004020202020204" pitchFamily="34" charset="0"/>
            </a:rPr>
            <a:t>é Mi pakto ku nan</a:t>
          </a:r>
          <a:endParaRPr lang="pap-029" sz="2000" b="1" kern="1200" noProof="0" dirty="0"/>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a primint</a:t>
          </a:r>
          <a:r>
            <a:rPr lang="en-US" sz="2000" b="1" kern="1200" dirty="0">
              <a:latin typeface="Aptos" panose="020B0004020202020204" pitchFamily="34" charset="0"/>
            </a:rPr>
            <a:t>í pa </a:t>
          </a:r>
          <a:r>
            <a:rPr lang="pap-029" sz="2000" b="1" kern="1200" noProof="0" dirty="0">
              <a:latin typeface="Aptos" panose="020B0004020202020204" pitchFamily="34" charset="0"/>
            </a:rPr>
            <a:t>duna</a:t>
          </a:r>
          <a:r>
            <a:rPr lang="en-US" sz="2000" b="1" kern="1200" dirty="0">
              <a:latin typeface="Aptos" panose="020B0004020202020204" pitchFamily="34" charset="0"/>
            </a:rPr>
            <a:t> nan e tera di Kanaan</a:t>
          </a:r>
          <a:endParaRPr lang="en" sz="2000" b="1" kern="1200" dirty="0"/>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a tende e keho di e pueblo</a:t>
          </a:r>
        </a:p>
      </dsp:txBody>
      <dsp:txXfrm>
        <a:off x="427943" y="2530422"/>
        <a:ext cx="2949827" cy="551037"/>
      </dsp:txXfrm>
    </dsp:sp>
    <dsp:sp modelId="{CD9163F5-12D1-4C79-BB1E-E2A323623614}">
      <dsp:nvSpPr>
        <dsp:cNvPr id="0" name=""/>
        <dsp:cNvSpPr/>
      </dsp:nvSpPr>
      <dsp:spPr>
        <a:xfrm>
          <a:off x="303421" y="379049"/>
          <a:ext cx="107378" cy="3091540"/>
        </a:xfrm>
        <a:custGeom>
          <a:avLst/>
          <a:gdLst/>
          <a:ahLst/>
          <a:cxnLst/>
          <a:rect l="0" t="0" r="0" b="0"/>
          <a:pathLst>
            <a:path>
              <a:moveTo>
                <a:pt x="0" y="0"/>
              </a:moveTo>
              <a:lnTo>
                <a:pt x="0" y="3091540"/>
              </a:lnTo>
              <a:lnTo>
                <a:pt x="107378" y="309154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7792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Ami a k</a:t>
          </a:r>
          <a:r>
            <a:rPr lang="pap-029" sz="2000" b="1" kern="1200" noProof="0" dirty="0">
              <a:latin typeface="Aptos" panose="020B0004020202020204" pitchFamily="34" charset="0"/>
            </a:rPr>
            <a:t>òrda Mi promesa</a:t>
          </a:r>
          <a:endParaRPr lang="pap-029" sz="2000" b="1" kern="1200" noProof="0" dirty="0"/>
        </a:p>
      </dsp:txBody>
      <dsp:txXfrm>
        <a:off x="427943" y="319507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Loke Mi lo hasi</a:t>
          </a: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lo kita e opreshon di e Egipsionan for di nan</a:t>
          </a: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lo libra nan for di sklabitut</a:t>
          </a:r>
        </a:p>
      </dsp:txBody>
      <dsp:txXfrm>
        <a:off x="3771608" y="1084820"/>
        <a:ext cx="3488244" cy="477236"/>
      </dsp:txXfrm>
    </dsp:sp>
    <dsp:sp modelId="{93A50A6D-C96B-4FBD-9017-877882150183}">
      <dsp:nvSpPr>
        <dsp:cNvPr id="0" name=""/>
        <dsp:cNvSpPr/>
      </dsp:nvSpPr>
      <dsp:spPr>
        <a:xfrm>
          <a:off x="3490662" y="378251"/>
          <a:ext cx="91440" cy="1531442"/>
        </a:xfrm>
        <a:custGeom>
          <a:avLst/>
          <a:gdLst/>
          <a:ahLst/>
          <a:cxnLst/>
          <a:rect l="0" t="0" r="0" b="0"/>
          <a:pathLst>
            <a:path>
              <a:moveTo>
                <a:pt x="45720" y="0"/>
              </a:moveTo>
              <a:lnTo>
                <a:pt x="45720" y="1531442"/>
              </a:lnTo>
              <a:lnTo>
                <a:pt x="52739" y="153144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543401" y="165622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lo organis</a:t>
          </a:r>
          <a:r>
            <a:rPr lang="en-US" sz="2000" b="1" kern="1200" dirty="0">
              <a:latin typeface="Aptos" panose="020B0004020202020204" pitchFamily="34" charset="0"/>
            </a:rPr>
            <a:t>á Mi </a:t>
          </a:r>
          <a:r>
            <a:rPr lang="en-US" sz="2000" b="1" kern="1200" dirty="0" err="1">
              <a:latin typeface="Aptos" panose="020B0004020202020204" pitchFamily="34" charset="0"/>
            </a:rPr>
            <a:t>poder</a:t>
          </a:r>
          <a:endParaRPr lang="en" sz="2000" b="1" kern="1200" dirty="0"/>
        </a:p>
      </dsp:txBody>
      <dsp:txXfrm>
        <a:off x="3558249" y="167107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Lo Mi bai hasi nan Mi pueblo</a:t>
          </a: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Ami lo ta nan Dios</a:t>
          </a: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Lo Mi duna nan e tera di Kanaan</a:t>
          </a: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15/07/2025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15/07/2025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15/07/2025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15/07/2025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5400" b="1" spc="600" dirty="0">
                <a:ln/>
                <a:solidFill>
                  <a:srgbClr val="9E7428"/>
                </a:solidFill>
                <a:effectLst>
                  <a:outerShdw blurRad="38100" dist="38100" dir="2700000" algn="tl">
                    <a:srgbClr val="FFC000"/>
                  </a:outerShdw>
                  <a:reflection blurRad="76200" stA="55000" endA="300" endPos="34000" dir="5400000" sy="-100000" algn="bl" rotWithShape="0"/>
                </a:effectLst>
              </a:rPr>
              <a:t>KOMIENSO DIFISIL</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9419531" y="6390468"/>
            <a:ext cx="2121286" cy="338554"/>
          </a:xfrm>
          <a:prstGeom prst="rect">
            <a:avLst/>
          </a:prstGeom>
          <a:noFill/>
        </p:spPr>
        <p:txBody>
          <a:bodyPr wrap="none" rtlCol="0">
            <a:spAutoFit/>
          </a:bodyPr>
          <a:lstStyle/>
          <a:p>
            <a:pPr algn="r"/>
            <a:r>
              <a:rPr lang="en" sz="1600" b="1" dirty="0">
                <a:solidFill>
                  <a:srgbClr val="491201"/>
                </a:solidFill>
              </a:rPr>
              <a:t>L</a:t>
            </a:r>
            <a:r>
              <a:rPr lang="en-US" sz="1600" b="1" dirty="0">
                <a:solidFill>
                  <a:srgbClr val="491201"/>
                </a:solidFill>
                <a:latin typeface="Aptos" panose="020B0004020202020204" pitchFamily="34" charset="0"/>
              </a:rPr>
              <a:t>è</a:t>
            </a:r>
            <a:r>
              <a:rPr lang="en" sz="1600" b="1" dirty="0">
                <a:solidFill>
                  <a:srgbClr val="491201"/>
                </a:solidFill>
              </a:rPr>
              <a:t>s 3 pa Y</a:t>
            </a:r>
            <a:r>
              <a:rPr lang="en-US" sz="1600" b="1" dirty="0">
                <a:solidFill>
                  <a:srgbClr val="491201"/>
                </a:solidFill>
                <a:latin typeface="Aptos" panose="020B0004020202020204" pitchFamily="34" charset="0"/>
              </a:rPr>
              <a:t>ü</a:t>
            </a:r>
            <a:r>
              <a:rPr lang="en" sz="1600" b="1" dirty="0">
                <a:solidFill>
                  <a:srgbClr val="491201"/>
                </a:solidFill>
              </a:rPr>
              <a:t>li 19, 2025</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584775"/>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952B38"/>
                </a:solidFill>
                <a:latin typeface="Comic Sans MS" panose="030F0702030302020204" pitchFamily="66" charset="0"/>
              </a:rPr>
              <a:t>“ Se</a:t>
            </a:r>
            <a:r>
              <a:rPr lang="en-US" b="1" dirty="0" err="1">
                <a:solidFill>
                  <a:srgbClr val="952B38"/>
                </a:solidFill>
                <a:latin typeface="Comic Sans MS" panose="030F0702030302020204" pitchFamily="66" charset="0"/>
              </a:rPr>
              <a:t>ñor</a:t>
            </a:r>
            <a:r>
              <a:rPr lang="en-US" b="1" dirty="0">
                <a:solidFill>
                  <a:srgbClr val="952B38"/>
                </a:solidFill>
                <a:latin typeface="Comic Sans MS" panose="030F0702030302020204" pitchFamily="66" charset="0"/>
              </a:rPr>
              <a:t> a </a:t>
            </a:r>
            <a:r>
              <a:rPr lang="en-US" b="1" dirty="0" err="1">
                <a:solidFill>
                  <a:srgbClr val="952B38"/>
                </a:solidFill>
                <a:latin typeface="Comic Sans MS" panose="030F0702030302020204" pitchFamily="66" charset="0"/>
              </a:rPr>
              <a:t>bisa</a:t>
            </a:r>
            <a:r>
              <a:rPr lang="en-US" b="1" dirty="0">
                <a:solidFill>
                  <a:srgbClr val="952B38"/>
                </a:solidFill>
                <a:latin typeface="Comic Sans MS" panose="030F0702030302020204" pitchFamily="66" charset="0"/>
              </a:rPr>
              <a:t> Moisés, </a:t>
            </a:r>
            <a:r>
              <a:rPr lang="en" b="1" dirty="0">
                <a:solidFill>
                  <a:srgbClr val="952B38"/>
                </a:solidFill>
                <a:latin typeface="Comic Sans MS" panose="030F0702030302020204" pitchFamily="66" charset="0"/>
              </a:rPr>
              <a:t>‘ Mira, Mi a hasibo manera Dios na Farao, i Aaron bo ruman lo ta bo profeta.’” </a:t>
            </a:r>
            <a:r>
              <a:rPr lang="en" sz="1400" b="1" dirty="0">
                <a:solidFill>
                  <a:srgbClr val="952B38"/>
                </a:solidFill>
                <a:latin typeface="Comic Sans MS" panose="030F0702030302020204" pitchFamily="66" charset="0"/>
              </a:rPr>
              <a:t>(Eksodo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856383" y="756078"/>
            <a:ext cx="8335617" cy="1261884"/>
          </a:xfrm>
          <a:prstGeom prst="rect">
            <a:avLst/>
          </a:prstGeom>
          <a:noFill/>
        </p:spPr>
        <p:txBody>
          <a:bodyPr wrap="square" rtlCol="0">
            <a:spAutoFit/>
          </a:bodyPr>
          <a:lstStyle/>
          <a:p>
            <a:pPr>
              <a:spcBef>
                <a:spcPts val="600"/>
              </a:spcBef>
            </a:pPr>
            <a:r>
              <a:rPr lang="pap-029" sz="1900" b="1" dirty="0"/>
              <a:t>Ta parse ku “ Mi no sa kon pa papia ” tabata Mois</a:t>
            </a:r>
            <a:r>
              <a:rPr lang="pap-029" sz="1900" b="1" dirty="0">
                <a:latin typeface="Aptos" panose="020B0004020202020204" pitchFamily="34" charset="0"/>
              </a:rPr>
              <a:t>és su ekskius faborito. Asta el a pone Dios rabia ku esun aki</a:t>
            </a:r>
            <a:r>
              <a:rPr lang="pap-029" sz="1900" b="1" dirty="0"/>
              <a:t>! Pero Dios tin un solushonn pa tur kos: Aaron, su ruman h</a:t>
            </a:r>
            <a:r>
              <a:rPr lang="pap-029" sz="1900" b="1" dirty="0">
                <a:latin typeface="Aptos" panose="020B0004020202020204" pitchFamily="34" charset="0"/>
              </a:rPr>
              <a:t>òmber ku gusta papia, lo ta Moisés su</a:t>
            </a:r>
            <a:r>
              <a:rPr lang="pap-029" sz="1900" b="1" dirty="0"/>
              <a:t> “ boka.” Mois</a:t>
            </a:r>
            <a:r>
              <a:rPr lang="pap-029" sz="1900" b="1" dirty="0">
                <a:latin typeface="Aptos" panose="020B0004020202020204" pitchFamily="34" charset="0"/>
              </a:rPr>
              <a:t>é</a:t>
            </a:r>
            <a:r>
              <a:rPr lang="pap-029" sz="1900" b="1" dirty="0"/>
              <a:t>s a papia ku su ruman h</a:t>
            </a:r>
            <a:r>
              <a:rPr lang="pap-029" sz="1900" b="1" dirty="0">
                <a:latin typeface="Aptos" panose="020B0004020202020204" pitchFamily="34" charset="0"/>
              </a:rPr>
              <a:t>òmber, i é a papia na e otronan</a:t>
            </a:r>
            <a:r>
              <a:rPr lang="pap-029" sz="1900" b="1" dirty="0"/>
              <a:t> (Eks</a:t>
            </a:r>
            <a:r>
              <a:rPr lang="en" sz="1900" b="1" dirty="0"/>
              <a:t>. 4:10-16).</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45151" y="2271537"/>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3" y="3540428"/>
            <a:ext cx="8131128" cy="1015663"/>
          </a:xfrm>
          <a:prstGeom prst="rect">
            <a:avLst/>
          </a:prstGeom>
          <a:noFill/>
        </p:spPr>
        <p:txBody>
          <a:bodyPr wrap="square">
            <a:spAutoFit/>
          </a:bodyPr>
          <a:lstStyle/>
          <a:p>
            <a:pPr>
              <a:spcBef>
                <a:spcPts val="600"/>
              </a:spcBef>
            </a:pPr>
            <a:r>
              <a:rPr lang="pap-029" sz="2000" b="1" dirty="0"/>
              <a:t>Riba e okashon aki, el a hasi un komparashon ku e r</a:t>
            </a:r>
            <a:r>
              <a:rPr lang="pap-029" sz="2000" b="1" dirty="0">
                <a:latin typeface="Aptos" panose="020B0004020202020204" pitchFamily="34" charset="0"/>
              </a:rPr>
              <a:t>òl di profetanan. Nan ta risibi un mensahe for di Dios i ta transmiti esaki na nos. Den e sentido aki, Moisés ta hunga e ròl di Dios, i Aaron esun di e profeta.</a:t>
            </a:r>
            <a:r>
              <a:rPr lang="en-US" sz="2000" b="1" dirty="0">
                <a:latin typeface="Aptos" panose="020B0004020202020204" pitchFamily="34" charset="0"/>
              </a:rPr>
              <a:t> </a:t>
            </a:r>
            <a:endParaRPr lang="en" sz="2000" b="1" dirty="0"/>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75316" y="2089456"/>
            <a:ext cx="4522304" cy="1323439"/>
          </a:xfrm>
          <a:prstGeom prst="rect">
            <a:avLst/>
          </a:prstGeom>
          <a:noFill/>
        </p:spPr>
        <p:txBody>
          <a:bodyPr wrap="square">
            <a:spAutoFit/>
          </a:bodyPr>
          <a:lstStyle/>
          <a:p>
            <a:pPr>
              <a:spcBef>
                <a:spcPts val="600"/>
              </a:spcBef>
            </a:pPr>
            <a:r>
              <a:rPr lang="pap-029" sz="2000" b="1" dirty="0"/>
              <a:t>Despues di e fayonan(frakasonan)  initial na Egipto, Dios mester a rek</a:t>
            </a:r>
            <a:r>
              <a:rPr lang="pap-029" sz="2000" b="1" dirty="0">
                <a:latin typeface="Aptos" panose="020B0004020202020204" pitchFamily="34" charset="0"/>
              </a:rPr>
              <a:t>òrdá Moisés atrobe di Aaron su ròl komo su yudadò i bosero </a:t>
            </a:r>
            <a:r>
              <a:rPr lang="pap-029" sz="2000" b="1" dirty="0"/>
              <a:t>(Eks.</a:t>
            </a:r>
            <a:r>
              <a:rPr lang="en" sz="2000" b="1" dirty="0"/>
              <a:t> 7:1-2).</a:t>
            </a: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556364"/>
            <a:ext cx="8131128" cy="1323439"/>
          </a:xfrm>
          <a:prstGeom prst="rect">
            <a:avLst/>
          </a:prstGeom>
          <a:noFill/>
        </p:spPr>
        <p:txBody>
          <a:bodyPr wrap="square">
            <a:spAutoFit/>
          </a:bodyPr>
          <a:lstStyle/>
          <a:p>
            <a:pPr>
              <a:spcBef>
                <a:spcPts val="600"/>
              </a:spcBef>
            </a:pPr>
            <a:r>
              <a:rPr lang="pap-029" sz="2000" b="1" dirty="0"/>
              <a:t>Manera profetanan mas despues, Mois</a:t>
            </a:r>
            <a:r>
              <a:rPr lang="pap-029" sz="2000" b="1" dirty="0">
                <a:latin typeface="Aptos" panose="020B0004020202020204" pitchFamily="34" charset="0"/>
              </a:rPr>
              <a:t>és lo mester a papia na e pueblo i Farao, </a:t>
            </a:r>
            <a:r>
              <a:rPr lang="pap-029" sz="2000" b="1" dirty="0"/>
              <a:t>“ sea ku nan ta skucha </a:t>
            </a:r>
            <a:r>
              <a:rPr lang="pap-029" sz="2000" b="1" dirty="0">
                <a:latin typeface="Aptos" panose="020B0004020202020204" pitchFamily="34" charset="0"/>
              </a:rPr>
              <a:t>òf alehá, pasombra nan ta masha rebelde </a:t>
            </a:r>
            <a:r>
              <a:rPr lang="pap-029" sz="2000" b="1" dirty="0"/>
              <a:t>" (Ezek. 2:7). Esaki tambe ta b</a:t>
            </a:r>
            <a:r>
              <a:rPr lang="pap-029" sz="2000" b="1" dirty="0">
                <a:latin typeface="Aptos" panose="020B0004020202020204" pitchFamily="34" charset="0"/>
              </a:rPr>
              <a:t>è</a:t>
            </a:r>
            <a:r>
              <a:rPr lang="pap-029" sz="2000" b="1" dirty="0"/>
              <a:t>rdat di nos, pasombra nos ta e bos oudibel di Dios riba e tera aki. </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56091"/>
            <a:ext cx="8299147" cy="1015663"/>
          </a:xfrm>
          <a:prstGeom prst="rect">
            <a:avLst/>
          </a:prstGeom>
          <a:noFill/>
        </p:spPr>
        <p:txBody>
          <a:bodyPr wrap="square">
            <a:spAutoFit/>
          </a:bodyPr>
          <a:lstStyle/>
          <a:p>
            <a:pPr>
              <a:spcBef>
                <a:spcPts val="600"/>
              </a:spcBef>
            </a:pPr>
            <a:r>
              <a:rPr lang="pap-029" sz="2000" b="1" dirty="0"/>
              <a:t>Manera lo sosode mas despues ku hopi di e profetanan, Dios a spierta (avisa) ku Su mensahe lo no w</a:t>
            </a:r>
            <a:r>
              <a:rPr lang="pap-029" sz="2000" b="1" dirty="0">
                <a:latin typeface="Aptos" panose="020B0004020202020204" pitchFamily="34" charset="0"/>
              </a:rPr>
              <a:t>ò</a:t>
            </a:r>
            <a:r>
              <a:rPr lang="pap-029" sz="2000" b="1" dirty="0"/>
              <a:t>rdu skuch</a:t>
            </a:r>
            <a:r>
              <a:rPr lang="pap-029" sz="2000" b="1" dirty="0">
                <a:latin typeface="Aptos" panose="020B0004020202020204" pitchFamily="34" charset="0"/>
              </a:rPr>
              <a:t>á, i ku E lo tin ku aktua ku gran poder</a:t>
            </a:r>
            <a:r>
              <a:rPr lang="pap-029" sz="2000" b="1" dirty="0"/>
              <a:t> (Eks. 7:3).</a:t>
            </a: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450182" y="367625"/>
            <a:ext cx="9172367" cy="6001643"/>
          </a:xfrm>
          <a:prstGeom prst="rect">
            <a:avLst/>
          </a:prstGeom>
          <a:noFill/>
        </p:spPr>
        <p:txBody>
          <a:bodyPr wrap="square">
            <a:spAutoFit/>
          </a:bodyPr>
          <a:lstStyle/>
          <a:p>
            <a:pPr>
              <a:spcBef>
                <a:spcPts val="600"/>
              </a:spcBef>
            </a:pPr>
            <a:r>
              <a:rPr lang="pap-029" sz="2400" b="1" dirty="0">
                <a:latin typeface="Constantia" panose="02030602050306030303" pitchFamily="18" charset="0"/>
              </a:rPr>
              <a:t>“ E Hebreonan a spera di optene nan libertat sin ningun prueba speshal di nan fe, sin ningun tempu difisil òf sufrimentu. Pero nan no tabata kla ahinda pa liberashon. Nan tabatin tiki (poko) fe den Dios I no tabata dispuesto pa soportá ku pasenshi  nan aflikshonnan te ora ku El a mira ku tabata apropiá pa aktua na nan benefisio. Hopi tabata kontentu pa permanese den sklabitut en bes di enfrentá e difikultatnan ku lo asistí(atendé) un kitamentu na un tera straño; i e kustumbernan di algun a bira asina meskos ku esnan di e Egipsionan ku nan a preferá di biba na Egipto. Pesei, Señor no a libra nan dor di e promé manifestashon di Su poder dilanti di Farao. El a orkestrá eventonan asina ku e spiritu tirániko di e rei Egipsio lo por wòrdu desaroyá mas kompleto i ku E lo por revelá Su mes na Su pueblo. Ora ku nan a mira Su hustisia, Su poder, i Su amor, nan lo skohe pa sali for di Egipto i duna(entregá) nan mes na Su servisio.</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7038048" y="6057231"/>
            <a:ext cx="3847400" cy="338554"/>
          </a:xfrm>
          <a:prstGeom prst="rect">
            <a:avLst/>
          </a:prstGeom>
          <a:noFill/>
        </p:spPr>
        <p:txBody>
          <a:bodyPr wrap="none" rtlCol="0">
            <a:spAutoFit/>
          </a:bodyPr>
          <a:lstStyle/>
          <a:p>
            <a:pPr algn="r"/>
            <a:r>
              <a:rPr lang="en" sz="1600" b="1" dirty="0"/>
              <a:t>EGW (Patriarchs and Prophets, p.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761" y="5252339"/>
            <a:ext cx="12112171" cy="150810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ap-029" sz="2300" b="1" i="0" u="none" strike="noStrike" kern="1200" cap="none" spc="0" normalizeH="0" baseline="0" dirty="0">
                <a:ln w="12700" cmpd="sng">
                  <a:noFill/>
                  <a:prstDash val="solid"/>
                </a:ln>
                <a:solidFill>
                  <a:srgbClr val="3A538A"/>
                </a:solidFill>
                <a:effectLst/>
                <a:uLnTx/>
                <a:uFillTx/>
                <a:latin typeface="Comic Sans MS" panose="030F0702030302020204" pitchFamily="66" charset="0"/>
              </a:rPr>
              <a:t>“ Despues Moisés i Aaron a bai paden i a bisa Farao,‘ Asina Señor Dios di Israel ta bisa: “ Laga Mi pueblo bai, pa nan por tene un fiesta pa Mi den desierto.” ’ Y Farao a bisa, ‘Ta ken ta Señor, ku mi mester obedesé Su bos pa laga Israel bai? Mi no konosé Señor, ni lo mi no laga Israel bai. ” </a:t>
            </a:r>
            <a:r>
              <a:rPr kumimoji="0" lang="pap-029" sz="1600" b="1" i="0" u="none" strike="noStrike" kern="1200" cap="none" spc="0" normalizeH="0" baseline="0" dirty="0">
                <a:ln w="12700" cmpd="sng">
                  <a:noFill/>
                  <a:prstDash val="solid"/>
                </a:ln>
                <a:solidFill>
                  <a:srgbClr val="3A538A"/>
                </a:solidFill>
                <a:effectLst/>
                <a:uLnTx/>
                <a:uFillTx/>
                <a:latin typeface="Comic Sans MS" panose="030F0702030302020204" pitchFamily="66" charset="0"/>
              </a:rPr>
              <a:t>Eksodo 5:1</a:t>
            </a:r>
            <a:r>
              <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2, </a:t>
            </a:r>
            <a:r>
              <a:rPr kumimoji="0" lang="es-ES" sz="12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NKJV</a:t>
            </a:r>
            <a:endPar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56959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A21A4"/>
                </a:solidFill>
              </a:rPr>
              <a:t>E petishon: “ Laga Mi pueblo bai.”</a:t>
            </a:r>
          </a:p>
          <a:p>
            <a:pPr lvl="1">
              <a:spcBef>
                <a:spcPts val="600"/>
              </a:spcBef>
            </a:pPr>
            <a:r>
              <a:rPr lang="en" sz="2000" b="1" dirty="0"/>
              <a:t>Farao su kontesta  (Eksodo 5:1-2)</a:t>
            </a:r>
          </a:p>
          <a:p>
            <a:pPr lvl="1">
              <a:spcBef>
                <a:spcPts val="600"/>
              </a:spcBef>
            </a:pPr>
            <a:r>
              <a:rPr lang="en" sz="2000" b="1" dirty="0"/>
              <a:t>E pueblo su kontesta (Eksodo 5:3-21)</a:t>
            </a:r>
          </a:p>
          <a:p>
            <a:pPr lvl="1">
              <a:spcBef>
                <a:spcPts val="600"/>
              </a:spcBef>
            </a:pPr>
            <a:r>
              <a:rPr lang="en" sz="2000" b="1" dirty="0"/>
              <a:t>Dios Su kontesta (Eksodo 5:22-6:8)</a:t>
            </a:r>
          </a:p>
          <a:p>
            <a:pPr lvl="1">
              <a:spcBef>
                <a:spcPts val="600"/>
              </a:spcBef>
            </a:pPr>
            <a:r>
              <a:rPr lang="pap-029" sz="2000" b="1" dirty="0"/>
              <a:t>Mois</a:t>
            </a:r>
            <a:r>
              <a:rPr lang="pap-029" sz="2000" b="1" dirty="0">
                <a:latin typeface="Aptos" panose="020B0004020202020204" pitchFamily="34" charset="0"/>
              </a:rPr>
              <a:t>és su kontesta</a:t>
            </a:r>
            <a:r>
              <a:rPr lang="pap-029" sz="2000" b="1" dirty="0"/>
              <a:t> (Eksodo </a:t>
            </a:r>
            <a:r>
              <a:rPr lang="en" sz="2000" b="1" dirty="0"/>
              <a:t>6:9-13)</a:t>
            </a:r>
          </a:p>
          <a:p>
            <a:pPr>
              <a:spcBef>
                <a:spcPts val="1800"/>
              </a:spcBef>
            </a:pPr>
            <a:r>
              <a:rPr lang="en" sz="2000" b="1" dirty="0">
                <a:solidFill>
                  <a:srgbClr val="A01965"/>
                </a:solidFill>
              </a:rPr>
              <a:t>E r</a:t>
            </a:r>
            <a:r>
              <a:rPr lang="pap-029" sz="2000" b="1" dirty="0">
                <a:solidFill>
                  <a:srgbClr val="A01965"/>
                </a:solidFill>
                <a:latin typeface="Aptos" panose="020B0004020202020204" pitchFamily="34" charset="0"/>
              </a:rPr>
              <a:t>òl di Moisés </a:t>
            </a:r>
            <a:r>
              <a:rPr lang="en-US" sz="2000" b="1" dirty="0" err="1">
                <a:solidFill>
                  <a:srgbClr val="A01965"/>
                </a:solidFill>
                <a:latin typeface="Aptos" panose="020B0004020202020204" pitchFamily="34" charset="0"/>
              </a:rPr>
              <a:t>i</a:t>
            </a:r>
            <a:r>
              <a:rPr lang="en-US" sz="2000" b="1" dirty="0">
                <a:solidFill>
                  <a:srgbClr val="A01965"/>
                </a:solidFill>
                <a:latin typeface="Aptos" panose="020B0004020202020204" pitchFamily="34" charset="0"/>
              </a:rPr>
              <a:t> </a:t>
            </a:r>
            <a:r>
              <a:rPr lang="en" sz="2000" b="1" dirty="0">
                <a:solidFill>
                  <a:srgbClr val="A01965"/>
                </a:solidFill>
              </a:rPr>
              <a:t>Aaron (Eksodo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26891"/>
            <a:ext cx="6156876" cy="707886"/>
          </a:xfrm>
          <a:prstGeom prst="rect">
            <a:avLst/>
          </a:prstGeom>
          <a:noFill/>
        </p:spPr>
        <p:txBody>
          <a:bodyPr wrap="square" rtlCol="0">
            <a:spAutoFit/>
          </a:bodyPr>
          <a:lstStyle/>
          <a:p>
            <a:pPr>
              <a:spcBef>
                <a:spcPts val="600"/>
              </a:spcBef>
            </a:pPr>
            <a:r>
              <a:rPr lang="pap-029" sz="2000" b="1" dirty="0">
                <a:solidFill>
                  <a:schemeClr val="bg1"/>
                </a:solidFill>
                <a:effectLst>
                  <a:glow rad="127000">
                    <a:srgbClr val="436E6D"/>
                  </a:glow>
                  <a:outerShdw blurRad="38100" dist="38100" dir="2700000" algn="tl">
                    <a:srgbClr val="000000">
                      <a:alpha val="43137"/>
                    </a:srgbClr>
                  </a:outerShdw>
                </a:effectLst>
              </a:rPr>
              <a:t>Manera Mois</a:t>
            </a:r>
            <a:r>
              <a:rPr lang="pap-029" sz="20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és a sinti, e lo no ta fasil pa Farao permití  Israel sali for di Egipto</a:t>
            </a:r>
            <a:r>
              <a:rPr lang="pap-029" sz="2000" b="1" dirty="0">
                <a:solidFill>
                  <a:schemeClr val="bg1"/>
                </a:solidFill>
                <a:effectLst>
                  <a:glow rad="127000">
                    <a:srgbClr val="436E6D"/>
                  </a:glow>
                  <a:outerShdw blurRad="38100" dist="38100" dir="2700000" algn="tl">
                    <a:srgbClr val="000000">
                      <a:alpha val="43137"/>
                    </a:srgbClr>
                  </a:outerShdw>
                </a:effectLst>
              </a:rPr>
              <a:t>.</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156876" cy="1015663"/>
          </a:xfrm>
          <a:prstGeom prst="rect">
            <a:avLst/>
          </a:prstGeom>
          <a:noFill/>
        </p:spPr>
        <p:txBody>
          <a:bodyPr wrap="square">
            <a:spAutoFit/>
          </a:bodyPr>
          <a:lstStyle/>
          <a:p>
            <a:pPr>
              <a:spcBef>
                <a:spcPts val="600"/>
              </a:spcBef>
            </a:pPr>
            <a:r>
              <a:rPr lang="pap-029" sz="2000" b="1" dirty="0">
                <a:solidFill>
                  <a:schemeClr val="bg1"/>
                </a:solidFill>
                <a:effectLst>
                  <a:glow rad="127000">
                    <a:srgbClr val="436E6D"/>
                  </a:glow>
                  <a:outerShdw blurRad="38100" dist="38100" dir="2700000" algn="tl">
                    <a:srgbClr val="000000">
                      <a:alpha val="43137"/>
                    </a:srgbClr>
                  </a:outerShdw>
                </a:effectLst>
              </a:rPr>
              <a:t>E petishon a w</a:t>
            </a:r>
            <a:r>
              <a:rPr lang="pap-029" sz="20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òrdu hasí; esaki a wòrdu rechasá; tabatin represalianan; </a:t>
            </a:r>
            <a:r>
              <a:rPr lang="pap-029" sz="2000" b="1" dirty="0">
                <a:solidFill>
                  <a:schemeClr val="bg1"/>
                </a:solidFill>
                <a:effectLst>
                  <a:glow rad="127000">
                    <a:srgbClr val="436E6D"/>
                  </a:glow>
                  <a:outerShdw blurRad="38100" dist="38100" dir="2700000" algn="tl">
                    <a:srgbClr val="000000">
                      <a:alpha val="43137"/>
                    </a:srgbClr>
                  </a:outerShdw>
                </a:effectLst>
              </a:rPr>
              <a:t>Mois</a:t>
            </a:r>
            <a:r>
              <a:rPr lang="pap-029" sz="20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é</a:t>
            </a:r>
            <a:r>
              <a:rPr lang="pap-029" sz="2000" b="1" dirty="0">
                <a:solidFill>
                  <a:schemeClr val="bg1"/>
                </a:solidFill>
                <a:effectLst>
                  <a:glow rad="127000">
                    <a:srgbClr val="436E6D"/>
                  </a:glow>
                  <a:outerShdw blurRad="38100" dist="38100" dir="2700000" algn="tl">
                    <a:srgbClr val="000000">
                      <a:alpha val="43137"/>
                    </a:srgbClr>
                  </a:outerShdw>
                </a:effectLst>
              </a:rPr>
              <a:t>s no a hasi nada milagroso; … desepshonante.</a:t>
            </a: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1874232"/>
            <a:ext cx="6156876" cy="1015663"/>
          </a:xfrm>
          <a:prstGeom prst="rect">
            <a:avLst/>
          </a:prstGeom>
          <a:noFill/>
        </p:spPr>
        <p:txBody>
          <a:bodyPr wrap="square">
            <a:spAutoFit/>
          </a:bodyPr>
          <a:lstStyle/>
          <a:p>
            <a:pPr>
              <a:spcBef>
                <a:spcPts val="600"/>
              </a:spcBef>
            </a:pPr>
            <a:r>
              <a:rPr lang="pap-029" sz="2000" b="1" dirty="0">
                <a:solidFill>
                  <a:schemeClr val="bg1"/>
                </a:solidFill>
                <a:effectLst>
                  <a:glow rad="127000">
                    <a:srgbClr val="436E6D"/>
                  </a:glow>
                  <a:outerShdw blurRad="38100" dist="38100" dir="2700000" algn="tl">
                    <a:srgbClr val="000000">
                      <a:alpha val="43137"/>
                    </a:srgbClr>
                  </a:outerShdw>
                </a:effectLst>
              </a:rPr>
              <a:t>Pesei, e hendenan su speransanan tabata den milagernan ku lo forsa Farao pa respond</a:t>
            </a:r>
            <a:r>
              <a:rPr lang="pap-029" sz="20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é afirmativo na nan petishon</a:t>
            </a:r>
            <a:r>
              <a:rPr lang="en-US" sz="20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 </a:t>
            </a:r>
            <a:endParaRPr lang="en" sz="2000" b="1" dirty="0">
              <a:solidFill>
                <a:schemeClr val="bg1"/>
              </a:solidFill>
              <a:effectLst>
                <a:glow rad="127000">
                  <a:srgbClr val="436E6D"/>
                </a:glow>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846673"/>
            <a:ext cx="6156876" cy="969496"/>
          </a:xfrm>
          <a:prstGeom prst="rect">
            <a:avLst/>
          </a:prstGeom>
          <a:noFill/>
        </p:spPr>
        <p:txBody>
          <a:bodyPr wrap="square">
            <a:spAutoFit/>
          </a:bodyPr>
          <a:lstStyle/>
          <a:p>
            <a:pPr>
              <a:spcBef>
                <a:spcPts val="600"/>
              </a:spcBef>
            </a:pPr>
            <a:r>
              <a:rPr lang="pap-029" sz="1900" b="1" dirty="0">
                <a:solidFill>
                  <a:schemeClr val="bg1"/>
                </a:solidFill>
                <a:effectLst>
                  <a:glow rad="127000">
                    <a:srgbClr val="436E6D"/>
                  </a:glow>
                  <a:outerShdw blurRad="38100" dist="38100" dir="2700000" algn="tl">
                    <a:srgbClr val="000000">
                      <a:alpha val="43137"/>
                    </a:srgbClr>
                  </a:outerShdw>
                </a:effectLst>
              </a:rPr>
              <a:t>Ni tampoko no ta parse l</a:t>
            </a:r>
            <a:r>
              <a:rPr lang="pap-029" sz="19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ógiko pa simplemente laga un sifra asina grandi di hendenan útil bai liber, hasiendo  trabounan ku e Egipsionan no tabata kier a has</a:t>
            </a:r>
            <a:r>
              <a:rPr lang="en-US" sz="1900" b="1" dirty="0" err="1">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i</a:t>
            </a:r>
            <a:r>
              <a:rPr lang="en-US" sz="1900" b="1" dirty="0">
                <a:solidFill>
                  <a:schemeClr val="bg1"/>
                </a:solidFill>
                <a:effectLst>
                  <a:glow rad="127000">
                    <a:srgbClr val="436E6D"/>
                  </a:glow>
                  <a:outerShdw blurRad="38100" dist="38100" dir="2700000" algn="tl">
                    <a:srgbClr val="000000">
                      <a:alpha val="43137"/>
                    </a:srgbClr>
                  </a:outerShdw>
                </a:effectLst>
                <a:latin typeface="Aptos" panose="020B0004020202020204" pitchFamily="34" charset="0"/>
              </a:rPr>
              <a:t>. </a:t>
            </a:r>
            <a:endParaRPr lang="en" sz="1900" b="1" dirty="0">
              <a:solidFill>
                <a:schemeClr val="bg1"/>
              </a:solidFill>
              <a:effectLst>
                <a:glow rad="127000">
                  <a:srgbClr val="436E6D"/>
                </a:glow>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2116782"/>
            <a:ext cx="6343648" cy="3524042"/>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E PETISHON:</a:t>
            </a:r>
          </a:p>
          <a:p>
            <a:pPr algn="ctr">
              <a:spcBef>
                <a:spcPts val="3000"/>
              </a:spcBef>
            </a:pP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“LAGA MI PUEBLO BAI ”</a:t>
            </a: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FARAO SU KONTESTA</a:t>
            </a:r>
          </a:p>
        </p:txBody>
      </p:sp>
      <p:sp>
        <p:nvSpPr>
          <p:cNvPr id="5" name="CuadroTexto 4">
            <a:extLst>
              <a:ext uri="{FF2B5EF4-FFF2-40B4-BE49-F238E27FC236}">
                <a16:creationId xmlns:a16="http://schemas.microsoft.com/office/drawing/2014/main" id="{4EF5978C-C796-A3B3-A7EF-B8B1FAD40C11}"/>
              </a:ext>
            </a:extLst>
          </p:cNvPr>
          <p:cNvSpPr txBox="1"/>
          <p:nvPr/>
        </p:nvSpPr>
        <p:spPr>
          <a:xfrm>
            <a:off x="1195387" y="607516"/>
            <a:ext cx="9801225" cy="646331"/>
          </a:xfrm>
          <a:prstGeom prst="rect">
            <a:avLst/>
          </a:prstGeom>
          <a:noFill/>
        </p:spPr>
        <p:txBody>
          <a:bodyPr wrap="square">
            <a:spAutoFit/>
          </a:bodyPr>
          <a:lstStyle/>
          <a:p>
            <a:pPr algn="ctr"/>
            <a:r>
              <a:rPr lang="pap-029"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 Y Farao a bisa, Ta ken ta Señor, ku mi mester obedesé Su bos i laga Israel bai? Mi no konosé Señor, tampoko lo mi no laga Israel bai.” </a:t>
            </a:r>
            <a:r>
              <a:rPr lang="pap-029" sz="14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(Eksodo 5:2)</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2" y="1295353"/>
            <a:ext cx="6356804" cy="1261884"/>
          </a:xfrm>
          <a:prstGeom prst="rect">
            <a:avLst/>
          </a:prstGeom>
          <a:noFill/>
        </p:spPr>
        <p:txBody>
          <a:bodyPr wrap="square" rtlCol="0">
            <a:spAutoFit/>
          </a:bodyPr>
          <a:lstStyle/>
          <a:p>
            <a:pPr>
              <a:spcBef>
                <a:spcPts val="600"/>
              </a:spcBef>
            </a:pPr>
            <a:r>
              <a:rPr lang="pap-029" sz="1900" b="1" dirty="0"/>
              <a:t>Thutmose III tabata un mucha ora ku el a w</a:t>
            </a:r>
            <a:r>
              <a:rPr lang="pap-029" sz="1900" b="1" dirty="0">
                <a:latin typeface="Aptos" panose="020B0004020202020204" pitchFamily="34" charset="0"/>
              </a:rPr>
              <a:t>òrdu poné riba e trono bou di e regensia di </a:t>
            </a:r>
            <a:r>
              <a:rPr lang="pap-029" sz="1900" b="1" dirty="0"/>
              <a:t>Hatshepsut pa preven</a:t>
            </a:r>
            <a:r>
              <a:rPr lang="pap-029" sz="1900" b="1" dirty="0">
                <a:latin typeface="Aptos" panose="020B0004020202020204" pitchFamily="34" charset="0"/>
              </a:rPr>
              <a:t>í(stroba) Moisés di wòrdu proklamá farao</a:t>
            </a:r>
            <a:r>
              <a:rPr lang="pap-029" sz="1900" b="1" dirty="0"/>
              <a:t>. Mois</a:t>
            </a:r>
            <a:r>
              <a:rPr lang="pap-029" sz="1900" b="1" dirty="0">
                <a:latin typeface="Aptos" panose="020B0004020202020204" pitchFamily="34" charset="0"/>
              </a:rPr>
              <a:t>é</a:t>
            </a:r>
            <a:r>
              <a:rPr lang="pap-029" sz="1900" b="1" dirty="0"/>
              <a:t>s a hui di Egipto ora ku Thutmose ainda tabata un h</a:t>
            </a:r>
            <a:r>
              <a:rPr lang="pap-029" sz="1900" b="1" dirty="0">
                <a:latin typeface="Aptos" panose="020B0004020202020204" pitchFamily="34" charset="0"/>
              </a:rPr>
              <a:t>óben di 13-19 aña</a:t>
            </a:r>
            <a:r>
              <a:rPr lang="en" sz="1900" b="1" dirty="0"/>
              <a:t>.</a:t>
            </a: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2" y="5234893"/>
            <a:ext cx="6356804" cy="1631216"/>
          </a:xfrm>
          <a:prstGeom prst="rect">
            <a:avLst/>
          </a:prstGeom>
          <a:noFill/>
        </p:spPr>
        <p:txBody>
          <a:bodyPr wrap="square">
            <a:spAutoFit/>
          </a:bodyPr>
          <a:lstStyle/>
          <a:p>
            <a:pPr>
              <a:spcBef>
                <a:spcPts val="600"/>
              </a:spcBef>
            </a:pPr>
            <a:r>
              <a:rPr lang="pap-029" sz="2000" b="1" dirty="0"/>
              <a:t>Su aktitut ta w</a:t>
            </a:r>
            <a:r>
              <a:rPr lang="pap-029" sz="2000" b="1" dirty="0">
                <a:latin typeface="Aptos" panose="020B0004020202020204" pitchFamily="34" charset="0"/>
              </a:rPr>
              <a:t>òrdu huzá den </a:t>
            </a:r>
            <a:r>
              <a:rPr lang="pap-029" sz="2000" b="1" dirty="0"/>
              <a:t>Revelashon komo un s</a:t>
            </a:r>
            <a:r>
              <a:rPr lang="pap-029" sz="2000" b="1" dirty="0">
                <a:latin typeface="Aptos" panose="020B0004020202020204" pitchFamily="34" charset="0"/>
              </a:rPr>
              <a:t>ímbolo pa representá  e nashon Franses durante di e revolushon di e siglo </a:t>
            </a:r>
            <a:r>
              <a:rPr lang="pap-029" sz="2000" b="1" dirty="0"/>
              <a:t>18  (Rev. 11:8). Manera Farao, e Repblika Franses a deklar</a:t>
            </a:r>
            <a:r>
              <a:rPr lang="pap-029" sz="2000" b="1" dirty="0">
                <a:latin typeface="Aptos" panose="020B0004020202020204" pitchFamily="34" charset="0"/>
              </a:rPr>
              <a:t>á religion abolí i a deklará su mes un nashon ateístiko</a:t>
            </a:r>
            <a:r>
              <a:rPr lang="pap-029" sz="2000" b="1" dirty="0"/>
              <a:t>.</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3342" y="4126897"/>
            <a:ext cx="6356804" cy="1015663"/>
          </a:xfrm>
          <a:prstGeom prst="rect">
            <a:avLst/>
          </a:prstGeom>
          <a:noFill/>
        </p:spPr>
        <p:txBody>
          <a:bodyPr wrap="square">
            <a:spAutoFit/>
          </a:bodyPr>
          <a:lstStyle/>
          <a:p>
            <a:pPr>
              <a:spcBef>
                <a:spcPts val="600"/>
              </a:spcBef>
            </a:pPr>
            <a:r>
              <a:rPr lang="pap-029" sz="2000" b="1" dirty="0"/>
              <a:t>Thutmose su kontesta ta un reto, no na Mois</a:t>
            </a:r>
            <a:r>
              <a:rPr lang="pap-029" sz="2000" b="1" dirty="0">
                <a:latin typeface="Aptos" panose="020B0004020202020204" pitchFamily="34" charset="0"/>
              </a:rPr>
              <a:t>és, pero na Dios mes</a:t>
            </a:r>
            <a:r>
              <a:rPr lang="pap-029" sz="2000" b="1" dirty="0"/>
              <a:t>. Den k</a:t>
            </a:r>
            <a:r>
              <a:rPr lang="pap-029" sz="2000" b="1" dirty="0">
                <a:latin typeface="Aptos" panose="020B0004020202020204" pitchFamily="34" charset="0"/>
              </a:rPr>
              <a:t>òrto, é</a:t>
            </a:r>
            <a:r>
              <a:rPr lang="pap-029" sz="2000" b="1" dirty="0"/>
              <a:t> tabata desafiando Dios Su propio eksistensia (Eksodo 5:2).</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3342" y="2711125"/>
            <a:ext cx="6358667" cy="1323439"/>
          </a:xfrm>
          <a:prstGeom prst="rect">
            <a:avLst/>
          </a:prstGeom>
          <a:noFill/>
        </p:spPr>
        <p:txBody>
          <a:bodyPr wrap="square">
            <a:spAutoFit/>
          </a:bodyPr>
          <a:lstStyle/>
          <a:p>
            <a:pPr>
              <a:spcBef>
                <a:spcPts val="600"/>
              </a:spcBef>
            </a:pPr>
            <a:r>
              <a:rPr lang="pap-029" sz="2000" b="1" dirty="0"/>
              <a:t>Kuarenta a</a:t>
            </a:r>
            <a:r>
              <a:rPr lang="pap-029" sz="2000" b="1" dirty="0">
                <a:latin typeface="Aptos" panose="020B0004020202020204" pitchFamily="34" charset="0"/>
              </a:rPr>
              <a:t>ña mas despues, </a:t>
            </a:r>
            <a:r>
              <a:rPr lang="pap-029" sz="2000" b="1" dirty="0"/>
              <a:t>Mois</a:t>
            </a:r>
            <a:r>
              <a:rPr lang="pap-029" sz="2000" b="1" dirty="0">
                <a:latin typeface="Aptos" panose="020B0004020202020204" pitchFamily="34" charset="0"/>
              </a:rPr>
              <a:t>é</a:t>
            </a:r>
            <a:r>
              <a:rPr lang="pap-029" sz="2000" b="1" dirty="0"/>
              <a:t>s a ha</a:t>
            </a:r>
            <a:r>
              <a:rPr lang="pap-029" sz="2000" b="1" dirty="0">
                <a:latin typeface="Aptos" panose="020B0004020202020204" pitchFamily="34" charset="0"/>
              </a:rPr>
              <a:t>ña su mes bèk den korte. El a bini pa reklamá su derechi na e trono</a:t>
            </a:r>
            <a:r>
              <a:rPr lang="pap-029" sz="2000" b="1" dirty="0"/>
              <a:t>? Di ningun manera. E petishon tabata simpel: “ Laga mi pueblo bai ”  (Eks . 5:1).</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0"/>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rgbClr val="FF381D"/>
                  </a:solidFill>
                  <a:prstDash val="solid"/>
                </a:ln>
                <a:solidFill>
                  <a:srgbClr val="FFBCB3"/>
                </a:solidFill>
                <a:effectLst>
                  <a:outerShdw blurRad="38100" dist="38100" dir="2700000" algn="tl">
                    <a:srgbClr val="000000">
                      <a:alpha val="43137"/>
                    </a:srgbClr>
                  </a:outerShdw>
                </a:effectLst>
              </a:rPr>
              <a:t>E PUEBLO SU KONTESTA </a:t>
            </a: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633323"/>
            <a:ext cx="8032765" cy="923330"/>
          </a:xfrm>
          <a:prstGeom prst="rect">
            <a:avLst/>
          </a:prstGeom>
          <a:noFill/>
        </p:spPr>
        <p:txBody>
          <a:bodyPr wrap="square">
            <a:spAutoFit/>
          </a:bodyPr>
          <a:lstStyle/>
          <a:p>
            <a:pPr algn="ctr"/>
            <a:r>
              <a:rPr lang="pap-029" b="1" dirty="0">
                <a:solidFill>
                  <a:srgbClr val="FFFF00"/>
                </a:solidFill>
                <a:effectLst>
                  <a:outerShdw blurRad="38100" dist="38100" dir="2700000" algn="tl">
                    <a:srgbClr val="000000">
                      <a:alpha val="43137"/>
                    </a:srgbClr>
                  </a:outerShdw>
                </a:effectLst>
                <a:latin typeface="Comic Sans MS" panose="030F0702030302020204" pitchFamily="66" charset="0"/>
              </a:rPr>
              <a:t>“ Nan a bisa nan, ‘ Ku Señor mira riba boso i huzga, pasombra boso a hasi nos abominabel den bista di Farao i Su sirbidónan, dor di pone un spada den nan man pa mata nos.’” </a:t>
            </a:r>
            <a:r>
              <a:rPr lang="pap-029" sz="1400" b="1" dirty="0">
                <a:solidFill>
                  <a:srgbClr val="FFFF00"/>
                </a:solidFill>
                <a:effectLst>
                  <a:outerShdw blurRad="38100" dist="38100" dir="2700000" algn="tl">
                    <a:srgbClr val="000000">
                      <a:alpha val="43137"/>
                    </a:srgbClr>
                  </a:outerShdw>
                </a:effectLst>
                <a:latin typeface="Comic Sans MS" panose="030F0702030302020204" pitchFamily="66" charset="0"/>
              </a:rPr>
              <a:t>(Eksodo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573446"/>
            <a:ext cx="8511224" cy="1015663"/>
          </a:xfrm>
          <a:prstGeom prst="rect">
            <a:avLst/>
          </a:prstGeom>
          <a:noFill/>
        </p:spPr>
        <p:txBody>
          <a:bodyPr wrap="square" rtlCol="0">
            <a:spAutoFit/>
          </a:bodyPr>
          <a:lstStyle/>
          <a:p>
            <a:pPr>
              <a:spcBef>
                <a:spcPts val="600"/>
              </a:spcBef>
            </a:pPr>
            <a:r>
              <a:rPr lang="pap-029" sz="2000" b="1" dirty="0"/>
              <a:t> Ora ku Mois</a:t>
            </a:r>
            <a:r>
              <a:rPr lang="pap-029" sz="2000" b="1" dirty="0">
                <a:latin typeface="Aptos" panose="020B0004020202020204" pitchFamily="34" charset="0"/>
              </a:rPr>
              <a:t>és a ehekutá e señalnan ku Dios a dun’é dilanti de e pueblo, nan a kere i a adorá </a:t>
            </a:r>
            <a:r>
              <a:rPr lang="pap-029" sz="2000" b="1" dirty="0"/>
              <a:t>(Eks. 4:29-31). Nos lo por imagin</a:t>
            </a:r>
            <a:r>
              <a:rPr lang="pap-029" sz="2000" b="1" dirty="0">
                <a:latin typeface="Aptos" panose="020B0004020202020204" pitchFamily="34" charset="0"/>
              </a:rPr>
              <a:t>á kon ansiosamente nan a warda pa Farao su kontesta na nan petishon</a:t>
            </a:r>
            <a:r>
              <a:rPr lang="en-US" sz="2000" b="1" dirty="0">
                <a:latin typeface="Aptos" panose="020B0004020202020204" pitchFamily="34" charset="0"/>
              </a:rPr>
              <a:t>. </a:t>
            </a:r>
            <a:endParaRPr lang="en" sz="2000" b="1" dirty="0"/>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139012" y="2610683"/>
            <a:ext cx="4945023" cy="410816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610683"/>
            <a:ext cx="6948818" cy="1631216"/>
          </a:xfrm>
          <a:prstGeom prst="rect">
            <a:avLst/>
          </a:prstGeom>
          <a:noFill/>
        </p:spPr>
        <p:txBody>
          <a:bodyPr wrap="square">
            <a:spAutoFit/>
          </a:bodyPr>
          <a:lstStyle/>
          <a:p>
            <a:pPr>
              <a:spcBef>
                <a:spcPts val="600"/>
              </a:spcBef>
            </a:pPr>
            <a:r>
              <a:rPr lang="pap-029" sz="2000" b="1" dirty="0"/>
              <a:t>E kontesta di berdat tabata inesper</a:t>
            </a:r>
            <a:r>
              <a:rPr lang="pap-029" sz="2000" b="1" dirty="0">
                <a:latin typeface="Aptos" panose="020B0004020202020204" pitchFamily="34" charset="0"/>
              </a:rPr>
              <a:t>á. Farao no unikamente a nenga, pero a forsa nan pa hasi e trabou sin duna nan e materialnan nesesario, pero tabata eksigí e mesun resultadonan </a:t>
            </a:r>
            <a:r>
              <a:rPr lang="pap-029" sz="2000" b="1" dirty="0"/>
              <a:t>(Eks. 5:6-8). Kiko tabata e ekskius pa imponiendo un </a:t>
            </a:r>
            <a:r>
              <a:rPr lang="pap-029" sz="2000" b="1" dirty="0">
                <a:latin typeface="Aptos" panose="020B0004020202020204" pitchFamily="34" charset="0"/>
              </a:rPr>
              <a:t>òrdu asina irashonal</a:t>
            </a:r>
            <a:r>
              <a:rPr lang="pap-029" sz="2000" b="1" dirty="0"/>
              <a:t>?</a:t>
            </a: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549949"/>
            <a:ext cx="6948818" cy="1323439"/>
          </a:xfrm>
          <a:prstGeom prst="rect">
            <a:avLst/>
          </a:prstGeom>
          <a:noFill/>
        </p:spPr>
        <p:txBody>
          <a:bodyPr wrap="square">
            <a:spAutoFit/>
          </a:bodyPr>
          <a:lstStyle/>
          <a:p>
            <a:pPr>
              <a:spcBef>
                <a:spcPts val="600"/>
              </a:spcBef>
            </a:pPr>
            <a:r>
              <a:rPr lang="pap-029" sz="2000" b="1" dirty="0"/>
              <a:t>Ora ku nan a w</a:t>
            </a:r>
            <a:r>
              <a:rPr lang="pap-029" sz="2000" b="1" dirty="0">
                <a:latin typeface="Aptos" panose="020B0004020202020204" pitchFamily="34" charset="0"/>
              </a:rPr>
              <a:t>òrdu maltratá, e kapatasnan (forman serka Faraonan) a keha, pero nan a wòrdu ignorá. </a:t>
            </a:r>
            <a:r>
              <a:rPr lang="pap-029" sz="2000" b="1" dirty="0"/>
              <a:t> Nan e ora ei a bira kontra di. Mois</a:t>
            </a:r>
            <a:r>
              <a:rPr lang="pap-029" sz="2000" b="1" dirty="0">
                <a:latin typeface="Aptos" panose="020B0004020202020204" pitchFamily="34" charset="0"/>
              </a:rPr>
              <a:t>és i Aaron, akusando nan di a hasi nan situashon mas peor</a:t>
            </a:r>
            <a:r>
              <a:rPr lang="pap-029" sz="2000" b="1" dirty="0"/>
              <a:t> (Eks 5:20-21).</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241899"/>
            <a:ext cx="6948818" cy="1323439"/>
          </a:xfrm>
          <a:prstGeom prst="rect">
            <a:avLst/>
          </a:prstGeom>
          <a:noFill/>
        </p:spPr>
        <p:txBody>
          <a:bodyPr wrap="square">
            <a:spAutoFit/>
          </a:bodyPr>
          <a:lstStyle/>
          <a:p>
            <a:pPr>
              <a:spcBef>
                <a:spcPts val="600"/>
              </a:spcBef>
            </a:pPr>
            <a:r>
              <a:rPr lang="pap-029" sz="2000" b="1" dirty="0"/>
              <a:t>Mois</a:t>
            </a:r>
            <a:r>
              <a:rPr lang="pap-029" sz="2000" b="1" dirty="0">
                <a:latin typeface="Aptos" panose="020B0004020202020204" pitchFamily="34" charset="0"/>
              </a:rPr>
              <a:t>és i </a:t>
            </a:r>
            <a:r>
              <a:rPr lang="en-US" sz="2000" b="1" dirty="0">
                <a:latin typeface="Aptos" panose="020B0004020202020204" pitchFamily="34" charset="0"/>
              </a:rPr>
              <a:t>Aaron </a:t>
            </a:r>
            <a:r>
              <a:rPr lang="en" sz="2000" b="1" dirty="0"/>
              <a:t>—  di akuerdo ku Thutmose — a pone nan “sosega [ </a:t>
            </a:r>
            <a:r>
              <a:rPr lang="en" sz="2000" b="1" i="1" dirty="0"/>
              <a:t>shabbat</a:t>
            </a:r>
            <a:r>
              <a:rPr lang="en" sz="2000" b="1" dirty="0"/>
              <a:t> ] for di nan trabounan ” (Eks. 5:5). Si nan tabatin tempu pa papia tokante di religion i libertat, nan lo tin tempu tambe pa buska yerba seku (Eks. 5:9, 17).</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DIOS SU KONTESTA</a:t>
            </a:r>
          </a:p>
        </p:txBody>
      </p:sp>
      <p:sp>
        <p:nvSpPr>
          <p:cNvPr id="5" name="CuadroTexto 4">
            <a:extLst>
              <a:ext uri="{FF2B5EF4-FFF2-40B4-BE49-F238E27FC236}">
                <a16:creationId xmlns:a16="http://schemas.microsoft.com/office/drawing/2014/main" id="{4358A65F-D461-76AC-ECE3-43E9063D0CB1}"/>
              </a:ext>
            </a:extLst>
          </p:cNvPr>
          <p:cNvSpPr txBox="1"/>
          <p:nvPr/>
        </p:nvSpPr>
        <p:spPr>
          <a:xfrm>
            <a:off x="95250" y="674191"/>
            <a:ext cx="12001500" cy="646331"/>
          </a:xfrm>
          <a:prstGeom prst="rect">
            <a:avLst/>
          </a:prstGeom>
          <a:noFill/>
        </p:spPr>
        <p:txBody>
          <a:bodyPr wrap="square">
            <a:spAutoFit/>
            <a:scene3d>
              <a:camera prst="orthographicFront"/>
              <a:lightRig rig="threePt" dir="t"/>
            </a:scene3d>
            <a:sp3d extrusionH="57150">
              <a:bevelT w="38100" h="38100"/>
            </a:sp3d>
          </a:bodyPr>
          <a:lstStyle/>
          <a:p>
            <a:r>
              <a:rPr lang="en" b="1" dirty="0">
                <a:solidFill>
                  <a:schemeClr val="accent1">
                    <a:lumMod val="75000"/>
                  </a:schemeClr>
                </a:solidFill>
                <a:latin typeface="Comic Sans MS" panose="030F0702030302020204" pitchFamily="66" charset="0"/>
              </a:rPr>
              <a:t>“ Se</a:t>
            </a:r>
            <a:r>
              <a:rPr lang="en-US" b="1" dirty="0" err="1">
                <a:solidFill>
                  <a:schemeClr val="accent1">
                    <a:lumMod val="75000"/>
                  </a:schemeClr>
                </a:solidFill>
                <a:latin typeface="Comic Sans MS" panose="030F0702030302020204" pitchFamily="66" charset="0"/>
              </a:rPr>
              <a:t>ñor</a:t>
            </a:r>
            <a:r>
              <a:rPr lang="en-US" b="1" dirty="0">
                <a:solidFill>
                  <a:schemeClr val="accent1">
                    <a:lumMod val="75000"/>
                  </a:schemeClr>
                </a:solidFill>
                <a:latin typeface="Comic Sans MS" panose="030F0702030302020204" pitchFamily="66" charset="0"/>
              </a:rPr>
              <a:t> a </a:t>
            </a:r>
            <a:r>
              <a:rPr lang="en-US" b="1" dirty="0" err="1">
                <a:solidFill>
                  <a:schemeClr val="accent1">
                    <a:lumMod val="75000"/>
                  </a:schemeClr>
                </a:solidFill>
                <a:latin typeface="Comic Sans MS" panose="030F0702030302020204" pitchFamily="66" charset="0"/>
              </a:rPr>
              <a:t>bisa</a:t>
            </a:r>
            <a:r>
              <a:rPr lang="en-US" b="1" dirty="0">
                <a:solidFill>
                  <a:schemeClr val="accent1">
                    <a:lumMod val="75000"/>
                  </a:schemeClr>
                </a:solidFill>
                <a:latin typeface="Comic Sans MS" panose="030F0702030302020204" pitchFamily="66" charset="0"/>
              </a:rPr>
              <a:t> Moisés, </a:t>
            </a:r>
            <a:r>
              <a:rPr lang="en" b="1" dirty="0">
                <a:solidFill>
                  <a:schemeClr val="accent1">
                    <a:lumMod val="75000"/>
                  </a:schemeClr>
                </a:solidFill>
                <a:latin typeface="Comic Sans MS" panose="030F0702030302020204" pitchFamily="66" charset="0"/>
              </a:rPr>
              <a:t>‘ Awor lo bo mira kiko Mi ta bai hasi ku Farao; pasombra ku un man poderoso </a:t>
            </a:r>
            <a:r>
              <a:rPr lang="en-US" b="1" dirty="0">
                <a:solidFill>
                  <a:schemeClr val="accent1">
                    <a:lumMod val="75000"/>
                  </a:schemeClr>
                </a:solidFill>
                <a:latin typeface="Comic Sans MS" panose="030F0702030302020204" pitchFamily="66" charset="0"/>
              </a:rPr>
              <a:t>é lo </a:t>
            </a:r>
            <a:r>
              <a:rPr lang="en-US" b="1" dirty="0" err="1">
                <a:solidFill>
                  <a:schemeClr val="accent1">
                    <a:lumMod val="75000"/>
                  </a:schemeClr>
                </a:solidFill>
                <a:latin typeface="Comic Sans MS" panose="030F0702030302020204" pitchFamily="66" charset="0"/>
              </a:rPr>
              <a:t>laga</a:t>
            </a:r>
            <a:r>
              <a:rPr lang="en-US" b="1" dirty="0">
                <a:solidFill>
                  <a:schemeClr val="accent1">
                    <a:lumMod val="75000"/>
                  </a:schemeClr>
                </a:solidFill>
                <a:latin typeface="Comic Sans MS" panose="030F0702030302020204" pitchFamily="66" charset="0"/>
              </a:rPr>
              <a:t> nan bai, </a:t>
            </a:r>
            <a:r>
              <a:rPr lang="en-US" b="1" dirty="0" err="1">
                <a:solidFill>
                  <a:schemeClr val="accent1">
                    <a:lumMod val="75000"/>
                  </a:schemeClr>
                </a:solidFill>
                <a:latin typeface="Comic Sans MS" panose="030F0702030302020204" pitchFamily="66" charset="0"/>
              </a:rPr>
              <a:t>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ku</a:t>
            </a:r>
            <a:r>
              <a:rPr lang="en-US" b="1" dirty="0">
                <a:solidFill>
                  <a:schemeClr val="accent1">
                    <a:lumMod val="75000"/>
                  </a:schemeClr>
                </a:solidFill>
                <a:latin typeface="Comic Sans MS" panose="030F0702030302020204" pitchFamily="66" charset="0"/>
              </a:rPr>
              <a:t> un man </a:t>
            </a:r>
            <a:r>
              <a:rPr lang="en-US" b="1" dirty="0" err="1">
                <a:solidFill>
                  <a:schemeClr val="accent1">
                    <a:lumMod val="75000"/>
                  </a:schemeClr>
                </a:solidFill>
                <a:latin typeface="Comic Sans MS" panose="030F0702030302020204" pitchFamily="66" charset="0"/>
              </a:rPr>
              <a:t>poderoso</a:t>
            </a:r>
            <a:r>
              <a:rPr lang="en-US" b="1" dirty="0">
                <a:solidFill>
                  <a:schemeClr val="accent1">
                    <a:lumMod val="75000"/>
                  </a:schemeClr>
                </a:solidFill>
                <a:latin typeface="Comic Sans MS" panose="030F0702030302020204" pitchFamily="66" charset="0"/>
              </a:rPr>
              <a:t> é lo kore </a:t>
            </a:r>
            <a:r>
              <a:rPr lang="en-US" b="1" dirty="0" err="1">
                <a:solidFill>
                  <a:schemeClr val="accent1">
                    <a:lumMod val="75000"/>
                  </a:schemeClr>
                </a:solidFill>
                <a:latin typeface="Comic Sans MS" panose="030F0702030302020204" pitchFamily="66" charset="0"/>
              </a:rPr>
              <a:t>ku</a:t>
            </a:r>
            <a:r>
              <a:rPr lang="en-US" b="1" dirty="0">
                <a:solidFill>
                  <a:schemeClr val="accent1">
                    <a:lumMod val="75000"/>
                  </a:schemeClr>
                </a:solidFill>
                <a:latin typeface="Comic Sans MS" panose="030F0702030302020204" pitchFamily="66" charset="0"/>
              </a:rPr>
              <a:t> nan for di </a:t>
            </a:r>
            <a:r>
              <a:rPr lang="en-US" b="1" dirty="0" err="1">
                <a:solidFill>
                  <a:schemeClr val="accent1">
                    <a:lumMod val="75000"/>
                  </a:schemeClr>
                </a:solidFill>
                <a:latin typeface="Comic Sans MS" panose="030F0702030302020204" pitchFamily="66" charset="0"/>
              </a:rPr>
              <a:t>su</a:t>
            </a:r>
            <a:r>
              <a:rPr lang="en-US" b="1" dirty="0">
                <a:solidFill>
                  <a:schemeClr val="accent1">
                    <a:lumMod val="75000"/>
                  </a:schemeClr>
                </a:solidFill>
                <a:latin typeface="Comic Sans MS" panose="030F0702030302020204" pitchFamily="66" charset="0"/>
              </a:rPr>
              <a:t> tera</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(Eksodo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6" y="1369815"/>
            <a:ext cx="9065072" cy="1015663"/>
          </a:xfrm>
          <a:prstGeom prst="rect">
            <a:avLst/>
          </a:prstGeom>
          <a:noFill/>
        </p:spPr>
        <p:txBody>
          <a:bodyPr wrap="square" rtlCol="0">
            <a:spAutoFit/>
          </a:bodyPr>
          <a:lstStyle/>
          <a:p>
            <a:pPr>
              <a:spcBef>
                <a:spcPts val="600"/>
              </a:spcBef>
            </a:pPr>
            <a:r>
              <a:rPr lang="pap-029" sz="2000" b="1" dirty="0"/>
              <a:t>Farao ta rabia ku Mois</a:t>
            </a:r>
            <a:r>
              <a:rPr lang="pap-029" sz="2000" b="1" dirty="0">
                <a:latin typeface="Aptos" panose="020B0004020202020204" pitchFamily="34" charset="0"/>
              </a:rPr>
              <a:t>és. E pueblo ta rabia ku Moisés. </a:t>
            </a:r>
            <a:r>
              <a:rPr lang="pap-029" sz="2000" b="1" dirty="0"/>
              <a:t>Mois</a:t>
            </a:r>
            <a:r>
              <a:rPr lang="pap-029" sz="2000" b="1" dirty="0">
                <a:latin typeface="Aptos" panose="020B0004020202020204" pitchFamily="34" charset="0"/>
              </a:rPr>
              <a:t>é</a:t>
            </a:r>
            <a:r>
              <a:rPr lang="pap-029" sz="2000" b="1" dirty="0"/>
              <a:t>s… no ta rabi</a:t>
            </a:r>
            <a:r>
              <a:rPr lang="pap-029" sz="2000" b="1" dirty="0">
                <a:latin typeface="Aptos" panose="020B0004020202020204" pitchFamily="34" charset="0"/>
              </a:rPr>
              <a:t>á</a:t>
            </a:r>
            <a:r>
              <a:rPr lang="pap-029" sz="2000" b="1" dirty="0"/>
              <a:t>, pero </a:t>
            </a:r>
            <a:r>
              <a:rPr lang="pap-029" sz="2000" b="1" dirty="0">
                <a:latin typeface="Aptos" panose="020B0004020202020204" pitchFamily="34" charset="0"/>
              </a:rPr>
              <a:t>é ta desanimá, i é ta bira na Dios ku su dudanan</a:t>
            </a:r>
            <a:r>
              <a:rPr lang="pap-029" sz="2000" b="1" dirty="0"/>
              <a:t>: “ Pakiko Bo ta afligiendo e pueblo aki? Pakiko Bo a mandami?” (Eks</a:t>
            </a:r>
            <a:r>
              <a:rPr lang="en" sz="2000" b="1" dirty="0"/>
              <a:t>. 5:22).</a:t>
            </a: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4253892837"/>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137527"/>
            <a:ext cx="2432304" cy="1618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85478"/>
            <a:ext cx="7267072" cy="400110"/>
          </a:xfrm>
          <a:prstGeom prst="rect">
            <a:avLst/>
          </a:prstGeom>
          <a:noFill/>
        </p:spPr>
        <p:txBody>
          <a:bodyPr wrap="square">
            <a:spAutoFit/>
          </a:bodyPr>
          <a:lstStyle/>
          <a:p>
            <a:pPr>
              <a:spcBef>
                <a:spcPts val="600"/>
              </a:spcBef>
            </a:pPr>
            <a:r>
              <a:rPr lang="pap-029" sz="2000" b="1" dirty="0"/>
              <a:t>Laga nos eksamin</a:t>
            </a:r>
            <a:r>
              <a:rPr lang="pap-029" sz="2000" b="1" dirty="0">
                <a:latin typeface="Aptos" panose="020B0004020202020204" pitchFamily="34" charset="0"/>
              </a:rPr>
              <a:t>á Dios Su kontesta</a:t>
            </a:r>
            <a:r>
              <a:rPr lang="pap-029" sz="2000" b="1" dirty="0"/>
              <a:t> </a:t>
            </a:r>
            <a:r>
              <a:rPr lang="en" sz="2000" b="1" dirty="0"/>
              <a:t>(Eks.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MOIS</a:t>
            </a:r>
            <a:r>
              <a:rPr lang="en-US"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Aptos" panose="020B0004020202020204" pitchFamily="34" charset="0"/>
              </a:rPr>
              <a:t>ÉS SU KONTESTA</a:t>
            </a:r>
            <a:endPar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2ED36F3-E1F5-210D-A71B-B9E596F25E86}"/>
              </a:ext>
            </a:extLst>
          </p:cNvPr>
          <p:cNvSpPr txBox="1"/>
          <p:nvPr/>
        </p:nvSpPr>
        <p:spPr>
          <a:xfrm>
            <a:off x="1104899" y="687339"/>
            <a:ext cx="9982200" cy="646331"/>
          </a:xfrm>
          <a:prstGeom prst="rect">
            <a:avLst/>
          </a:prstGeom>
          <a:noFill/>
        </p:spPr>
        <p:txBody>
          <a:bodyPr wrap="square">
            <a:spAutoFit/>
          </a:bodyPr>
          <a:lstStyle/>
          <a:p>
            <a:pPr algn="ctr"/>
            <a:r>
              <a:rPr lang="pap-029"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 Y Moisés a bisa dilanti di Señor, Mira, e yiunan di Israel lo no skuchami: kon anto Farao lo skuchami, mirando ku mi ta poko poko na mi lepnan?” </a:t>
            </a:r>
            <a:r>
              <a:rPr lang="pap-029"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(Eksodo 6:12)</a:t>
            </a: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1015663"/>
          </a:xfrm>
          <a:prstGeom prst="rect">
            <a:avLst/>
          </a:prstGeom>
          <a:noFill/>
        </p:spPr>
        <p:txBody>
          <a:bodyPr wrap="square" rtlCol="0">
            <a:spAutoFit/>
          </a:bodyPr>
          <a:lstStyle/>
          <a:p>
            <a:pPr>
              <a:spcBef>
                <a:spcPts val="600"/>
              </a:spcBef>
            </a:pPr>
            <a:r>
              <a:rPr lang="pap-029" sz="2000" b="1" dirty="0"/>
              <a:t>Despues di Dios Su palabranan di enkurashamentu, Mois</a:t>
            </a:r>
            <a:r>
              <a:rPr lang="pap-029" sz="2000" b="1" dirty="0">
                <a:latin typeface="Aptos" panose="020B0004020202020204" pitchFamily="34" charset="0"/>
              </a:rPr>
              <a:t>é</a:t>
            </a:r>
            <a:r>
              <a:rPr lang="pap-029" sz="2000" b="1" dirty="0"/>
              <a:t>s a papia na e pueblo atrobe, pero nan no a skucha (Eks. 6:9). E ora ei Dios a pidi</a:t>
            </a:r>
            <a:r>
              <a:rPr lang="pap-029" sz="2000" b="1" dirty="0">
                <a:latin typeface="Aptos" panose="020B0004020202020204" pitchFamily="34" charset="0"/>
              </a:rPr>
              <a:t>é pa papia ku Farao atrobe pa pidi pa Israel su libertat </a:t>
            </a:r>
            <a:r>
              <a:rPr lang="pap-029" sz="2000" b="1" dirty="0"/>
              <a:t>(Eks</a:t>
            </a:r>
            <a:r>
              <a:rPr lang="en" sz="2000" b="1" dirty="0"/>
              <a:t>. 6:10-11).</a:t>
            </a: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43951" y="155050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581939" y="4592025"/>
            <a:ext cx="7610060" cy="2246769"/>
          </a:xfrm>
          <a:prstGeom prst="rect">
            <a:avLst/>
          </a:prstGeom>
          <a:noFill/>
        </p:spPr>
        <p:txBody>
          <a:bodyPr wrap="square">
            <a:spAutoFit/>
          </a:bodyPr>
          <a:lstStyle/>
          <a:p>
            <a:pPr>
              <a:spcBef>
                <a:spcPts val="600"/>
              </a:spcBef>
            </a:pPr>
            <a:r>
              <a:rPr lang="pap-029" sz="2000" b="1" dirty="0"/>
              <a:t>Ora ku nos eksperensi</a:t>
            </a:r>
            <a:r>
              <a:rPr lang="pap-029" sz="2000" b="1" dirty="0">
                <a:latin typeface="Aptos" panose="020B0004020202020204" pitchFamily="34" charset="0"/>
              </a:rPr>
              <a:t>á deskurashamentu, laga nos hasi Asaf su palabranan esnan di nos: </a:t>
            </a:r>
            <a:r>
              <a:rPr lang="pap-029" sz="2000" b="1" dirty="0"/>
              <a:t>“ Pero semper mi ta ku Bo, pasombra Bo ta tene mi man drechi. Bo ta guiami ku Bo konseho, i mas despues Bo lo dunami bonbin</a:t>
            </a:r>
            <a:r>
              <a:rPr lang="pap-029" sz="2000" b="1" dirty="0">
                <a:latin typeface="Aptos" panose="020B0004020202020204" pitchFamily="34" charset="0"/>
              </a:rPr>
              <a:t>í na gloria. Ta ken mi tin den shelu fuera di Bo</a:t>
            </a:r>
            <a:r>
              <a:rPr lang="pap-029" sz="2000" b="1" dirty="0"/>
              <a:t>? Si mi ta ku Bo, mi no ta desea nada riba tera. Mi kurpa i mi spiritu por faya, pero Dios ta fortales</a:t>
            </a:r>
            <a:r>
              <a:rPr lang="pap-029" sz="2000" b="1" dirty="0">
                <a:latin typeface="Aptos" panose="020B0004020202020204" pitchFamily="34" charset="0"/>
              </a:rPr>
              <a:t>é mi kurason; E ta mi herensia etèrno</a:t>
            </a:r>
            <a:r>
              <a:rPr lang="pap-029" sz="2000" b="1" dirty="0"/>
              <a:t>” (Salmo 73:23-26 </a:t>
            </a:r>
            <a:r>
              <a:rPr lang="pap-029" sz="1600" b="1" dirty="0"/>
              <a:t>NIV </a:t>
            </a:r>
            <a:r>
              <a:rPr lang="pap-029" sz="2000" b="1" dirty="0"/>
              <a:t>).</a:t>
            </a: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810584"/>
            <a:ext cx="4209886"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442899"/>
            <a:ext cx="8591553" cy="1323439"/>
          </a:xfrm>
          <a:prstGeom prst="rect">
            <a:avLst/>
          </a:prstGeom>
          <a:noFill/>
        </p:spPr>
        <p:txBody>
          <a:bodyPr wrap="square">
            <a:spAutoFit/>
          </a:bodyPr>
          <a:lstStyle/>
          <a:p>
            <a:pPr>
              <a:spcBef>
                <a:spcPts val="600"/>
              </a:spcBef>
            </a:pPr>
            <a:r>
              <a:rPr lang="en" sz="2000" b="1" dirty="0"/>
              <a:t>Mois</a:t>
            </a:r>
            <a:r>
              <a:rPr lang="en-US" sz="2000" b="1" dirty="0">
                <a:latin typeface="Aptos" panose="020B0004020202020204" pitchFamily="34" charset="0"/>
              </a:rPr>
              <a:t>é</a:t>
            </a:r>
            <a:r>
              <a:rPr lang="en" sz="2000" b="1" dirty="0"/>
              <a:t>s tabata deskurash</a:t>
            </a:r>
            <a:r>
              <a:rPr lang="en-US" sz="2000" b="1" dirty="0">
                <a:latin typeface="Aptos" panose="020B0004020202020204" pitchFamily="34" charset="0"/>
              </a:rPr>
              <a:t>á</a:t>
            </a:r>
            <a:r>
              <a:rPr lang="en" sz="2000" b="1" dirty="0"/>
              <a:t>, deprim</a:t>
            </a:r>
            <a:r>
              <a:rPr lang="en-US" sz="2000" b="1" dirty="0">
                <a:latin typeface="Aptos" panose="020B0004020202020204" pitchFamily="34" charset="0"/>
              </a:rPr>
              <a:t>í</a:t>
            </a:r>
            <a:r>
              <a:rPr lang="en" sz="2000" b="1" dirty="0"/>
              <a:t>, i desapunt</a:t>
            </a:r>
            <a:r>
              <a:rPr lang="en-US" sz="2000" b="1" dirty="0">
                <a:latin typeface="Aptos" panose="020B0004020202020204" pitchFamily="34" charset="0"/>
              </a:rPr>
              <a:t>á</a:t>
            </a:r>
            <a:r>
              <a:rPr lang="en" sz="2000" b="1" dirty="0"/>
              <a:t>. Pero, manera otro figuranan grandi kende a sinti e m</a:t>
            </a:r>
            <a:r>
              <a:rPr lang="pap-029" sz="2000" b="1" dirty="0"/>
              <a:t>esun manera ku el a sinti — manera Asaf i J</a:t>
            </a:r>
            <a:r>
              <a:rPr lang="pap-029" sz="2000" b="1" dirty="0">
                <a:latin typeface="Aptos" panose="020B0004020202020204" pitchFamily="34" charset="0"/>
              </a:rPr>
              <a:t>ò</a:t>
            </a:r>
            <a:r>
              <a:rPr lang="pap-029" sz="2000" b="1" dirty="0"/>
              <a:t>b — </a:t>
            </a:r>
            <a:r>
              <a:rPr lang="pap-029" sz="2000" b="1" dirty="0">
                <a:latin typeface="Aptos" panose="020B0004020202020204" pitchFamily="34" charset="0"/>
              </a:rPr>
              <a:t>é no a entregá na desesperashon</a:t>
            </a:r>
            <a:r>
              <a:rPr lang="pap-029" sz="2000" b="1" dirty="0"/>
              <a:t>. Su konfiansa den Dios tabata mas fuerte ku su sintimentunan aktual. </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442626"/>
            <a:ext cx="8591552" cy="1015663"/>
          </a:xfrm>
          <a:prstGeom prst="rect">
            <a:avLst/>
          </a:prstGeom>
          <a:noFill/>
        </p:spPr>
        <p:txBody>
          <a:bodyPr wrap="square">
            <a:spAutoFit/>
          </a:bodyPr>
          <a:lstStyle/>
          <a:p>
            <a:pPr>
              <a:spcBef>
                <a:spcPts val="600"/>
              </a:spcBef>
            </a:pPr>
            <a:r>
              <a:rPr lang="en" sz="2000" b="1" dirty="0"/>
              <a:t>Mois</a:t>
            </a:r>
            <a:r>
              <a:rPr lang="en-US" sz="2000" b="1" dirty="0">
                <a:latin typeface="Aptos" panose="020B0004020202020204" pitchFamily="34" charset="0"/>
              </a:rPr>
              <a:t>é</a:t>
            </a:r>
            <a:r>
              <a:rPr lang="en" sz="2000" b="1" dirty="0"/>
              <a:t>s a nenga, i atrobe a zuai su ekskiusnan: Si mi pueblo lo no skuchami, kon anto Farao lo skuchami, ora ku mi papia asina malu manera mi ta hasi? (Eks. 6:12).</a:t>
            </a: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3139321"/>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E R</a:t>
            </a: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Aptos" panose="020B0004020202020204" pitchFamily="34" charset="0"/>
              </a:rPr>
              <a:t>ÒL DI </a:t>
            </a: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MOIS</a:t>
            </a: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Aptos" panose="020B0004020202020204" pitchFamily="34" charset="0"/>
              </a:rPr>
              <a:t>ÉS I AARON</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923</TotalTime>
  <Words>1698</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88</cp:revision>
  <dcterms:created xsi:type="dcterms:W3CDTF">2025-06-22T14:18:26Z</dcterms:created>
  <dcterms:modified xsi:type="dcterms:W3CDTF">2025-07-15T06:41:13Z</dcterms:modified>
</cp:coreProperties>
</file>