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150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 dios di e Neil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dios di e solo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Heket, dios di sapunan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Geb, dios di e tera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Uatchit, diosa di e moerasnan 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 dios kreador 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 diosa di kuramentu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Nut, diosa di e shelu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dios di maltempu-nan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 dios di grano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 dios di e Neil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dios di e solo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Heket, dios di sapunan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Geb, dios di e tera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Uatchit, diosa di e moerasnan </a:t>
          </a: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 dios kreador </a:t>
          </a: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 diosa di kuramentu</a:t>
          </a: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Nut, diosa di e shelu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dios di maltempu-nan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 dios di grano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/>
          </p:cNvSpPr>
          <p:nvPr/>
        </p:nvSpPr>
        <p:spPr>
          <a:xfrm>
            <a:off x="651977" y="0"/>
            <a:ext cx="1389996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en" sz="54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E PLAGANAN</a:t>
            </a:r>
            <a:r>
              <a:rPr lang="en" sz="6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/>
          </p:cNvSpPr>
          <p:nvPr/>
        </p:nvSpPr>
        <p:spPr>
          <a:xfrm>
            <a:off x="0" y="6476293"/>
            <a:ext cx="2554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è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s 4 pa Y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ü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li 26, 2025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 E ora ei Señor a bisa Moisés, </a:t>
            </a:r>
            <a:r>
              <a:rPr lang="pap-029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 Bisa Aaron, ‘ Ekstendé bo man ku bo bara ofer di e roinan i e kanalnan i e plasnan di awa, i hasi sapunan sali bin riba e tera di Egipto </a:t>
            </a:r>
            <a:r>
              <a:rPr lang="pap-029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 </a:t>
            </a:r>
            <a:r>
              <a:rPr lang="pap-029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(Eksodo 8:5)</a:t>
            </a:r>
            <a:endParaRPr lang="pap-029" sz="18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 DOS PLAGA (SUAVE): SAPUNAN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452176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Atrobe e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m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ágikonan a imitá e plaga, pero tabata ínkapas pa stòp esaki. </a:t>
            </a:r>
            <a:endParaRPr kumimoji="0" lang="pap-029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 E ora ei Se</a:t>
            </a:r>
            <a:r>
              <a:rPr lang="en-US" sz="1800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ñor</a:t>
            </a:r>
            <a:r>
              <a:rPr lang="en-US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 a </a:t>
            </a:r>
            <a:r>
              <a:rPr lang="en-US" sz="1800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bisa</a:t>
            </a:r>
            <a:r>
              <a:rPr lang="en-US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 Moisés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, “ Bisa Aaron, ‘ Saka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bo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bara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dal e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stòf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di e tera,’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dor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henter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e tera di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Egipto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stòf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lo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bira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pieu</a:t>
            </a:r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.’” </a:t>
            </a:r>
            <a:r>
              <a:rPr lang="en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(Eksodo 8:16)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 TRES PLAGA (SUAVE): PIEU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4643346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435766"/>
            <a:ext cx="36814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Kreando bida for di e st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òf</a:t>
            </a:r>
            <a:r>
              <a:rPr lang="pap-029" sz="2000" b="1" dirty="0">
                <a:solidFill>
                  <a:prstClr val="black"/>
                </a:solidFill>
                <a:latin typeface="Aptos" panose="02110004020202020204"/>
              </a:rPr>
              <a:t> di e tera 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(Gen. 1:24)? No tabatin ningun duda mas tokante di e origin di e plaganan: “ Esaki ta e dede di Dios” (Eks . 8:19). Y e m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ágikonan finalmente a keda ketu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Y Señor a hasi esaki</a:t>
            </a:r>
            <a:r>
              <a:rPr lang="pap-029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Multitut denso(diki) di muskanan a basha den Farao su palasio i den e kasnan di su ofisialnan; dor di henter Egipto e tera a wòrdu ruiná dor di e muskanan </a:t>
            </a:r>
            <a:r>
              <a:rPr lang="pap-029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ap-029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8:24)</a:t>
            </a:r>
            <a:endParaRPr lang="pap-029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 KUATER PLAGA (SERIO): MUSKANAN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767768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4608205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5135509"/>
            <a:ext cx="483308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Pa prom</a:t>
            </a:r>
            <a:r>
              <a:rPr kumimoji="0" lang="pap-029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</a:t>
            </a:r>
            <a:r>
              <a:rPr kumimoji="0" lang="pap-029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bia, e Israelitanan a w</a:t>
            </a:r>
            <a:r>
              <a:rPr kumimoji="0" lang="pap-029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òrdu protehá for di e plaga. Esaki a guia Farao pa negoshá</a:t>
            </a:r>
            <a:r>
              <a:rPr lang="pap-029" sz="1900" b="1" dirty="0">
                <a:solidFill>
                  <a:prstClr val="black"/>
                </a:solidFill>
                <a:latin typeface="Aptos" panose="020B0004020202020204" pitchFamily="34" charset="0"/>
              </a:rPr>
              <a:t>, pero últimamente el a faya pa mantene(warda) su punto di e akuerdo</a:t>
            </a:r>
            <a:r>
              <a:rPr lang="en-US" sz="1900" b="1" dirty="0">
                <a:solidFill>
                  <a:prstClr val="black"/>
                </a:solidFill>
                <a:latin typeface="Aptos" panose="020B0004020202020204" pitchFamily="34" charset="0"/>
              </a:rPr>
              <a:t>. </a:t>
            </a:r>
            <a:endParaRPr kumimoji="0" lang="en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E man di Señor lo trese un plaga teribel riba bo bestianan di kria</a:t>
            </a:r>
            <a:r>
              <a:rPr lang="pap-029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(doméstiko) den e kunuku — riba bo kabainan, burikunan i kamelnan i riba bo bakanan, karnenan i kabritunan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9:3)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DI SINKU PLAGA (SERIO): MORTO DI BAKANAN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3863162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321882"/>
            <a:ext cx="4456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Hopi diosnan tabatin kabesnan di animal,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pesei e plaga aki a humiy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mayoria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di nan.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775839"/>
            <a:ext cx="1133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Pesei nan a kohe chemen</a:t>
            </a:r>
            <a:r>
              <a:rPr lang="en-US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é for di un </a:t>
            </a:r>
            <a:r>
              <a:rPr lang="en-US" sz="1800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fornu</a:t>
            </a:r>
            <a:r>
              <a:rPr lang="en-US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para </a:t>
            </a:r>
            <a:r>
              <a:rPr lang="en-US" sz="1800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dilanti</a:t>
            </a:r>
            <a:r>
              <a:rPr lang="en-US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sz="1800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Moisés 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esaki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laira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blufeinnan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pus 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riba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hendenan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animalnan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DI SEIS PLAGA (SERIO): 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Aptos" panose="020B0004020202020204" pitchFamily="34" charset="0"/>
              </a:rPr>
              <a:t>Ú</a:t>
            </a:r>
            <a:r>
              <a:rPr lang="e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LSERANAN(BLUFEIN)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51852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 9: </a:t>
            </a:r>
            <a:r>
              <a:rPr lang="en" sz="2000" b="1" dirty="0">
                <a:solidFill>
                  <a:srgbClr val="8443EC"/>
                </a:solidFill>
                <a:latin typeface="Aptos" panose="02110004020202020204"/>
              </a:rPr>
              <a:t>8-12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687803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4918633"/>
            <a:ext cx="5729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Ni asta e m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ágikonan por kura nan mes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       (Eksodo 9:11). Farao no tabatin ningun duda tokante di e fuente di e plaganan. Pero el a disid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í pa nenga di bùig na Dios, i Dios a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permitié pa kosechá e fruta di su rebelion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(Eksodo 9:12).</a:t>
            </a: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Pesei, na e ora aki ma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ñan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lo Mi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manda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pió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maltempu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hagel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yega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kai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riba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Egipto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for di e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wòrdu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fundá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awor</a:t>
            </a:r>
            <a:r>
              <a:rPr lang="en-U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4"/>
                </a:solidFill>
              </a:rPr>
              <a:t>DI SHETE PLAGA (DEVASTADOR): HAGEL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981944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1085235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 Egipsionan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su fe a w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òrdu di tèst.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Esnan kende a kere a salba e bida di nan sirbid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ónan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i nan bestianan di kria (Eks. 9:20). Farao no a kere, i aunke el a konfes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su piká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su konfeshon no tabata sinsero (Eks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9:27-30).</a:t>
            </a: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690562" y="676186"/>
            <a:ext cx="10810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Si bo nenga di laga nan bai, lo Mi trese tirakochinan (dalakochinan) den bo pais ma</a:t>
            </a:r>
            <a:r>
              <a:rPr lang="en-US" sz="18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ñan</a:t>
            </a:r>
            <a:r>
              <a:rPr lang="en-US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 OCHO PLAGA (DEVASTADOR): DALAKOCHI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751479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Ku Egipto ruin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á(destruí), e Egipsionan mes a pidi Farao pa laga Israel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bai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(Eks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10:7).</a:t>
            </a: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E ora ei Señor a bisa Moisés</a:t>
            </a:r>
            <a:r>
              <a:rPr lang="pap-029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 Ekstendé bo man na shelu asina ku skuridat ta plama ofer di Egipto — skuridat ku lo por wòrdu sintí(fulá)</a:t>
            </a:r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DI NUEBE PLAGA (DEVASTADOR): SKURIDAT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398645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9785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Bida na Egipto a bini na un par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(stankamentu) pa tres dia ( ku eksepshon na 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Goshen). Dios a konsent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í(duna) un tempu di reflekshon</a:t>
            </a:r>
            <a:r>
              <a:rPr lang="pap-029" sz="2000" b="1" dirty="0">
                <a:solidFill>
                  <a:prstClr val="black"/>
                </a:solidFill>
                <a:latin typeface="Aptos" panose="020B0004020202020204" pitchFamily="34" charset="0"/>
              </a:rPr>
              <a:t>, kual Farao no a tuma bentaha kompleto di dje</a:t>
            </a:r>
            <a:r>
              <a:rPr lang="en-US" sz="2000" b="1" dirty="0">
                <a:solidFill>
                  <a:prstClr val="black"/>
                </a:solidFill>
                <a:latin typeface="Aptos" panose="020B0004020202020204" pitchFamily="34" charset="0"/>
              </a:rPr>
              <a:t>.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70911" y="1505405"/>
            <a:ext cx="11598704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600" b="1" dirty="0">
                <a:latin typeface="Constantia" panose="02030602050306030303" pitchFamily="18" charset="0"/>
              </a:rPr>
              <a:t>“ Promé ku e aflikshon di kada plaga, Moisés mester a deskribí esaki su naturalesa i efektonan, asina ku e rei lo por salba su mes for di esaki si él a skohe. Tur kastigu rechasá lo wòrdu siguí dor di unu mas severo, te ora ku su kurason orguyoso lo wòrdu umiyá, i é lo rekonosé e Kreador di shelu i tera komo e Dios berdadero i bibu. Señor lo duna e Egipsionan un oportunidat pa mira kon vano e sabiduria di nan hòmbernan poderoso tabata, kon débil e poder di nan diosnan tabata, ora ku nan oponé na e mandatonan di Jehová. E lo kastigá e pueblo di Egipto pa nan idolatria i silensiá nan bromamentu di e bendishonnan ku nan a haña for di nan deidatnan sin sintí. Dios lo glorifiká Su propio nòmber, asina ku otro nashonnan lo por tende di Su poder i lo tembla na Su aktonan poderoso, i ku Su pueblo lo por wòrdu guiá pa bira for di nan idolatria i dun’E (present’E) adorashon puru</a:t>
            </a:r>
            <a:r>
              <a:rPr lang="en" sz="26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EGW (Patriarchs and Prophets, p. 263)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98367"/>
            <a:ext cx="6591299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“ Pesei e kurason di Farao tabata duru; </a:t>
            </a:r>
            <a:r>
              <a:rPr lang="pap-029" sz="32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ni é lo no laga e yiunan di Israel bai, manera Señor a papia pa medio di Moisés</a:t>
            </a:r>
            <a:r>
              <a:rPr kumimoji="0" lang="pap-029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pap-029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Eksodo 9:35, </a:t>
            </a:r>
            <a:r>
              <a:rPr kumimoji="0" lang="pap-029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NKJV</a:t>
            </a:r>
            <a:endParaRPr kumimoji="0" lang="pap-029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81624" y="3768382"/>
            <a:ext cx="60008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rgbClr val="4F7F0D"/>
                </a:solidFill>
              </a:rPr>
              <a:t>E preludio 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Pelea di kolebra (Eksodo 7:8-12)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Un kurason a bira duru (Eksodo 7:13)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263DCA"/>
                </a:solidFill>
              </a:rPr>
              <a:t>E plaganan: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Tres plaga suave (Eksodo 7:14-8:19)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Tres plaga serio (Eksodo 8:20-9:12)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Tres plaga riun</a:t>
            </a:r>
            <a:r>
              <a:rPr lang="en-US" sz="2000" b="1" dirty="0">
                <a:latin typeface="Aptos" panose="020B0004020202020204" pitchFamily="34" charset="0"/>
              </a:rPr>
              <a:t>á( </a:t>
            </a:r>
            <a:r>
              <a:rPr lang="en-US" sz="2000" b="1" dirty="0" err="1">
                <a:latin typeface="Aptos" panose="020B0004020202020204" pitchFamily="34" charset="0"/>
              </a:rPr>
              <a:t>desolá</a:t>
            </a:r>
            <a:r>
              <a:rPr lang="en-US" sz="2000" b="1" dirty="0">
                <a:latin typeface="Aptos" panose="020B0004020202020204" pitchFamily="34" charset="0"/>
              </a:rPr>
              <a:t>) </a:t>
            </a:r>
            <a:r>
              <a:rPr lang="en" sz="2000" b="1" dirty="0"/>
              <a:t> (Eksodo 9:13-10:29)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130441"/>
            <a:ext cx="6543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Ora ku Dios Su pueblo a enfrent</a:t>
            </a:r>
            <a:r>
              <a:rPr lang="pap-029" sz="2000" b="1" dirty="0">
                <a:latin typeface="Aptos" panose="020B0004020202020204" pitchFamily="34" charset="0"/>
              </a:rPr>
              <a:t>á un guera, Dios a instruí nan pa negoshá promé términonan di pas. Si un akuerdo no por a wòrdu yegá, e ora ei akshon mester wòrdu tumá  </a:t>
            </a:r>
            <a:r>
              <a:rPr lang="pap-029" sz="2000" b="1" dirty="0"/>
              <a:t>(Deut. 20:10-12).</a:t>
            </a:r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639908"/>
            <a:ext cx="6543675" cy="35255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Ora ku e plaganan a kai, ningun dios den e inmenso t</a:t>
            </a:r>
            <a:r>
              <a:rPr lang="pap-029" sz="2000" b="1" dirty="0">
                <a:latin typeface="Aptos" panose="020B0004020202020204" pitchFamily="34" charset="0"/>
              </a:rPr>
              <a:t>èmpel Egipsio pa diosnan lo por protehá Egipto for di e poder di e úniko Dios bèrdadero. </a:t>
            </a: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Aptos" panose="020B0004020202020204" pitchFamily="34" charset="0"/>
              </a:rPr>
              <a:t>`</a:t>
            </a:r>
            <a:r>
              <a:rPr lang="en" sz="2000" b="1" dirty="0"/>
              <a:t>in the vast Egyptian pantheon could protect Egypt from the power of the one true God.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539062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Esaki ta kon Dios a dil ku Egipto. Un solushon pas</a:t>
            </a:r>
            <a:r>
              <a:rPr lang="pap-029" sz="2000" b="1" dirty="0">
                <a:latin typeface="Aptos" panose="020B0004020202020204" pitchFamily="34" charset="0"/>
              </a:rPr>
              <a:t>ífiko a wòrdu purbá, pero </a:t>
            </a:r>
            <a:r>
              <a:rPr lang="pap-029" sz="2000" b="1" dirty="0"/>
              <a:t>Thutmose a nenga pa asept</a:t>
            </a:r>
            <a:r>
              <a:rPr lang="pap-029" sz="2000" b="1" dirty="0">
                <a:latin typeface="Aptos" panose="020B0004020202020204" pitchFamily="34" charset="0"/>
              </a:rPr>
              <a:t>á esaki. E tempu a bini pa akshon. </a:t>
            </a:r>
            <a:endParaRPr lang="pap-029" sz="2000" b="1" dirty="0"/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466975"/>
            <a:ext cx="4833746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		E PRELUDIO</a:t>
            </a: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n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PELEA DI KOLEBRA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 Kada un a benta su bara abou i esaki a bira un kolebra. Pero Aaron su bara a guli nan baranan.” 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(Eksodo 7:12 </a:t>
            </a:r>
            <a:r>
              <a:rPr lang="en" sz="1100" b="1" dirty="0">
                <a:solidFill>
                  <a:srgbClr val="3A4567"/>
                </a:solidFill>
                <a:latin typeface="Comic Sans MS" panose="030F0702030302020204" pitchFamily="66" charset="0"/>
              </a:rPr>
              <a:t>NIV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9" y="1330949"/>
            <a:ext cx="626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Dios a ekspres</a:t>
            </a:r>
            <a:r>
              <a:rPr lang="pap-029" sz="2000" b="1" dirty="0">
                <a:latin typeface="Aptos" panose="020B0004020202020204" pitchFamily="34" charset="0"/>
              </a:rPr>
              <a:t>á ku Israel su liberashon tabata un guera ku E personalmente a bringa kontra e diosnan Egipsio</a:t>
            </a:r>
            <a:r>
              <a:rPr lang="pap-029" sz="2000" b="1" dirty="0"/>
              <a:t>. (Eks. 12:12; Num. 33:4).</a:t>
            </a:r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181150"/>
            <a:ext cx="5398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667398" y="3522983"/>
            <a:ext cx="6524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Dor di transform</a:t>
            </a:r>
            <a:r>
              <a:rPr lang="pap-029" sz="2000" b="1" dirty="0">
                <a:latin typeface="Aptos" panose="020B0004020202020204" pitchFamily="34" charset="0"/>
              </a:rPr>
              <a:t>á e bara den un serpiente, Dios tabata reta direktamente e diosa aki </a:t>
            </a:r>
            <a:r>
              <a:rPr lang="pap-029" sz="2000" b="1" dirty="0"/>
              <a:t>(Eks. 7:10). E lo por ta kapas pa proteh</a:t>
            </a:r>
            <a:r>
              <a:rPr lang="pap-029" sz="2000" b="1" dirty="0">
                <a:latin typeface="Aptos" panose="020B0004020202020204" pitchFamily="34" charset="0"/>
              </a:rPr>
              <a:t>á Farao</a:t>
            </a:r>
            <a:r>
              <a:rPr lang="pap-029" sz="2000" b="1" dirty="0"/>
              <a:t>?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Riba su korona, un s</a:t>
            </a:r>
            <a:r>
              <a:rPr lang="pap-029" sz="2000" b="1" dirty="0">
                <a:latin typeface="Aptos" panose="020B0004020202020204" pitchFamily="34" charset="0"/>
              </a:rPr>
              <a:t>ímbolo di su poder, e farao a bista un kobra bunita representando e diosa </a:t>
            </a:r>
            <a:r>
              <a:rPr lang="pap-029" sz="2000" b="1" dirty="0"/>
              <a:t>Uadyet 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684797" y="6111624"/>
            <a:ext cx="652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Asina Dios a mustra ku </a:t>
            </a:r>
            <a:r>
              <a:rPr lang="pap-029" sz="2000" b="1" dirty="0">
                <a:latin typeface="Aptos" panose="020B0004020202020204" pitchFamily="34" charset="0"/>
              </a:rPr>
              <a:t>É, no e diosnan Egipsio, ta Esun ku ta posee poder soberano i outoridat. </a:t>
            </a:r>
            <a:endParaRPr lang="pap-029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684797" y="4523257"/>
            <a:ext cx="65246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Satan</a:t>
            </a:r>
            <a:r>
              <a:rPr lang="pap-029" sz="2000" b="1" dirty="0">
                <a:latin typeface="Aptos" panose="020B0004020202020204" pitchFamily="34" charset="0"/>
              </a:rPr>
              <a:t>ás a imitá e milager dor di e mágikonan </a:t>
            </a:r>
            <a:r>
              <a:rPr lang="pap-029" sz="2000" b="1" dirty="0"/>
              <a:t>(Eksodo 7:11). Pero </a:t>
            </a:r>
            <a:r>
              <a:rPr lang="pap-029" sz="2000" b="1" dirty="0">
                <a:latin typeface="Aptos" panose="020B0004020202020204" pitchFamily="34" charset="0"/>
              </a:rPr>
              <a:t>é no por krea bida</a:t>
            </a:r>
            <a:r>
              <a:rPr lang="pap-029" sz="2000" b="1" dirty="0"/>
              <a:t>; su kolebanan solamente tabata parse kolebra. Sinembargo, Dios a krea un kolebra bibu, kapas di devor</a:t>
            </a:r>
            <a:r>
              <a:rPr lang="pap-029" sz="2000" b="1" dirty="0">
                <a:latin typeface="Aptos" panose="020B0004020202020204" pitchFamily="34" charset="0"/>
              </a:rPr>
              <a:t>á kreaturanan sin bida </a:t>
            </a:r>
            <a:r>
              <a:rPr lang="pap-029" sz="2000" b="1" dirty="0"/>
              <a:t>(Eksodo 7:12)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en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UN KURASON A BIRA DURU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 Sinembargo Farao su kurason a bira duru i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é lo no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skucha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nan,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presis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manera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Se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ñor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bisa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(Eksodo 7:13)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Den e buki di Eksodo, ta w</a:t>
            </a:r>
            <a:r>
              <a:rPr lang="pap-029" sz="2000" b="1" dirty="0">
                <a:latin typeface="Aptos" panose="020B0004020202020204" pitchFamily="34" charset="0"/>
              </a:rPr>
              <a:t>òrdu </a:t>
            </a:r>
            <a:r>
              <a:rPr lang="pap-029" sz="2000" b="1" dirty="0"/>
              <a:t>bis</a:t>
            </a:r>
            <a:r>
              <a:rPr lang="pap-029" sz="2000" b="1" dirty="0">
                <a:latin typeface="Aptos" panose="020B0004020202020204" pitchFamily="34" charset="0"/>
              </a:rPr>
              <a:t>á 9 bia ku Dios a hasi Farao su kurason duru </a:t>
            </a:r>
            <a:r>
              <a:rPr lang="pap-029" sz="2000" b="1" dirty="0"/>
              <a:t>(Eks. 4:21; 7:3; 9:12; 10:1; 10:20; 10:27; 11:10; 14:4; 14:8), i un otro 9 bia ta w</a:t>
            </a:r>
            <a:r>
              <a:rPr lang="pap-029" sz="2000" b="1" dirty="0">
                <a:latin typeface="Aptos" panose="020B0004020202020204" pitchFamily="34" charset="0"/>
              </a:rPr>
              <a:t>òrdu bisá ku Farao mes a hasi su kurason duru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" sz="2000" b="1" dirty="0"/>
              <a:t>(Eks. 7:13; 7:14; 7:22; 8:15; 8:19; 8:32; 9:7; 9:34; 9:35). Empat</a:t>
            </a:r>
            <a:r>
              <a:rPr lang="en-US" sz="2000" b="1" dirty="0">
                <a:latin typeface="Aptos" panose="020B0004020202020204" pitchFamily="34" charset="0"/>
              </a:rPr>
              <a:t>á</a:t>
            </a:r>
            <a:r>
              <a:rPr lang="en" sz="2000" b="1" dirty="0"/>
              <a:t>! Ken a hasi Farao su kurason duru?</a:t>
            </a:r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40" y="4577426"/>
            <a:ext cx="7528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Despues di e di seis plaga, Dios a hasi e kurason duru (Eksodo 9:12). Aparentemente Farao a pasa e dr</a:t>
            </a:r>
            <a:r>
              <a:rPr lang="pap-029" sz="2000" b="1" dirty="0">
                <a:latin typeface="Aptos" panose="020B0004020202020204" pitchFamily="34" charset="0"/>
              </a:rPr>
              <a:t>èmpel di repentimentu</a:t>
            </a:r>
            <a:r>
              <a:rPr lang="pap-029" sz="2000" b="1" dirty="0"/>
              <a:t>. Sinembargo, den e di shete plaga, el a w</a:t>
            </a:r>
            <a:r>
              <a:rPr lang="pap-029" sz="2000" b="1" dirty="0">
                <a:latin typeface="Aptos" panose="020B0004020202020204" pitchFamily="34" charset="0"/>
              </a:rPr>
              <a:t>òrdu duná un otro chèns, pero é ta hasi su kurason duru atrobe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" sz="2000" b="1" dirty="0"/>
              <a:t>(Eksodo 9:34-35 ).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2" y="2623931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Despues di e prom</a:t>
            </a:r>
            <a:r>
              <a:rPr lang="pap-029" sz="2000" b="1" dirty="0">
                <a:latin typeface="Aptos" panose="020B0004020202020204" pitchFamily="34" charset="0"/>
              </a:rPr>
              <a:t>é sinku plaganan, ta wòrdu deklará eksplisisamente ku Farao a hasi su kurason duru. Esei ta, el a nenga di respondé positivamente na e Spiritu Santu Su yamada pa laga </a:t>
            </a:r>
            <a:r>
              <a:rPr lang="pap-029" sz="2000" b="1" dirty="0"/>
              <a:t>Israel bai liber.</a:t>
            </a:r>
            <a:r>
              <a:rPr lang="en" sz="2000" b="1" dirty="0"/>
              <a:t> 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40" y="5935167"/>
            <a:ext cx="7528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For di e tempu ei, su destino a w</a:t>
            </a:r>
            <a:r>
              <a:rPr lang="pap-029" sz="2000" b="1" dirty="0">
                <a:latin typeface="Aptos" panose="020B0004020202020204" pitchFamily="34" charset="0"/>
              </a:rPr>
              <a:t>òrdu seyá. Dios a hasi Farao su kurason duru pasombra el a disidí firmemente pa no repentí</a:t>
            </a:r>
            <a:r>
              <a:rPr lang="pap-029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798898" y="1638755"/>
            <a:ext cx="10818795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 Na kada rechaso di lus, Se</a:t>
            </a:r>
            <a:r>
              <a:rPr lang="en-US" sz="2800" b="1" dirty="0" err="1">
                <a:latin typeface="Constantia" panose="02030602050306030303" pitchFamily="18" charset="0"/>
              </a:rPr>
              <a:t>ñor</a:t>
            </a:r>
            <a:r>
              <a:rPr lang="en-US" sz="2800" b="1" dirty="0">
                <a:latin typeface="Constantia" panose="02030602050306030303" pitchFamily="18" charset="0"/>
              </a:rPr>
              <a:t> a </a:t>
            </a:r>
            <a:r>
              <a:rPr lang="en-US" sz="2800" b="1" dirty="0" err="1">
                <a:latin typeface="Constantia" panose="02030602050306030303" pitchFamily="18" charset="0"/>
              </a:rPr>
              <a:t>manifestá</a:t>
            </a:r>
            <a:r>
              <a:rPr lang="en-US" sz="2800" b="1" dirty="0">
                <a:latin typeface="Constantia" panose="02030602050306030303" pitchFamily="18" charset="0"/>
              </a:rPr>
              <a:t> un </a:t>
            </a:r>
            <a:r>
              <a:rPr lang="en-US" sz="2800" b="1" dirty="0" err="1">
                <a:latin typeface="Constantia" panose="02030602050306030303" pitchFamily="18" charset="0"/>
              </a:rPr>
              <a:t>ekshibishon</a:t>
            </a:r>
            <a:r>
              <a:rPr lang="en-US" sz="2800" b="1" dirty="0">
                <a:latin typeface="Constantia" panose="02030602050306030303" pitchFamily="18" charset="0"/>
              </a:rPr>
              <a:t> mas </a:t>
            </a:r>
            <a:r>
              <a:rPr lang="en-US" sz="2800" b="1" dirty="0" err="1">
                <a:latin typeface="Constantia" panose="02030602050306030303" pitchFamily="18" charset="0"/>
              </a:rPr>
              <a:t>marká</a:t>
            </a:r>
            <a:r>
              <a:rPr lang="en-US" sz="2800" b="1" dirty="0">
                <a:latin typeface="Constantia" panose="02030602050306030303" pitchFamily="18" charset="0"/>
              </a:rPr>
              <a:t> di Su </a:t>
            </a:r>
            <a:r>
              <a:rPr lang="en-US" sz="2800" b="1" dirty="0" err="1">
                <a:latin typeface="Constantia" panose="02030602050306030303" pitchFamily="18" charset="0"/>
              </a:rPr>
              <a:t>poder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pero</a:t>
            </a:r>
            <a:r>
              <a:rPr lang="en-US" sz="2800" b="1" dirty="0">
                <a:latin typeface="Constantia" panose="02030602050306030303" pitchFamily="18" charset="0"/>
              </a:rPr>
              <a:t> e rei </a:t>
            </a:r>
            <a:r>
              <a:rPr lang="en-US" sz="2800" b="1" dirty="0" err="1">
                <a:latin typeface="Constantia" panose="02030602050306030303" pitchFamily="18" charset="0"/>
              </a:rPr>
              <a:t>su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opstinashon</a:t>
            </a:r>
            <a:r>
              <a:rPr lang="en-US" sz="2800" b="1" dirty="0">
                <a:latin typeface="Constantia" panose="02030602050306030303" pitchFamily="18" charset="0"/>
              </a:rPr>
              <a:t> a </a:t>
            </a:r>
            <a:r>
              <a:rPr lang="en-US" sz="2800" b="1" dirty="0" err="1">
                <a:latin typeface="Constantia" panose="02030602050306030303" pitchFamily="18" charset="0"/>
              </a:rPr>
              <a:t>oumentá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evidensia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nobo</a:t>
            </a:r>
            <a:r>
              <a:rPr lang="en-US" sz="2800" b="1" dirty="0">
                <a:latin typeface="Constantia" panose="02030602050306030303" pitchFamily="18" charset="0"/>
              </a:rPr>
              <a:t> di e </a:t>
            </a:r>
            <a:r>
              <a:rPr lang="en-US" sz="2800" b="1" dirty="0" err="1">
                <a:latin typeface="Constantia" panose="02030602050306030303" pitchFamily="18" charset="0"/>
              </a:rPr>
              <a:t>poder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mahestat</a:t>
            </a:r>
            <a:r>
              <a:rPr lang="en-US" sz="2800" b="1" dirty="0">
                <a:latin typeface="Constantia" panose="02030602050306030303" pitchFamily="18" charset="0"/>
              </a:rPr>
              <a:t> di e Dios di </a:t>
            </a:r>
            <a:r>
              <a:rPr lang="en-US" sz="2800" b="1" dirty="0" err="1">
                <a:latin typeface="Constantia" panose="02030602050306030303" pitchFamily="18" charset="0"/>
              </a:rPr>
              <a:t>shelu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te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último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flecha</a:t>
            </a:r>
            <a:r>
              <a:rPr lang="en-US" sz="2800" b="1" dirty="0">
                <a:latin typeface="Constantia" panose="02030602050306030303" pitchFamily="18" charset="0"/>
              </a:rPr>
              <a:t> di </a:t>
            </a:r>
            <a:r>
              <a:rPr lang="en-US" sz="2800" b="1" dirty="0" err="1">
                <a:latin typeface="Constantia" panose="02030602050306030303" pitchFamily="18" charset="0"/>
              </a:rPr>
              <a:t>miserikòrdia</a:t>
            </a:r>
            <a:r>
              <a:rPr lang="en-US" sz="2800" b="1" dirty="0">
                <a:latin typeface="Constantia" panose="02030602050306030303" pitchFamily="18" charset="0"/>
              </a:rPr>
              <a:t> a </a:t>
            </a:r>
            <a:r>
              <a:rPr lang="en-US" sz="2800" b="1" dirty="0" err="1">
                <a:latin typeface="Constantia" panose="02030602050306030303" pitchFamily="18" charset="0"/>
              </a:rPr>
              <a:t>wòrdu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gastá</a:t>
            </a:r>
            <a:r>
              <a:rPr lang="en-US" sz="2800" b="1" dirty="0">
                <a:latin typeface="Constantia" panose="02030602050306030303" pitchFamily="18" charset="0"/>
              </a:rPr>
              <a:t> for di e </a:t>
            </a:r>
            <a:r>
              <a:rPr lang="en-US" sz="2800" b="1" dirty="0" err="1">
                <a:latin typeface="Constantia" panose="02030602050306030303" pitchFamily="18" charset="0"/>
              </a:rPr>
              <a:t>kòker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divino</a:t>
            </a:r>
            <a:r>
              <a:rPr lang="en-US" sz="2800" b="1" dirty="0">
                <a:latin typeface="Constantia" panose="02030602050306030303" pitchFamily="18" charset="0"/>
              </a:rPr>
              <a:t>.  E </a:t>
            </a:r>
            <a:r>
              <a:rPr lang="en-US" sz="2800" b="1" dirty="0" err="1">
                <a:latin typeface="Constantia" panose="02030602050306030303" pitchFamily="18" charset="0"/>
              </a:rPr>
              <a:t>ora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ei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hòmber</a:t>
            </a:r>
            <a:r>
              <a:rPr lang="en-US" sz="2800" b="1" dirty="0">
                <a:latin typeface="Constantia" panose="02030602050306030303" pitchFamily="18" charset="0"/>
              </a:rPr>
              <a:t> a </a:t>
            </a:r>
            <a:r>
              <a:rPr lang="en-US" sz="2800" b="1" dirty="0" err="1">
                <a:latin typeface="Constantia" panose="02030602050306030303" pitchFamily="18" charset="0"/>
              </a:rPr>
              <a:t>wòrdu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has</a:t>
            </a:r>
            <a:r>
              <a:rPr lang="en-US" sz="2800" b="1" dirty="0" err="1">
                <a:latin typeface="Aptos" panose="020B0004020202020204" pitchFamily="34" charset="0"/>
              </a:rPr>
              <a:t>í</a:t>
            </a:r>
            <a:r>
              <a:rPr lang="en-US" sz="2800" b="1" dirty="0">
                <a:latin typeface="Aptos" panose="020B0004020202020204" pitchFamily="34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totalmente</a:t>
            </a:r>
            <a:r>
              <a:rPr lang="en-US" sz="2800" b="1" dirty="0">
                <a:latin typeface="Aptos" panose="020B0004020202020204" pitchFamily="34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duru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dor</a:t>
            </a:r>
            <a:r>
              <a:rPr lang="en-US" sz="2800" b="1" dirty="0">
                <a:latin typeface="Constantia" panose="02030602050306030303" pitchFamily="18" charset="0"/>
              </a:rPr>
              <a:t> di </a:t>
            </a:r>
            <a:r>
              <a:rPr lang="en-US" sz="2800" b="1" dirty="0" err="1">
                <a:latin typeface="Constantia" panose="02030602050306030303" pitchFamily="18" charset="0"/>
              </a:rPr>
              <a:t>su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propio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resistensia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persistente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Farao</a:t>
            </a:r>
            <a:r>
              <a:rPr lang="en-US" sz="2800" b="1" dirty="0">
                <a:latin typeface="Constantia" panose="02030602050306030303" pitchFamily="18" charset="0"/>
              </a:rPr>
              <a:t> a </a:t>
            </a:r>
            <a:r>
              <a:rPr lang="en-US" sz="2800" b="1" dirty="0" err="1">
                <a:latin typeface="Constantia" panose="02030602050306030303" pitchFamily="18" charset="0"/>
              </a:rPr>
              <a:t>sembra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opstinashon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el</a:t>
            </a:r>
            <a:r>
              <a:rPr lang="en-US" sz="2800" b="1" dirty="0">
                <a:latin typeface="Constantia" panose="02030602050306030303" pitchFamily="18" charset="0"/>
              </a:rPr>
              <a:t> a </a:t>
            </a:r>
            <a:r>
              <a:rPr lang="en-US" sz="2800" b="1" dirty="0" err="1">
                <a:latin typeface="Constantia" panose="02030602050306030303" pitchFamily="18" charset="0"/>
              </a:rPr>
              <a:t>kosech</a:t>
            </a:r>
            <a:r>
              <a:rPr lang="en-US" sz="2800" b="1" dirty="0" err="1">
                <a:latin typeface="Aptos" panose="020B0004020202020204" pitchFamily="34" charset="0"/>
              </a:rPr>
              <a:t>á</a:t>
            </a:r>
            <a:r>
              <a:rPr lang="en-US" sz="2800" b="1" dirty="0">
                <a:latin typeface="Aptos" panose="020B0004020202020204" pitchFamily="34" charset="0"/>
              </a:rPr>
              <a:t> </a:t>
            </a:r>
            <a:r>
              <a:rPr lang="en-US" sz="2800" b="1" dirty="0">
                <a:latin typeface="Constantia" panose="02030602050306030303" pitchFamily="18" charset="0"/>
              </a:rPr>
              <a:t>un </a:t>
            </a:r>
            <a:r>
              <a:rPr lang="en-US" sz="2800" b="1" dirty="0" err="1">
                <a:latin typeface="Constantia" panose="02030602050306030303" pitchFamily="18" charset="0"/>
              </a:rPr>
              <a:t>kosecha</a:t>
            </a:r>
            <a:r>
              <a:rPr lang="en-US" sz="2800" b="1" dirty="0">
                <a:latin typeface="Constantia" panose="02030602050306030303" pitchFamily="18" charset="0"/>
              </a:rPr>
              <a:t> di e </a:t>
            </a:r>
            <a:r>
              <a:rPr lang="en-US" sz="2800" b="1" dirty="0" err="1">
                <a:latin typeface="Constantia" panose="02030602050306030303" pitchFamily="18" charset="0"/>
              </a:rPr>
              <a:t>mesun</a:t>
            </a:r>
            <a:r>
              <a:rPr lang="en-US" sz="2800" b="1" dirty="0">
                <a:latin typeface="Constantia" panose="02030602050306030303" pitchFamily="18" charset="0"/>
              </a:rPr>
              <a:t> kos den </a:t>
            </a:r>
            <a:r>
              <a:rPr lang="en-US" sz="2800" b="1" dirty="0" err="1">
                <a:latin typeface="Constantia" panose="02030602050306030303" pitchFamily="18" charset="0"/>
              </a:rPr>
              <a:t>su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karakter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Señor</a:t>
            </a:r>
            <a:r>
              <a:rPr lang="en-US" sz="2800" b="1" dirty="0">
                <a:latin typeface="Constantia" panose="02030602050306030303" pitchFamily="18" charset="0"/>
              </a:rPr>
              <a:t> no </a:t>
            </a:r>
            <a:r>
              <a:rPr lang="en-US" sz="2800" b="1" dirty="0" err="1">
                <a:latin typeface="Constantia" panose="02030602050306030303" pitchFamily="18" charset="0"/>
              </a:rPr>
              <a:t>por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hasi</a:t>
            </a:r>
            <a:r>
              <a:rPr lang="en-US" sz="2800" b="1" dirty="0">
                <a:latin typeface="Constantia" panose="02030602050306030303" pitchFamily="18" charset="0"/>
              </a:rPr>
              <a:t> nada mas pa </a:t>
            </a:r>
            <a:r>
              <a:rPr lang="en-US" sz="2800" b="1" dirty="0" err="1">
                <a:latin typeface="Constantia" panose="02030602050306030303" pitchFamily="18" charset="0"/>
              </a:rPr>
              <a:t>konvensele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pasombra</a:t>
            </a:r>
            <a:r>
              <a:rPr lang="en-US" sz="2800" b="1" dirty="0">
                <a:latin typeface="Constantia" panose="02030602050306030303" pitchFamily="18" charset="0"/>
              </a:rPr>
              <a:t> é tabata </a:t>
            </a:r>
            <a:r>
              <a:rPr lang="en-US" sz="2800" b="1" dirty="0" err="1">
                <a:latin typeface="Constantia" panose="02030602050306030303" pitchFamily="18" charset="0"/>
              </a:rPr>
              <a:t>blòkia</a:t>
            </a:r>
            <a:r>
              <a:rPr lang="en-US" sz="2800" b="1" dirty="0">
                <a:latin typeface="Constantia" panose="02030602050306030303" pitchFamily="18" charset="0"/>
              </a:rPr>
              <a:t> den </a:t>
            </a:r>
            <a:r>
              <a:rPr lang="en-US" sz="2800" b="1" dirty="0" err="1">
                <a:latin typeface="Constantia" panose="02030602050306030303" pitchFamily="18" charset="0"/>
              </a:rPr>
              <a:t>opstinashon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prehuisio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kaminda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Spiritu</a:t>
            </a:r>
            <a:r>
              <a:rPr lang="en-US" sz="2800" b="1" dirty="0">
                <a:latin typeface="Constantia" panose="02030602050306030303" pitchFamily="18" charset="0"/>
              </a:rPr>
              <a:t> Santu no </a:t>
            </a:r>
            <a:r>
              <a:rPr lang="en-US" sz="2800" b="1" dirty="0" err="1">
                <a:latin typeface="Constantia" panose="02030602050306030303" pitchFamily="18" charset="0"/>
              </a:rPr>
              <a:t>por</a:t>
            </a:r>
            <a:r>
              <a:rPr lang="en-US" sz="2800" b="1" dirty="0">
                <a:latin typeface="Constantia" panose="02030602050306030303" pitchFamily="18" charset="0"/>
              </a:rPr>
              <a:t> a </a:t>
            </a:r>
            <a:r>
              <a:rPr lang="en-US" sz="2800" b="1" dirty="0" err="1">
                <a:latin typeface="Constantia" panose="02030602050306030303" pitchFamily="18" charset="0"/>
              </a:rPr>
              <a:t>haña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akseso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kurason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Farao</a:t>
            </a:r>
            <a:r>
              <a:rPr lang="en-US" sz="2800" b="1" dirty="0">
                <a:latin typeface="Constantia" panose="02030602050306030303" pitchFamily="18" charset="0"/>
              </a:rPr>
              <a:t> a </a:t>
            </a:r>
            <a:r>
              <a:rPr lang="en-US" sz="2800" b="1" dirty="0" err="1">
                <a:latin typeface="Constantia" panose="02030602050306030303" pitchFamily="18" charset="0"/>
              </a:rPr>
              <a:t>wòrdu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entregá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propio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inkredulidat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duresa</a:t>
            </a:r>
            <a:r>
              <a:rPr lang="en-US" sz="2800" b="1" dirty="0">
                <a:latin typeface="Constantia" panose="02030602050306030303" pitchFamily="18" charset="0"/>
              </a:rPr>
              <a:t> di </a:t>
            </a:r>
            <a:r>
              <a:rPr lang="en-US" sz="2800" b="1" dirty="0" err="1">
                <a:latin typeface="Constantia" panose="02030602050306030303" pitchFamily="18" charset="0"/>
              </a:rPr>
              <a:t>kurason</a:t>
            </a:r>
            <a:endParaRPr lang="en-US" sz="28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161703" y="530180"/>
            <a:ext cx="586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/>
              <a:t>EGW ( </a:t>
            </a:r>
            <a:r>
              <a:rPr lang="en" b="1" noProof="0" dirty="0"/>
              <a:t>The Review and Herald </a:t>
            </a:r>
            <a:r>
              <a:rPr lang="en" b="1" dirty="0"/>
              <a:t>, February 17, 1891)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E PLAGANAN</a:t>
            </a: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 Esaki ta loke Se</a:t>
            </a:r>
            <a:r>
              <a:rPr lang="pap-029" b="1" dirty="0">
                <a:solidFill>
                  <a:srgbClr val="C00000"/>
                </a:solidFill>
                <a:latin typeface="Comic Sans MS" panose="030F0702030302020204" pitchFamily="66" charset="0"/>
              </a:rPr>
              <a:t>ñor ta bisa: Dor di esaki lo bo sa ku Ami ta Señor: Ku e bara ku ta den mi man lo mi bati e awa di e Neil, i esaki lo wòrdu kambiá den sanger.</a:t>
            </a:r>
            <a:r>
              <a:rPr lang="pap-029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pap-029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(Eksodo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PROM</a:t>
            </a:r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0B0004020202020204" pitchFamily="34" charset="0"/>
              </a:rPr>
              <a:t>É PLAGA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(SUAVE): SANGER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456632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629197"/>
            <a:ext cx="368141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 Neil, ku su deluvionan, a duna bida na Egipto. Pero ken a krea e fuentenan di awa? E m</a:t>
            </a:r>
            <a:r>
              <a:rPr kumimoji="0" lang="pap-029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ágikonan a similá e transformashon di e awa</a:t>
            </a:r>
            <a:r>
              <a:rPr kumimoji="0" lang="pap-029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pero nan no por a riv</a:t>
            </a:r>
            <a:r>
              <a:rPr kumimoji="0" lang="pap-029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ùrs (revoká) esaki</a:t>
            </a:r>
            <a:r>
              <a:rPr kumimoji="0" lang="pap-029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1841</Words>
  <Application>Microsoft Office PowerPoint</Application>
  <PresentationFormat>Panorámica</PresentationFormat>
  <Paragraphs>169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176</cp:revision>
  <dcterms:created xsi:type="dcterms:W3CDTF">2025-06-28T14:27:47Z</dcterms:created>
  <dcterms:modified xsi:type="dcterms:W3CDTF">2025-07-23T14:46:38Z</dcterms:modified>
</cp:coreProperties>
</file>