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e orguyoso, arogante I eksplotativo: kastigu, i e obligashon pa debolbe loke a w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ranká</a:t>
          </a:r>
          <a:b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e obedesido na Dios Su mandatonan: pa pasa ofer di kastigu, i pa w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librá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Eks.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pap-029" sz="1800" b="1" noProof="0" dirty="0"/>
            <a:t>Riba e di dies dia nan mester a apart</a:t>
          </a:r>
          <a:r>
            <a:rPr lang="pap-029" sz="1800" b="1" noProof="0" dirty="0">
              <a:latin typeface="Aptos" panose="020B0004020202020204" pitchFamily="34" charset="0"/>
            </a:rPr>
            <a:t>á un lamchi sin defekto pa kada famia, òf pa varios famianan</a:t>
          </a:r>
          <a:r>
            <a:rPr lang="pap-029" sz="1800" b="1" noProof="0" dirty="0"/>
            <a:t> (Eks</a:t>
          </a:r>
          <a:r>
            <a:rPr lang="en" sz="1800" b="1" dirty="0"/>
            <a:t>.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" sz="1800" b="1" dirty="0"/>
            <a:t>Riba e di dies kuater dia, na medio skur(ora nochi ta sera), nan mester a sakrifik’</a:t>
          </a:r>
          <a:r>
            <a:rPr lang="en-US" sz="1800" b="1" dirty="0">
              <a:latin typeface="Aptos" panose="020B0004020202020204" pitchFamily="34" charset="0"/>
            </a:rPr>
            <a:t>é</a:t>
          </a:r>
          <a:r>
            <a:rPr lang="en" sz="1800" b="1" dirty="0"/>
            <a:t> (Eks.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" sz="1800" b="1" dirty="0"/>
            <a:t>Nan mester a hunta e koseinnan i </a:t>
          </a:r>
          <a:r>
            <a:rPr lang="pap-029" sz="1800" b="1" noProof="0" dirty="0"/>
            <a:t>dr</a:t>
          </a:r>
          <a:r>
            <a:rPr lang="pap-029" sz="1800" b="1" noProof="0" dirty="0">
              <a:latin typeface="Aptos" panose="020B0004020202020204" pitchFamily="34" charset="0"/>
            </a:rPr>
            <a:t>èmpel ku e</a:t>
          </a:r>
          <a:r>
            <a:rPr lang="en-US" sz="1800" b="1" dirty="0">
              <a:latin typeface="Aptos" panose="020B0004020202020204" pitchFamily="34" charset="0"/>
            </a:rPr>
            <a:t> sanger </a:t>
          </a:r>
          <a:r>
            <a:rPr lang="en" sz="1800" b="1" dirty="0"/>
            <a:t>(Eks.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pap-029" sz="1800" b="1" noProof="0" dirty="0"/>
            <a:t>Nan mester a kome e karni kompletamente geroster, ku pan sin z</a:t>
          </a:r>
          <a:r>
            <a:rPr lang="pap-029" sz="1800" b="1" noProof="0" dirty="0">
              <a:latin typeface="Aptos" panose="020B0004020202020204" pitchFamily="34" charset="0"/>
            </a:rPr>
            <a:t>ürdeg i ku yerbanan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pap-029" sz="1800" b="1" noProof="0" dirty="0">
              <a:latin typeface="Aptos" panose="020B0004020202020204" pitchFamily="34" charset="0"/>
            </a:rPr>
            <a:t>marga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" sz="1800" b="1" dirty="0"/>
            <a:t> </a:t>
          </a:r>
          <a:br>
            <a:rPr lang="es-ES" sz="1800" b="1" dirty="0"/>
          </a:br>
          <a:r>
            <a:rPr lang="en" sz="1800" b="1" dirty="0"/>
            <a:t>(Eks.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pap-029" sz="1800" b="1" noProof="0" dirty="0"/>
            <a:t>Mientras nan tabata kom’</a:t>
          </a:r>
          <a:r>
            <a:rPr lang="pap-029" sz="1800" b="1" noProof="0" dirty="0">
              <a:latin typeface="Aptos" panose="020B0004020202020204" pitchFamily="34" charset="0"/>
            </a:rPr>
            <a:t>é purá-purá, nan mester ta bistí i kla pa bai </a:t>
          </a:r>
          <a:r>
            <a:rPr lang="pap-029" sz="1800" b="1" noProof="0" dirty="0"/>
            <a:t>(Eks</a:t>
          </a:r>
          <a:r>
            <a:rPr lang="en" sz="1800" b="1" dirty="0"/>
            <a:t>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pap-029" sz="1800" b="1" noProof="0" dirty="0"/>
            <a:t>Ora ku nan a bandon</a:t>
          </a:r>
          <a:r>
            <a:rPr lang="pap-029" sz="1800" b="1" noProof="0" dirty="0">
              <a:latin typeface="Aptos" panose="020B0004020202020204" pitchFamily="34" charset="0"/>
            </a:rPr>
            <a:t>á Egipto, nan mester a sigui kome pan sin zürdeg pa shete dianan</a:t>
          </a:r>
          <a:br>
            <a:rPr lang="pap-029" sz="1800" b="1" noProof="0" dirty="0"/>
          </a:br>
          <a:r>
            <a:rPr lang="pap-029" sz="1800" b="1" noProof="0" dirty="0"/>
            <a:t>(Eks</a:t>
          </a:r>
          <a:r>
            <a:rPr lang="en" sz="1800" b="1" dirty="0"/>
            <a:t>.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2501" y="131627"/>
          <a:ext cx="3497199" cy="15817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e orguyoso, arogante I eksplotativo: kastigu, i e obligashon pa debolbe loke a w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ranká</a:t>
          </a:r>
          <a:b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11:4-5, 2)</a:t>
          </a:r>
        </a:p>
      </dsp:txBody>
      <dsp:txXfrm>
        <a:off x="1722501" y="131627"/>
        <a:ext cx="3497199" cy="1581727"/>
      </dsp:txXfrm>
    </dsp:sp>
    <dsp:sp modelId="{2F902D56-F084-473B-8D40-56127DB03315}">
      <dsp:nvSpPr>
        <dsp:cNvPr id="0" name=""/>
        <dsp:cNvSpPr/>
      </dsp:nvSpPr>
      <dsp:spPr>
        <a:xfrm>
          <a:off x="0" y="131627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0" y="1974339"/>
          <a:ext cx="3497199" cy="1581727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e obedesido na Dios Su mandatonan: pa pasa ofer di kastigu, i pa w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librá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Eks. 11:7-8)</a:t>
          </a:r>
        </a:p>
      </dsp:txBody>
      <dsp:txXfrm>
        <a:off x="0" y="1974339"/>
        <a:ext cx="3497199" cy="1581727"/>
      </dsp:txXfrm>
    </dsp:sp>
    <dsp:sp modelId="{812ED4EC-9DBE-42DA-B989-86866B0882BC}">
      <dsp:nvSpPr>
        <dsp:cNvPr id="0" name=""/>
        <dsp:cNvSpPr/>
      </dsp:nvSpPr>
      <dsp:spPr>
        <a:xfrm>
          <a:off x="3653790" y="1974339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Riba e di dies dia nan mester a apart</a:t>
          </a:r>
          <a:r>
            <a:rPr lang="pap-029" sz="1800" b="1" kern="1200" noProof="0" dirty="0">
              <a:latin typeface="Aptos" panose="020B0004020202020204" pitchFamily="34" charset="0"/>
            </a:rPr>
            <a:t>á un lamchi sin defekto pa kada famia, òf pa varios famianan</a:t>
          </a:r>
          <a:r>
            <a:rPr lang="pap-029" sz="1800" b="1" kern="1200" noProof="0" dirty="0"/>
            <a:t> (Eks</a:t>
          </a:r>
          <a:r>
            <a:rPr lang="en" sz="1800" b="1" kern="1200" dirty="0"/>
            <a:t>.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Riba e di dies kuater dia, na medio skur(ora nochi ta sera), nan mester a sakrifik’</a:t>
          </a:r>
          <a:r>
            <a:rPr lang="en-US" sz="1800" b="1" kern="1200" dirty="0">
              <a:latin typeface="Aptos" panose="020B0004020202020204" pitchFamily="34" charset="0"/>
            </a:rPr>
            <a:t>é</a:t>
          </a:r>
          <a:r>
            <a:rPr lang="en" sz="1800" b="1" kern="1200" dirty="0"/>
            <a:t> (Eks.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Nan mester a hunta e koseinnan i </a:t>
          </a:r>
          <a:r>
            <a:rPr lang="pap-029" sz="1800" b="1" kern="1200" noProof="0" dirty="0"/>
            <a:t>dr</a:t>
          </a:r>
          <a:r>
            <a:rPr lang="pap-029" sz="1800" b="1" kern="1200" noProof="0" dirty="0">
              <a:latin typeface="Aptos" panose="020B0004020202020204" pitchFamily="34" charset="0"/>
            </a:rPr>
            <a:t>èmpel ku e</a:t>
          </a:r>
          <a:r>
            <a:rPr lang="en-US" sz="1800" b="1" kern="1200" dirty="0">
              <a:latin typeface="Aptos" panose="020B0004020202020204" pitchFamily="34" charset="0"/>
            </a:rPr>
            <a:t> sanger </a:t>
          </a:r>
          <a:r>
            <a:rPr lang="en" sz="1800" b="1" kern="1200" dirty="0"/>
            <a:t>(Eks.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Nan mester a kome e karni kompletamente geroster, ku pan sin z</a:t>
          </a:r>
          <a:r>
            <a:rPr lang="pap-029" sz="1800" b="1" kern="1200" noProof="0" dirty="0">
              <a:latin typeface="Aptos" panose="020B0004020202020204" pitchFamily="34" charset="0"/>
            </a:rPr>
            <a:t>ürdeg i ku yerbanan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pap-029" sz="1800" b="1" kern="1200" noProof="0" dirty="0">
              <a:latin typeface="Aptos" panose="020B0004020202020204" pitchFamily="34" charset="0"/>
            </a:rPr>
            <a:t>marga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en" sz="1800" b="1" kern="1200" dirty="0"/>
            <a:t>(Eks. 12:8-10)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Mientras nan tabata kom’</a:t>
          </a:r>
          <a:r>
            <a:rPr lang="pap-029" sz="1800" b="1" kern="1200" noProof="0" dirty="0">
              <a:latin typeface="Aptos" panose="020B0004020202020204" pitchFamily="34" charset="0"/>
            </a:rPr>
            <a:t>é purá-purá, nan mester ta bistí i kla pa bai </a:t>
          </a:r>
          <a:r>
            <a:rPr lang="pap-029" sz="1800" b="1" kern="1200" noProof="0" dirty="0"/>
            <a:t>(Eks</a:t>
          </a:r>
          <a:r>
            <a:rPr lang="en" sz="1800" b="1" kern="1200" dirty="0"/>
            <a:t>.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Ora ku nan a bandon</a:t>
          </a:r>
          <a:r>
            <a:rPr lang="pap-029" sz="1800" b="1" kern="1200" noProof="0" dirty="0">
              <a:latin typeface="Aptos" panose="020B0004020202020204" pitchFamily="34" charset="0"/>
            </a:rPr>
            <a:t>á Egipto, nan mester a sigui kome pan sin zürdeg pa shete dianan</a:t>
          </a:r>
          <a:br>
            <a:rPr lang="pap-029" sz="1800" b="1" kern="1200" noProof="0" dirty="0"/>
          </a:br>
          <a:r>
            <a:rPr lang="pap-029" sz="1800" b="1" kern="1200" noProof="0" dirty="0"/>
            <a:t>(Eks</a:t>
          </a:r>
          <a:r>
            <a:rPr lang="en" sz="1800" b="1" kern="1200" dirty="0"/>
            <a:t>.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243477" y="307969"/>
            <a:ext cx="6931365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4600" b="1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P</a:t>
            </a:r>
            <a:r>
              <a:rPr lang="en-US" sz="4600" b="1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  <a:latin typeface="Aptos" panose="020B0004020202020204" pitchFamily="34" charset="0"/>
              </a:rPr>
              <a:t>ÉSAG (PASKU DI HUDIU)</a:t>
            </a:r>
            <a:endParaRPr lang="en" sz="4600" b="1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L</a:t>
            </a:r>
            <a:r>
              <a:rPr lang="en-US" sz="1600" b="1" dirty="0">
                <a:solidFill>
                  <a:srgbClr val="C1D6E5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C1D6E5"/>
                </a:solidFill>
              </a:rPr>
              <a:t>s 5  Oug</a:t>
            </a:r>
            <a:r>
              <a:rPr lang="en-US" sz="1600" b="1" dirty="0" err="1">
                <a:solidFill>
                  <a:srgbClr val="C1D6E5"/>
                </a:solidFill>
                <a:latin typeface="Aptos" panose="020B0004020202020204" pitchFamily="34" charset="0"/>
              </a:rPr>
              <a:t>ùstùs</a:t>
            </a:r>
            <a:r>
              <a:rPr lang="en-US" sz="1600" b="1" dirty="0">
                <a:solidFill>
                  <a:srgbClr val="C1D6E5"/>
                </a:solidFill>
                <a:latin typeface="Aptos" panose="020B0004020202020204" pitchFamily="34" charset="0"/>
              </a:rPr>
              <a:t> </a:t>
            </a:r>
            <a:r>
              <a:rPr lang="en" sz="1600" b="1" dirty="0">
                <a:solidFill>
                  <a:srgbClr val="C1D6E5"/>
                </a:solidFill>
              </a:rPr>
              <a:t>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281583"/>
            <a:ext cx="5806251" cy="62632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</a:rPr>
              <a:t>“ ‘ Y esaki lo ta, ora ku boso yiunan bisa boso, “ Kiko boso ta nifiká ku e sirbishi aki?” ku boso lo bisa, “Ta e sakrifisio di Pasku di Señor, Kende a pasa ofer di e kasnan di e yiunan di Israel na Egipto </a:t>
            </a:r>
            <a:r>
              <a:rPr lang="pap-029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ora ku El a dal e Egipsionan i a libra nos kasnan </a:t>
            </a:r>
            <a:r>
              <a:rPr kumimoji="0" lang="pap-029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</a:rPr>
              <a:t>” ’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</a:rPr>
              <a:t>Eksodo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27,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E Spiertamentu (Eksodo 11)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E Preparashon (Eksodo 12:1-16)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E Sanger i e Z</a:t>
            </a:r>
            <a:r>
              <a:rPr lang="pap-029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Aptos" panose="020B0004020202020204" pitchFamily="34" charset="0"/>
              </a:rPr>
              <a:t>ürdeg </a:t>
            </a:r>
            <a:r>
              <a:rPr lang="pap-029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(Eksodo 12:17-23)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K</a:t>
            </a:r>
            <a:r>
              <a:rPr lang="pap-029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Aptos" panose="020B0004020202020204" pitchFamily="34" charset="0"/>
              </a:rPr>
              <a:t>òrda i Siña </a:t>
            </a:r>
            <a:r>
              <a:rPr lang="pap-029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(Eksodo 12:24-28)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E di Dies Plaga  (Eksodo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 dies plaga a dal tur famia na Egipto ku a nenga di sigui Dios Su instrukshonnan. Esaki no a bini diripiente, pero a w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 anunsiá hopi dianan delantá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46894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Solamente e Lamchi tabata konden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á. Solamente E mester a muri. Solamente Su sanger lo pone e Destruktor pordoná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Pakiko? Pasombra SOLAMENTE KRISTU TA SALBA. Y esaki mester a w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 kòrda for di generashon na generashon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te ora ku E bini.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155937"/>
            <a:ext cx="83811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Esaki tabata, en realidat, un t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èst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Ningun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persona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tabatin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mester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di muri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anochi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 Kada un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tabatin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oportunidat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pa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salba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bida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di nan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promé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yiu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 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13497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E SPIERTAMENTU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581360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Señor a bisa Moisés, “ Lo Mi trese un plaga mas riba Farao i riba Egipto. Despues di esei é lo laga boso bai for di akinan. Ora ku é laga boso bai, siguramente é lo saka boso for di akinan kompletamente .’” </a:t>
            </a:r>
            <a:r>
              <a:rPr lang="pap-029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11:1 </a:t>
            </a:r>
            <a:r>
              <a:rPr lang="pap-029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 </a:t>
            </a:r>
            <a:r>
              <a:rPr lang="pap-029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tres dia di skuridat, Farao a bira rabia ku Mois</a:t>
            </a:r>
            <a:r>
              <a:rPr lang="pap-029" sz="2000" b="1" dirty="0">
                <a:latin typeface="Aptos" panose="020B0004020202020204" pitchFamily="34" charset="0"/>
              </a:rPr>
              <a:t>és i a prohibié pa regresá na e palasio </a:t>
            </a:r>
            <a:r>
              <a:rPr lang="pap-029" sz="2000" b="1" dirty="0"/>
              <a:t>(Eks.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427340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670887"/>
            <a:ext cx="9166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Awor tabata Mois</a:t>
            </a:r>
            <a:r>
              <a:rPr lang="pap-029" sz="2000" b="1" dirty="0">
                <a:latin typeface="Aptos" panose="020B0004020202020204" pitchFamily="34" charset="0"/>
              </a:rPr>
              <a:t>és kende a laga Farao su presensia ku rabiamentu. Rabiá pa su kapricho i e konsekuensianan di su desishon. Apesar di nan rèspèt pa </a:t>
            </a: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s, hopi Egipsionan a nenga pa paga tino na e spiertamentu (Eks.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362700" y="1490290"/>
            <a:ext cx="602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tempu di huisio divino a yega (Eks.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10" y="3326591"/>
            <a:ext cx="3594101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Pero Mois</a:t>
            </a:r>
            <a:r>
              <a:rPr lang="pap-029" sz="1900" b="1" dirty="0">
                <a:latin typeface="Aptos" panose="020B0004020202020204" pitchFamily="34" charset="0"/>
              </a:rPr>
              <a:t>és no por a obedesé e òrdu aki, </a:t>
            </a:r>
            <a:r>
              <a:rPr lang="pap-029" sz="1900" b="1" dirty="0"/>
              <a:t> pasombra e bida di Farao su prom</a:t>
            </a:r>
            <a:r>
              <a:rPr lang="pap-029" sz="1900" b="1" dirty="0">
                <a:latin typeface="Aptos" panose="020B0004020202020204" pitchFamily="34" charset="0"/>
              </a:rPr>
              <a:t>é yiu tabata den e wega</a:t>
            </a:r>
            <a:r>
              <a:rPr lang="pap-029" sz="1900" b="1" dirty="0"/>
              <a:t>. Den su r</a:t>
            </a:r>
            <a:r>
              <a:rPr lang="pap-029" sz="1900" b="1" dirty="0">
                <a:latin typeface="Aptos" panose="020B0004020202020204" pitchFamily="34" charset="0"/>
              </a:rPr>
              <a:t>òl komo Farao su </a:t>
            </a:r>
            <a:r>
              <a:rPr lang="pap-029" sz="1900" b="1" dirty="0"/>
              <a:t>“dios“ (Eksodo 7:1), </a:t>
            </a:r>
            <a:r>
              <a:rPr lang="pap-029" sz="1900" b="1" dirty="0">
                <a:latin typeface="Aptos" panose="020B0004020202020204" pitchFamily="34" charset="0"/>
              </a:rPr>
              <a:t>é mester a spiert’é di loke é tabata bai hasi </a:t>
            </a:r>
            <a:r>
              <a:rPr lang="pap-029" sz="1900" b="1" dirty="0"/>
              <a:t>(Amos 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 PREPARASHON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Papia ku henter e kongregashon di Israel, bisando: ‘ Riba e di dies dia di e luna aki kada hòmber mester kohe pa su mes un lamchi, segun e kas di su tata, un lamchi pa e hendenan di kada kas ” </a:t>
            </a:r>
            <a:r>
              <a:rPr lang="pap-029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(Eksodo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93044" y="1331616"/>
            <a:ext cx="259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Dios a splika den detaye loke nan mester a hasi asina ku e Destruktor lo “pasa ofer”  (</a:t>
            </a:r>
            <a:r>
              <a:rPr lang="en" sz="2000" b="1" i="1" dirty="0"/>
              <a:t>Pesach</a:t>
            </a:r>
            <a:r>
              <a:rPr lang="en" sz="2000" b="1" dirty="0"/>
              <a:t>, Pasku di hudiu), i e yiu may</a:t>
            </a:r>
            <a:r>
              <a:rPr lang="en-US" sz="2000" b="1" dirty="0">
                <a:latin typeface="Aptos" panose="020B0004020202020204" pitchFamily="34" charset="0"/>
              </a:rPr>
              <a:t>ó lo no muri</a:t>
            </a:r>
            <a:r>
              <a:rPr lang="en" sz="2000" b="1" dirty="0"/>
              <a:t>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080395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5211446"/>
            <a:ext cx="2678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Dios a prepar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 Su pueblo pa komprend</a:t>
            </a:r>
            <a:r>
              <a:rPr lang="en-US" sz="2000" b="1" dirty="0">
                <a:latin typeface="Aptos" panose="020B0004020202020204" pitchFamily="34" charset="0"/>
              </a:rPr>
              <a:t>é Su </a:t>
            </a:r>
            <a:r>
              <a:rPr lang="en-US" sz="2000" b="1" dirty="0" err="1">
                <a:latin typeface="Aptos" panose="020B0004020202020204" pitchFamily="34" charset="0"/>
              </a:rPr>
              <a:t>grasia</a:t>
            </a:r>
            <a:r>
              <a:rPr lang="en" sz="2000" b="1" dirty="0"/>
              <a:t>, i pa ador’E                          (Eks.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 SANGER I E 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0B0004020202020204" pitchFamily="34" charset="0"/>
              </a:rPr>
              <a:t>ÜRDEG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 ora ei Moisés a manda yama tur e ansianonan di Israel I a bisa nan, “ Skohe i tuma lamchinan pa boso mes segun boso famianan, i mata e lamchi di Pasku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769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Nan mester a kita z</a:t>
            </a:r>
            <a:r>
              <a:rPr lang="pap-029" sz="2000" b="1" dirty="0">
                <a:latin typeface="Aptos" panose="020B0004020202020204" pitchFamily="34" charset="0"/>
              </a:rPr>
              <a:t>ü</a:t>
            </a:r>
            <a:r>
              <a:rPr lang="pap-029" sz="2000" b="1" dirty="0"/>
              <a:t>rdeg for di nan kasnan I traha pan sin esaki ( pan sin z</a:t>
            </a:r>
            <a:r>
              <a:rPr lang="pap-029" sz="2000" b="1" dirty="0">
                <a:latin typeface="Aptos" panose="020B0004020202020204" pitchFamily="34" charset="0"/>
              </a:rPr>
              <a:t>ürdeg</a:t>
            </a:r>
            <a:r>
              <a:rPr lang="pap-029" sz="2000" b="1" dirty="0"/>
              <a:t>). Pasombra e salida tabata inminente, nan lo no tin z</a:t>
            </a:r>
            <a:r>
              <a:rPr lang="pap-029" sz="2000" b="1" dirty="0">
                <a:latin typeface="Aptos" panose="020B0004020202020204" pitchFamily="34" charset="0"/>
              </a:rPr>
              <a:t>ürdeg durante di su fasenan initial </a:t>
            </a:r>
            <a:r>
              <a:rPr lang="pap-029" sz="2000" b="1" dirty="0"/>
              <a:t> (Eks. 12:17–20). E z</a:t>
            </a:r>
            <a:r>
              <a:rPr lang="pap-029" sz="2000" b="1" dirty="0">
                <a:latin typeface="Aptos" panose="020B0004020202020204" pitchFamily="34" charset="0"/>
              </a:rPr>
              <a:t>ürdeg aki ta un símbolo di piká</a:t>
            </a:r>
            <a:r>
              <a:rPr lang="pap-029" sz="2000" b="1" dirty="0"/>
              <a:t>, I pan sin z</a:t>
            </a:r>
            <a:r>
              <a:rPr lang="pap-029" sz="2000" b="1" dirty="0">
                <a:latin typeface="Aptos" panose="020B0004020202020204" pitchFamily="34" charset="0"/>
              </a:rPr>
              <a:t>ürdeg ta simbolisá bida nobo den Kristu Hesus </a:t>
            </a:r>
            <a:r>
              <a:rPr lang="pap-029" sz="2000" b="1" dirty="0"/>
              <a:t>(1 Kor. 5:6–8; 2 Kor.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Riba e di 14 dia, dos elemento a hunga un r</a:t>
            </a:r>
            <a:r>
              <a:rPr lang="pap-029" sz="2000" b="1" dirty="0">
                <a:latin typeface="Aptos" panose="020B0004020202020204" pitchFamily="34" charset="0"/>
              </a:rPr>
              <a:t>òl krusial den e seremonia</a:t>
            </a:r>
            <a:r>
              <a:rPr lang="pap-029" sz="2000" b="1" dirty="0"/>
              <a:t>: sanger I z</a:t>
            </a:r>
            <a:r>
              <a:rPr lang="pap-029" sz="2000" b="1" dirty="0">
                <a:latin typeface="Aptos" panose="020B0004020202020204" pitchFamily="34" charset="0"/>
              </a:rPr>
              <a:t>ürdeg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his</a:t>
            </a:r>
            <a:r>
              <a:rPr lang="pap-029" sz="2000" b="1" dirty="0">
                <a:latin typeface="Aptos" panose="020B0004020202020204" pitchFamily="34" charset="0"/>
              </a:rPr>
              <a:t>òp ku kual e sanger mester a wòrdu di sprengu</a:t>
            </a:r>
            <a:br>
              <a:rPr lang="pap-029" sz="2000" b="1" dirty="0"/>
            </a:br>
            <a:r>
              <a:rPr lang="pap-029" sz="2000" b="1" dirty="0"/>
              <a:t>(Eks. 12:22) ta un s</a:t>
            </a:r>
            <a:r>
              <a:rPr lang="pap-029" sz="2000" b="1" dirty="0">
                <a:latin typeface="Aptos" panose="020B0004020202020204" pitchFamily="34" charset="0"/>
              </a:rPr>
              <a:t>ímbolo di e purifikashon di piká </a:t>
            </a:r>
            <a:r>
              <a:rPr lang="pap-029" sz="2000" b="1" dirty="0"/>
              <a:t>(Salmo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611231"/>
            <a:ext cx="37576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Sanger tabata e elemento pa suavis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. E tabata represent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>
                <a:latin typeface="Aptos" panose="020B0004020202020204" pitchFamily="34" charset="0"/>
              </a:rPr>
              <a:t>Hesus</a:t>
            </a:r>
            <a:r>
              <a:rPr lang="en-US" sz="2000" b="1" dirty="0">
                <a:latin typeface="Aptos" panose="020B0004020202020204" pitchFamily="34" charset="0"/>
              </a:rPr>
              <a:t> Su sanger </a:t>
            </a:r>
            <a:r>
              <a:rPr lang="en" sz="2000" b="1" dirty="0"/>
              <a:t>— kual El a drama riba e krus — asina ku, na e Huisio, Dios lo “ pasa ofer" nos kondenashon.                                               (1 Juan 1:7 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K</a:t>
            </a:r>
            <a:r>
              <a:rPr lang="en-US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  <a:latin typeface="Aptos" panose="020B0004020202020204" pitchFamily="34" charset="0"/>
              </a:rPr>
              <a:t>ÒRDA I SIÑA 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 boso lo opservá e kos aki komo un ordenansa pa boso i boso yiunan pa semper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(Eksodo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Hasta prom</a:t>
            </a:r>
            <a:r>
              <a:rPr lang="pap-029" b="1" dirty="0">
                <a:latin typeface="Aptos" panose="020B0004020202020204" pitchFamily="34" charset="0"/>
              </a:rPr>
              <a:t>é di a saka nan for di Egipto</a:t>
            </a:r>
            <a:r>
              <a:rPr lang="pap-029" b="1" dirty="0"/>
              <a:t>, Dios a si</a:t>
            </a:r>
            <a:r>
              <a:rPr lang="pap-029" b="1" dirty="0">
                <a:latin typeface="Aptos" panose="020B0004020202020204" pitchFamily="34" charset="0"/>
              </a:rPr>
              <a:t>ña e famianan Hebreo pa preservá nan historia dor di konta esaki na nan yiunan kada aña </a:t>
            </a:r>
            <a:r>
              <a:rPr lang="pap-029" b="1" dirty="0"/>
              <a:t>(Eksodo 12:24-27)</a:t>
            </a:r>
            <a:r>
              <a:rPr lang="en" b="1" dirty="0"/>
              <a:t>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14405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ta kontene un l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s masha speshal pa nos. Nos mester sigui pasa nos fe na nos yiunan. Nos mester bisa(konta) nan tokante di loke Dios a hasi, no solamente den historia, pero tambe den nos propio bida. Nos mester b</a:t>
            </a:r>
            <a:r>
              <a:rPr lang="pap-029" sz="2000" b="1" dirty="0">
                <a:latin typeface="Aptos" panose="020B0004020202020204" pitchFamily="34" charset="0"/>
              </a:rPr>
              <a:t>ùig na nan i adorá</a:t>
            </a:r>
            <a:r>
              <a:rPr lang="pap-029" sz="2000" b="1" dirty="0"/>
              <a:t> (Eks</a:t>
            </a:r>
            <a:r>
              <a:rPr lang="en" sz="2000" b="1" dirty="0"/>
              <a:t>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historia di liberashon mester a w</a:t>
            </a:r>
            <a:r>
              <a:rPr lang="pap-029" sz="2000" b="1" dirty="0">
                <a:latin typeface="Aptos" panose="020B0004020202020204" pitchFamily="34" charset="0"/>
              </a:rPr>
              <a:t>òrdu spliká den detaye, i den e promé persona </a:t>
            </a:r>
            <a:r>
              <a:rPr lang="pap-029" sz="2000" b="1" dirty="0"/>
              <a:t>(Deut</a:t>
            </a:r>
            <a:r>
              <a:rPr lang="en" sz="2000" b="1" dirty="0"/>
              <a:t> .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For di e tempu ei  padilanti, Pasku di Hudiu lo ta un selebrashon di famia. Un oportunidat pa mayornan pa sigui pasa e konosementu di Dios na nan yiunan.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DI DIES PLAGA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a sosodé ku mei anochi Señor a mata tur e primogénitonan den e tera di Egipto, for di e primogénito di Farao ku tabata sinta riba su trono te na e primogénito di e katibu kende tabata den e kashòt, i tur e primogénito di e bestianan di kria ”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Farao a </a:t>
            </a:r>
            <a:r>
              <a:rPr lang="pap-029" sz="2000" b="1" dirty="0">
                <a:latin typeface="Aptos" panose="020B0004020202020204" pitchFamily="34" charset="0"/>
              </a:rPr>
              <a:t>òrdená e matamente di tur mucha hòmber Hebreo sin eksepshon </a:t>
            </a:r>
            <a:r>
              <a:rPr lang="pap-029" sz="2000" b="1" dirty="0"/>
              <a:t>(Eks. 1:22). Dios a determin</a:t>
            </a:r>
            <a:r>
              <a:rPr lang="pap-029" sz="2000" b="1" dirty="0">
                <a:latin typeface="Aptos" panose="020B0004020202020204" pitchFamily="34" charset="0"/>
              </a:rPr>
              <a:t>á e morto kondishonal di solamente e primogénito </a:t>
            </a:r>
            <a:r>
              <a:rPr lang="pap-029" sz="2000" b="1" dirty="0"/>
              <a:t>(Eks. 12:29). Den tur kas kaminda e sanger di e lamchi no a w</a:t>
            </a:r>
            <a:r>
              <a:rPr lang="pap-029" sz="2000" b="1" dirty="0">
                <a:latin typeface="Aptos" panose="020B0004020202020204" pitchFamily="34" charset="0"/>
              </a:rPr>
              <a:t>òrdu huntá, a lo menos un persona a muri</a:t>
            </a:r>
            <a:r>
              <a:rPr lang="pap-029" sz="2000" b="1" dirty="0"/>
              <a:t> (Eks</a:t>
            </a:r>
            <a:r>
              <a:rPr lang="en" sz="2000" b="1" dirty="0"/>
              <a:t>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5049070"/>
            <a:ext cx="3867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ku Farao, nos pik</a:t>
            </a:r>
            <a:r>
              <a:rPr lang="pap-029" sz="2000" b="1" dirty="0">
                <a:latin typeface="Aptos" panose="020B0004020202020204" pitchFamily="34" charset="0"/>
              </a:rPr>
              <a:t>á por  afektá otronan negativamente</a:t>
            </a:r>
            <a:r>
              <a:rPr lang="pap-029" sz="2000" b="1" dirty="0"/>
              <a:t>. Pero, manera Mois</a:t>
            </a:r>
            <a:r>
              <a:rPr lang="pap-029" sz="2000" b="1" dirty="0">
                <a:latin typeface="Aptos" panose="020B0004020202020204" pitchFamily="34" charset="0"/>
              </a:rPr>
              <a:t>és, nos fieldat i firmesa por salba hopi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153763"/>
            <a:ext cx="6663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Ningun dios Egipsio a lanta su man pa yuda, ni Farao no por hasi nada pa preven</a:t>
            </a:r>
            <a:r>
              <a:rPr lang="pap-029" sz="2000" b="1" dirty="0">
                <a:latin typeface="Aptos" panose="020B0004020202020204" pitchFamily="34" charset="0"/>
              </a:rPr>
              <a:t>í e desaster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229942"/>
            <a:ext cx="6581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huisionan di Dios a kai ku forsa kompletu riba e diosnan Egipsio, di ken Farao tabata e representante (Eks.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08151"/>
            <a:ext cx="1074127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Nan a wòrdu rekerí pa separa nan mes i nan yiunan for di e Egipsionan, i hala nan huntu den nan propio kasnan, pasombra si kualke di e Israelitanan a wòrdu hañá den e kasnan di e Egipsionan, nan lo kai pa medio di e man di e angel ku ta destruí. Tambe nan a wòrdu dirigí pa warda e fiesta di e Pasku pa un ordenansia, ku ora nan yiunan lo por puntra kiko un tal servisio a nifiká, nan lo mester relatá na nan nan preservashon maraviyoso na Egipto. Ku ora ku e angel ku ta destruí a sali afó den e anochi pa mata e primogénito di hende, i e primogénito di bestia, é ta pasa ofer di nan kasnan, i ni unu di e Hebreonan a wòrdu matá ku tabatin e señal di sanger riba nan kosein di porta. […] Nan [algun Egipsionan] a supliká  pa wòrdu permití pa bini na e kasnan di e Israelitanan ku nan famianan, riba e anochi temeroso aki ora ku e angel di Dios lo mester mata e primogénito di e Egipsionan. Nan tabata konvensí ku nan diosnan kende nan a adorá tabata sin konosementu, i no tabatin ningun poder pa salba òf detruí. E Israelitanan a duna bonbini na e Egipsionan kreyente na nan kasnan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1552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2025-07-05T15:06:32Z</dcterms:created>
  <dcterms:modified xsi:type="dcterms:W3CDTF">2025-07-29T13:49:24Z</dcterms:modified>
</cp:coreProperties>
</file>