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9" autoAdjust="0"/>
    <p:restoredTop sz="94660"/>
  </p:normalViewPr>
  <p:slideViewPr>
    <p:cSldViewPr snapToGrid="0">
      <p:cViewPr varScale="1">
        <p:scale>
          <a:sx n="32" d="100"/>
          <a:sy n="32" d="100"/>
        </p:scale>
        <p:origin x="72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ta bisa Israel kiko pa hasi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" sz="1800" b="1" dirty="0"/>
            <a:t>Tende Su bos, asina ku Dios lo por ta e enemigu di Su enemigunan </a:t>
          </a:r>
          <a:br>
            <a:rPr lang="es-ES" sz="1800" b="1" dirty="0"/>
          </a:br>
          <a:r>
            <a:rPr lang="en" sz="1800" b="1" dirty="0"/>
            <a:t>(23:21-22)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" sz="1800" b="1" dirty="0"/>
            <a:t>Sirbi solamente Dios, asina ku E lo por kita tur enfermedat                 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pap-029" sz="1750" b="1" noProof="0" dirty="0"/>
            <a:t>No  sera ningun aliansa ku e Kananeonan, asina pa no ador</a:t>
          </a:r>
          <a:r>
            <a:rPr lang="pap-029" sz="1750" b="1" noProof="0" dirty="0">
              <a:latin typeface="Aptos" panose="020B0004020202020204" pitchFamily="34" charset="0"/>
            </a:rPr>
            <a:t>á nan diosnan</a:t>
          </a:r>
          <a:r>
            <a:rPr lang="pap-029" sz="1750" b="1" noProof="0" dirty="0"/>
            <a:t>               </a:t>
          </a:r>
          <a:r>
            <a:rPr lang="en" sz="1800" b="1" dirty="0"/>
            <a:t>(23:32-33)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ta bisa Israel kiko E ta bai hasi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/>
            <a:t>E lo manda Su Angel pa warda nan i trese nan paden [protekshon]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/>
            <a:t>E Angel lo bai nan dilanti i trese nan na Kanaan [direkshon]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/>
            <a:t>E lo manda teror na e habitantenan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/>
            <a:t>E lo manda e maribomba pa kore ku nan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/>
            <a:t>E lo kore ku nan gradualmente 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ap-029" sz="1800" b="1" noProof="0" dirty="0"/>
            <a:t>E lo duna nan over na Israel te ora ku nan domin</a:t>
          </a:r>
          <a:r>
            <a:rPr lang="pap-029" sz="1800" b="1" noProof="0" dirty="0">
              <a:latin typeface="Aptos" panose="020B0004020202020204" pitchFamily="34" charset="0"/>
            </a:rPr>
            <a:t>á for di e Mediteraneo te na e Eufrates</a:t>
          </a:r>
          <a:r>
            <a:rPr lang="pap-029" sz="1800" b="1" noProof="0" dirty="0"/>
            <a:t> </a:t>
          </a:r>
          <a:r>
            <a:rPr lang="en" sz="1800" b="1" dirty="0"/>
            <a:t>(23:31)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ta bisa Israel kiko pa hasi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Tende Su bos, asina ku Dios lo por ta e enemigu di Su enemigunan </a:t>
          </a:r>
          <a:br>
            <a:rPr lang="es-ES" sz="1800" b="1" kern="1200" dirty="0"/>
          </a:br>
          <a:r>
            <a:rPr lang="en" sz="1800" b="1" kern="1200" dirty="0"/>
            <a:t>(23:21-22)</a:t>
          </a:r>
          <a:endParaRPr lang="es-ES" sz="18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Sirbi solamente Dios, asina ku E lo por kita tur enfermedat                  (23:24-26)</a:t>
          </a:r>
          <a:endParaRPr lang="es-ES" sz="18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750" b="1" kern="1200" noProof="0" dirty="0"/>
            <a:t>No  sera ningun aliansa ku e Kananeonan, asina pa no ador</a:t>
          </a:r>
          <a:r>
            <a:rPr lang="pap-029" sz="1750" b="1" kern="1200" noProof="0" dirty="0">
              <a:latin typeface="Aptos" panose="020B0004020202020204" pitchFamily="34" charset="0"/>
            </a:rPr>
            <a:t>á nan diosnan</a:t>
          </a:r>
          <a:r>
            <a:rPr lang="pap-029" sz="1750" b="1" kern="1200" noProof="0" dirty="0"/>
            <a:t>               </a:t>
          </a:r>
          <a:r>
            <a:rPr lang="en" sz="1800" b="1" kern="1200" dirty="0"/>
            <a:t>(23:32-33)</a:t>
          </a:r>
          <a:endParaRPr lang="es-ES" sz="18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ta bisa Israel kiko E ta bai hasi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E lo manda Su Angel pa warda nan i trese nan paden [protekshon] 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E Angel lo bai nan dilanti i trese nan na Kanaan [direkshon] (23:23)</a:t>
          </a:r>
          <a:endParaRPr lang="es-ES" sz="18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E lo manda teror na e habitantenan 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E lo manda e maribomba pa kore ku nan (23:28)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E lo kore ku nan gradualmente 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1800" b="1" kern="1200" noProof="0" dirty="0"/>
            <a:t>E lo duna nan over na Israel te ora ku nan domin</a:t>
          </a:r>
          <a:r>
            <a:rPr lang="pap-029" sz="1800" b="1" kern="1200" noProof="0" dirty="0">
              <a:latin typeface="Aptos" panose="020B0004020202020204" pitchFamily="34" charset="0"/>
            </a:rPr>
            <a:t>á for di e Mediteraneo te na e Eufrates</a:t>
          </a:r>
          <a:r>
            <a:rPr lang="pap-029" sz="1800" b="1" kern="1200" noProof="0" dirty="0"/>
            <a:t> </a:t>
          </a:r>
          <a:r>
            <a:rPr lang="en" sz="1800" b="1" kern="1200" dirty="0"/>
            <a:t>(23:31)</a:t>
          </a:r>
          <a:endParaRPr lang="es-ES" sz="18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BIBANDO SEGUN E LEI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712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9 pa Oug</a:t>
            </a:r>
            <a:r>
              <a:rPr 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ù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stùs 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LEI DI VENGANSA(REPRESALIA)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wowo pa wowo, djente pa djente, man pa man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pia pa pia,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Ora ku Hesus a duna e Sermon riba e Seru, El  a abol</a:t>
            </a:r>
            <a:r>
              <a:rPr lang="pap-029" sz="2000" b="1" dirty="0">
                <a:latin typeface="Aptos" panose="020B0004020202020204" pitchFamily="34" charset="0"/>
              </a:rPr>
              <a:t>í e lei di vengansa </a:t>
            </a:r>
            <a:r>
              <a:rPr lang="pap-029" sz="2000" b="1" dirty="0"/>
              <a:t>(Mat. 5:38-42) … </a:t>
            </a:r>
            <a:r>
              <a:rPr lang="pap-029" sz="2000" b="1" dirty="0">
                <a:latin typeface="Aptos" panose="020B0004020202020204" pitchFamily="34" charset="0"/>
              </a:rPr>
              <a:t>òf E no a hasié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765371"/>
            <a:ext cx="80391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lei aki a w</a:t>
            </a:r>
            <a:r>
              <a:rPr lang="pap-029" sz="2000" b="1" dirty="0">
                <a:latin typeface="Aptos" panose="020B0004020202020204" pitchFamily="34" charset="0"/>
              </a:rPr>
              <a:t>òrdu formulá ku e intenshon di prevení vengansa, poniendo un fin na peleanan di sanger, i represalia promé ku  investigashon. Dañonan mester a wòrdu balotá dor di huesnan, i e ora ei kompensashon monetario apropiado ta wòrdu stablesé i pagá. E praktika aki a lanta pa prevení hende di tuma hustisia den nan propio mannan. Hustisia mester a wòrdu hasí, pero den harmonia ku Dios Su Lei. </a:t>
            </a:r>
            <a:endParaRPr lang="pap-029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373962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Nunka tabata e berdadero intenshon di e lei di vengansa ku un persona lo mester p</a:t>
            </a:r>
            <a:r>
              <a:rPr lang="pap-029" sz="2000" b="1" dirty="0">
                <a:latin typeface="Aptos" panose="020B0004020202020204" pitchFamily="34" charset="0"/>
              </a:rPr>
              <a:t>èrdè su wowo òf su man pa a hasi daño na un otro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0" y="1713219"/>
            <a:ext cx="75590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frase “ boso a tende ku a w</a:t>
            </a:r>
            <a:r>
              <a:rPr lang="pap-029" sz="2000" b="1" dirty="0">
                <a:latin typeface="Aptos" panose="020B0004020202020204" pitchFamily="34" charset="0"/>
              </a:rPr>
              <a:t>òrdu bisá </a:t>
            </a:r>
            <a:r>
              <a:rPr lang="pap-029" sz="2000" b="1" dirty="0"/>
              <a:t>… pero Ami ta bisa boso ”  no a abol</a:t>
            </a:r>
            <a:r>
              <a:rPr lang="pap-029" sz="2000" b="1" dirty="0">
                <a:latin typeface="Aptos" panose="020B0004020202020204" pitchFamily="34" charset="0"/>
              </a:rPr>
              <a:t>í ningun lei </a:t>
            </a:r>
            <a:r>
              <a:rPr lang="pap-029" sz="2000" b="1" dirty="0"/>
              <a:t>(Hesus a huza e mesun frase pa  “ lo bo no mata ” </a:t>
            </a:r>
            <a:r>
              <a:rPr lang="pap-029" sz="2000" b="1" dirty="0">
                <a:latin typeface="Aptos" panose="020B0004020202020204" pitchFamily="34" charset="0"/>
              </a:rPr>
              <a:t>òf</a:t>
            </a:r>
            <a:r>
              <a:rPr lang="pap-029" sz="2000" b="1" dirty="0"/>
              <a:t> “ lo bo no komet</a:t>
            </a:r>
            <a:r>
              <a:rPr lang="pap-029" sz="2000" b="1" dirty="0">
                <a:latin typeface="Aptos" panose="020B0004020202020204" pitchFamily="34" charset="0"/>
              </a:rPr>
              <a:t>é adulterio</a:t>
            </a:r>
            <a:r>
              <a:rPr lang="pap-029" sz="2000" b="1" dirty="0"/>
              <a:t>,” pero nunka  E tabatin intenshon pa abol</a:t>
            </a:r>
            <a:r>
              <a:rPr lang="pap-029" sz="2000" b="1" dirty="0">
                <a:latin typeface="Aptos" panose="020B0004020202020204" pitchFamily="34" charset="0"/>
              </a:rPr>
              <a:t>í esakinan</a:t>
            </a:r>
            <a:r>
              <a:rPr lang="pap-029" sz="2000" b="1" dirty="0"/>
              <a:t>). En realidat, Hesus semper a ekspand</a:t>
            </a:r>
            <a:r>
              <a:rPr lang="pap-029" sz="2000" b="1" dirty="0">
                <a:latin typeface="Aptos" panose="020B0004020202020204" pitchFamily="34" charset="0"/>
              </a:rPr>
              <a:t>é e Lei, a mehorá esaki, i a dun’é su berdadero nifikashon</a:t>
            </a:r>
            <a:r>
              <a:rPr lang="pap-029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REKOMPENSA </a:t>
            </a:r>
            <a:r>
              <a:rPr lang="en" sz="4400" b="1" dirty="0">
                <a:ln/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" sz="4400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KASTIGU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 Sinembargo, si esaki no a w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òrdu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hasí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intenshonalmente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pero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Dios ta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lag’é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sosodé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nan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mester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bai hui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un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lugá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Ami lo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stipulá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(Eksodo 21:13 </a:t>
            </a:r>
            <a:r>
              <a:rPr lang="en" sz="1100" b="1" dirty="0">
                <a:solidFill>
                  <a:srgbClr val="FBF4E0"/>
                </a:solidFill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6800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deseo pa vengansa ta profundamente peg</a:t>
            </a:r>
            <a:r>
              <a:rPr lang="pap-029" sz="2000" b="1" dirty="0">
                <a:latin typeface="Aptos" panose="020B0004020202020204" pitchFamily="34" charset="0"/>
              </a:rPr>
              <a:t>á den nos. Y semper é ta  desproporshoná na e kos robes ku nos a risibí</a:t>
            </a:r>
            <a:r>
              <a:rPr lang="pap-029" sz="2000" b="1" dirty="0"/>
              <a:t>: “ Si el a hasi esaki na mi, ami lo hasi mas na dj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en-US" sz="2000" b="1" dirty="0">
                <a:latin typeface="Aptos" panose="020B0004020202020204" pitchFamily="34" charset="0"/>
              </a:rPr>
              <a:t>. </a:t>
            </a:r>
            <a:r>
              <a:rPr lang="en" sz="2000" b="1" dirty="0"/>
              <a:t>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74168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Aunke vengansa personal ta w</a:t>
            </a:r>
            <a:r>
              <a:rPr lang="pap-029" sz="2000" b="1" dirty="0">
                <a:latin typeface="Aptos" panose="020B0004020202020204" pitchFamily="34" charset="0"/>
              </a:rPr>
              <a:t>òrdu tolerá den e kódigo di aliansa, esaki a wòrdu frená dor di krea un sistema hudisial pa prevení abusu</a:t>
            </a:r>
            <a:r>
              <a:rPr lang="pap-029" sz="2000" b="1" dirty="0"/>
              <a:t> (Eks</a:t>
            </a:r>
            <a:r>
              <a:rPr lang="en" sz="2000" b="1" dirty="0"/>
              <a:t>. 21:12-13, 22; 22:8-9).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Dios no ta bisa nos ku e agresor lo no w</a:t>
            </a:r>
            <a:r>
              <a:rPr lang="pap-029" sz="2000" b="1" dirty="0">
                <a:latin typeface="Aptos" panose="020B0004020202020204" pitchFamily="34" charset="0"/>
              </a:rPr>
              <a:t>òrdu kastigá, ni ku ningun akto lo wòrdu vengá</a:t>
            </a:r>
            <a:r>
              <a:rPr lang="pap-029" sz="2000" b="1" dirty="0"/>
              <a:t>. Pero si E ta bisa nos klaramente ku </a:t>
            </a:r>
            <a:r>
              <a:rPr lang="pap-029" sz="2000" b="1" dirty="0">
                <a:latin typeface="Aptos" panose="020B0004020202020204" pitchFamily="34" charset="0"/>
              </a:rPr>
              <a:t>É lo ta e vengador</a:t>
            </a:r>
            <a:r>
              <a:rPr lang="pap-029" sz="2000" b="1" dirty="0"/>
              <a:t> </a:t>
            </a:r>
            <a:r>
              <a:rPr lang="en" sz="2000" b="1" dirty="0"/>
              <a:t>(Rom.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380477"/>
            <a:ext cx="68008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Hesus ta invit</a:t>
            </a:r>
            <a:r>
              <a:rPr lang="pap-029" sz="2000" b="1" dirty="0">
                <a:latin typeface="Aptos" panose="020B0004020202020204" pitchFamily="34" charset="0"/>
              </a:rPr>
              <a:t>e nos pa hasi lo kontrario di loke nos ta desea</a:t>
            </a:r>
            <a:r>
              <a:rPr lang="pap-029" sz="2000" b="1" dirty="0"/>
              <a:t>: pa paga malu b</a:t>
            </a:r>
            <a:r>
              <a:rPr lang="pap-029" sz="2000" b="1" dirty="0">
                <a:latin typeface="Aptos" panose="020B0004020202020204" pitchFamily="34" charset="0"/>
              </a:rPr>
              <a:t>èk ku bon </a:t>
            </a:r>
            <a:r>
              <a:rPr lang="pap-029" sz="2000" b="1" dirty="0"/>
              <a:t>(Mat. 5:44). Pesei unda hustisia ta? Ken lo paga e ofensor loke </a:t>
            </a:r>
            <a:r>
              <a:rPr lang="pap-029" sz="2000" b="1" dirty="0">
                <a:latin typeface="Aptos" panose="020B0004020202020204" pitchFamily="34" charset="0"/>
              </a:rPr>
              <a:t>é meresé</a:t>
            </a:r>
            <a:r>
              <a:rPr lang="en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745749"/>
            <a:ext cx="831532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1900" b="1" dirty="0"/>
              <a:t>Ningun hende pa asum</a:t>
            </a:r>
            <a:r>
              <a:rPr lang="pap-029" sz="1900" b="1" dirty="0">
                <a:latin typeface="Aptos" panose="020B0004020202020204" pitchFamily="34" charset="0"/>
              </a:rPr>
              <a:t>í </a:t>
            </a:r>
            <a:r>
              <a:rPr lang="pap-029" sz="1900" b="1" dirty="0"/>
              <a:t>simult</a:t>
            </a:r>
            <a:r>
              <a:rPr lang="pap-029" sz="1900" b="1" dirty="0">
                <a:latin typeface="Aptos" panose="020B0004020202020204" pitchFamily="34" charset="0"/>
              </a:rPr>
              <a:t>ániamente e ròl di un hues, hurado, i burdugu</a:t>
            </a:r>
            <a:r>
              <a:rPr lang="pap-029" sz="1900" b="1" dirty="0"/>
              <a:t>. Si kastigu mester w</a:t>
            </a:r>
            <a:r>
              <a:rPr lang="pap-029" sz="1900" b="1" dirty="0">
                <a:latin typeface="Aptos" panose="020B0004020202020204" pitchFamily="34" charset="0"/>
              </a:rPr>
              <a:t>òrdu imponé, esaki mester wòrdu hasí pa medio di un proseso hudisial hustu. Y Kristu lo ta e Hues supremo i final</a:t>
            </a:r>
            <a:r>
              <a:rPr lang="en" sz="19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919255"/>
            <a:ext cx="76723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 Komo Kreador di tur, Dios ta gobernador riba tur, i E ta oblig</a:t>
            </a:r>
            <a:r>
              <a:rPr lang="en-US" sz="2800" b="1" dirty="0">
                <a:latin typeface="Constantia" panose="02030602050306030303" pitchFamily="18" charset="0"/>
              </a:rPr>
              <a:t>á pa </a:t>
            </a:r>
            <a:r>
              <a:rPr lang="en-US" sz="2800" b="1" dirty="0" err="1">
                <a:latin typeface="Constantia" panose="02030602050306030303" pitchFamily="18" charset="0"/>
              </a:rPr>
              <a:t>imponé</a:t>
            </a:r>
            <a:r>
              <a:rPr lang="en-US" sz="2800" b="1" dirty="0">
                <a:latin typeface="Constantia" panose="02030602050306030303" pitchFamily="18" charset="0"/>
              </a:rPr>
              <a:t> Su lei </a:t>
            </a:r>
            <a:r>
              <a:rPr lang="en-US" sz="2800" b="1" dirty="0" err="1">
                <a:latin typeface="Constantia" panose="02030602050306030303" pitchFamily="18" charset="0"/>
              </a:rPr>
              <a:t>dor</a:t>
            </a:r>
            <a:r>
              <a:rPr lang="en-US" sz="2800" b="1" dirty="0">
                <a:latin typeface="Constantia" panose="02030602050306030303" pitchFamily="18" charset="0"/>
              </a:rPr>
              <a:t> di </a:t>
            </a:r>
            <a:r>
              <a:rPr lang="en-US" sz="2800" b="1" dirty="0" err="1">
                <a:latin typeface="Constantia" panose="02030602050306030303" pitchFamily="18" charset="0"/>
              </a:rPr>
              <a:t>henter</a:t>
            </a:r>
            <a:r>
              <a:rPr lang="en-US" sz="2800" b="1" dirty="0">
                <a:latin typeface="Constantia" panose="02030602050306030303" pitchFamily="18" charset="0"/>
              </a:rPr>
              <a:t> e universe. Pa </a:t>
            </a:r>
            <a:r>
              <a:rPr lang="en-US" sz="2800" b="1" dirty="0" err="1">
                <a:latin typeface="Constantia" panose="02030602050306030303" pitchFamily="18" charset="0"/>
              </a:rPr>
              <a:t>rekerí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menos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obedensia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Su lei for di Su </a:t>
            </a:r>
            <a:r>
              <a:rPr lang="en-US" sz="2800" b="1" dirty="0" err="1">
                <a:latin typeface="Constantia" panose="02030602050306030303" pitchFamily="18" charset="0"/>
              </a:rPr>
              <a:t>kriaturanan</a:t>
            </a:r>
            <a:r>
              <a:rPr lang="en-US" sz="2800" b="1" dirty="0">
                <a:latin typeface="Constantia" panose="02030602050306030303" pitchFamily="18" charset="0"/>
              </a:rPr>
              <a:t> lo ta pa </a:t>
            </a:r>
            <a:r>
              <a:rPr lang="en-US" sz="2800" b="1" dirty="0" err="1">
                <a:latin typeface="Constantia" panose="02030602050306030303" pitchFamily="18" charset="0"/>
              </a:rPr>
              <a:t>bandoná</a:t>
            </a:r>
            <a:r>
              <a:rPr lang="en-US" sz="2800" b="1" dirty="0">
                <a:latin typeface="Constantia" panose="02030602050306030303" pitchFamily="18" charset="0"/>
              </a:rPr>
              <a:t> nan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ruina</a:t>
            </a:r>
            <a:r>
              <a:rPr lang="en-US" sz="2800" b="1" dirty="0">
                <a:latin typeface="Constantia" panose="02030602050306030303" pitchFamily="18" charset="0"/>
              </a:rPr>
              <a:t>. Pa </a:t>
            </a:r>
            <a:r>
              <a:rPr lang="en-US" sz="2800" b="1" dirty="0" err="1">
                <a:latin typeface="Constantia" panose="02030602050306030303" pitchFamily="18" charset="0"/>
              </a:rPr>
              <a:t>faya</a:t>
            </a:r>
            <a:r>
              <a:rPr lang="en-US" sz="2800" b="1" dirty="0">
                <a:latin typeface="Constantia" panose="02030602050306030303" pitchFamily="18" charset="0"/>
              </a:rPr>
              <a:t> pa </a:t>
            </a:r>
            <a:r>
              <a:rPr lang="en-US" sz="2800" b="1" dirty="0" err="1">
                <a:latin typeface="Constantia" panose="02030602050306030303" pitchFamily="18" charset="0"/>
              </a:rPr>
              <a:t>kastigá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transgreshon</a:t>
            </a:r>
            <a:r>
              <a:rPr lang="en-US" sz="2800" b="1" dirty="0">
                <a:latin typeface="Constantia" panose="02030602050306030303" pitchFamily="18" charset="0"/>
              </a:rPr>
              <a:t> di Su lei lo ta pa pone e </a:t>
            </a:r>
            <a:r>
              <a:rPr lang="en-US" sz="2800" b="1" dirty="0" err="1">
                <a:latin typeface="Constantia" panose="02030602050306030303" pitchFamily="18" charset="0"/>
              </a:rPr>
              <a:t>universo</a:t>
            </a:r>
            <a:r>
              <a:rPr lang="en-US" sz="2800" b="1" dirty="0">
                <a:latin typeface="Constantia" panose="02030602050306030303" pitchFamily="18" charset="0"/>
              </a:rPr>
              <a:t> den </a:t>
            </a:r>
            <a:r>
              <a:rPr lang="en-US" sz="2800" b="1" dirty="0" err="1">
                <a:latin typeface="Constantia" panose="02030602050306030303" pitchFamily="18" charset="0"/>
              </a:rPr>
              <a:t>konfushon</a:t>
            </a:r>
            <a:r>
              <a:rPr lang="en-US" sz="2800" b="1" dirty="0">
                <a:latin typeface="Constantia" panose="02030602050306030303" pitchFamily="18" charset="0"/>
              </a:rPr>
              <a:t>. E lei moral ta Dios Su </a:t>
            </a:r>
            <a:r>
              <a:rPr lang="en-US" sz="2800" b="1" dirty="0" err="1">
                <a:latin typeface="Constantia" panose="02030602050306030303" pitchFamily="18" charset="0"/>
              </a:rPr>
              <a:t>barera</a:t>
            </a:r>
            <a:r>
              <a:rPr lang="en-US" sz="2800" b="1" dirty="0">
                <a:latin typeface="Constantia" panose="02030602050306030303" pitchFamily="18" charset="0"/>
              </a:rPr>
              <a:t> entre e </a:t>
            </a:r>
            <a:r>
              <a:rPr lang="en-US" sz="2800" b="1" dirty="0" err="1">
                <a:latin typeface="Constantia" panose="02030602050306030303" pitchFamily="18" charset="0"/>
              </a:rPr>
              <a:t>agente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humano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piká</a:t>
            </a:r>
            <a:r>
              <a:rPr lang="en-US" sz="2800" b="1" dirty="0">
                <a:latin typeface="Constantia" panose="02030602050306030303" pitchFamily="18" charset="0"/>
              </a:rPr>
              <a:t>. Asina </a:t>
            </a:r>
            <a:r>
              <a:rPr lang="en-US" sz="2800" b="1" dirty="0" err="1">
                <a:latin typeface="Constantia" panose="02030602050306030303" pitchFamily="18" charset="0"/>
              </a:rPr>
              <a:t>sabiduria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infinito</a:t>
            </a:r>
            <a:r>
              <a:rPr lang="en-US" sz="2800" b="1" dirty="0">
                <a:latin typeface="Constantia" panose="02030602050306030303" pitchFamily="18" charset="0"/>
              </a:rPr>
              <a:t> a pone </a:t>
            </a:r>
            <a:r>
              <a:rPr lang="en-US" sz="2800" b="1" dirty="0" err="1">
                <a:latin typeface="Constantia" panose="02030602050306030303" pitchFamily="18" charset="0"/>
              </a:rPr>
              <a:t>dilanti</a:t>
            </a:r>
            <a:r>
              <a:rPr lang="en-US" sz="2800" b="1" dirty="0">
                <a:latin typeface="Constantia" panose="02030602050306030303" pitchFamily="18" charset="0"/>
              </a:rPr>
              <a:t> di </a:t>
            </a:r>
            <a:r>
              <a:rPr lang="en-US" sz="2800" b="1" dirty="0" err="1">
                <a:latin typeface="Constantia" panose="02030602050306030303" pitchFamily="18" charset="0"/>
              </a:rPr>
              <a:t>hende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distinshon</a:t>
            </a:r>
            <a:r>
              <a:rPr lang="en-US" sz="2800" b="1" dirty="0">
                <a:latin typeface="Constantia" panose="02030602050306030303" pitchFamily="18" charset="0"/>
              </a:rPr>
              <a:t> entre </a:t>
            </a:r>
            <a:r>
              <a:rPr lang="en-US" sz="2800" b="1" dirty="0" err="1">
                <a:latin typeface="Constantia" panose="02030602050306030303" pitchFamily="18" charset="0"/>
              </a:rPr>
              <a:t>korekto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robes, entre </a:t>
            </a:r>
            <a:r>
              <a:rPr lang="en-US" sz="2800" b="1" dirty="0" err="1">
                <a:latin typeface="Constantia" panose="02030602050306030303" pitchFamily="18" charset="0"/>
              </a:rPr>
              <a:t>piká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santidat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2923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E ora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Se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ñor a bisa Moisés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 Asina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mester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bisa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yiunan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Israel: “ Boso 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mira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papia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boso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for di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shelu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Boso lo no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traha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nada pa ta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huntu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—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diosnan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plata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òf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diosnan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 di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oro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 lo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boso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 no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traha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 pa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boso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</a:rPr>
              <a:t>mes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’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23, </a:t>
            </a:r>
            <a:r>
              <a:rPr kumimoji="0" lang="es-ES" sz="1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8A671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Kon pa biba segun e lei: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Kon pa Maneha Violensia (Eksodo 21:1-32)</a:t>
            </a:r>
          </a:p>
          <a:p>
            <a:pPr lvl="1">
              <a:spcBef>
                <a:spcPts val="600"/>
              </a:spcBef>
            </a:pPr>
            <a:r>
              <a:rPr lang="en" sz="1900" b="1" dirty="0"/>
              <a:t>Kon pa Biba den Sosiedat (Eksodo 21:33-23:19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Kon pa Ha</a:t>
            </a:r>
            <a:r>
              <a:rPr lang="en-US" sz="2000" b="1" dirty="0">
                <a:latin typeface="Aptos" panose="020B0004020202020204" pitchFamily="34" charset="0"/>
              </a:rPr>
              <a:t>ñ</a:t>
            </a:r>
            <a:r>
              <a:rPr lang="en" sz="2000" b="1" dirty="0"/>
              <a:t>a Viktoria (Eksodo 23:20-33)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Kon pa komprende e lei: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E lei di vengansa(represaya).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Rekompensa i kastigu.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Despues di a proklam</a:t>
            </a:r>
            <a:r>
              <a:rPr lang="pap-029" sz="2000" b="1" dirty="0">
                <a:latin typeface="Aptos" panose="020B0004020202020204" pitchFamily="34" charset="0"/>
              </a:rPr>
              <a:t>á e Dies Mandamentunan, e pueblo a pidi Moisés pa ta e  intermediario entre Dios i nan </a:t>
            </a:r>
            <a:r>
              <a:rPr lang="pap-029" sz="2000" b="1" dirty="0"/>
              <a:t>(Eksodo 20:19). For di e momentu ei padilanti, Dios a duna e leinan na Mois</a:t>
            </a:r>
            <a:r>
              <a:rPr lang="pap-029" sz="2000" b="1" dirty="0">
                <a:latin typeface="Aptos" panose="020B0004020202020204" pitchFamily="34" charset="0"/>
              </a:rPr>
              <a:t>és</a:t>
            </a:r>
            <a:r>
              <a:rPr lang="pap-029" sz="2000" b="1" dirty="0"/>
              <a:t>, i  el a transmit</a:t>
            </a:r>
            <a:r>
              <a:rPr lang="pap-029" sz="2000" b="1" dirty="0">
                <a:latin typeface="Aptos" panose="020B0004020202020204" pitchFamily="34" charset="0"/>
              </a:rPr>
              <a:t>í nan na e pueblo. </a:t>
            </a:r>
            <a:endParaRPr lang="pap-029" sz="2000" b="1" dirty="0"/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Nan ta, den k</a:t>
            </a:r>
            <a:r>
              <a:rPr lang="pap-029" sz="2000" b="1" dirty="0">
                <a:latin typeface="Aptos" panose="020B0004020202020204" pitchFamily="34" charset="0"/>
              </a:rPr>
              <a:t>òrto, e aplikashon práktiko di e Dies Mandamentunan na kasonan spesífiko di bida di tur dia</a:t>
            </a:r>
            <a:r>
              <a:rPr lang="pap-029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leinan aki, yam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 e “ k</a:t>
            </a:r>
            <a:r>
              <a:rPr lang="pap-029" sz="2000" b="1" dirty="0">
                <a:latin typeface="Aptos" panose="020B0004020202020204" pitchFamily="34" charset="0"/>
              </a:rPr>
              <a:t>ódigo di aliansa, </a:t>
            </a:r>
            <a:r>
              <a:rPr lang="pap-029" sz="2000" b="1" dirty="0"/>
              <a:t>” tabata intenshonal pa regul</a:t>
            </a:r>
            <a:r>
              <a:rPr lang="pap-029" sz="2000" b="1" dirty="0">
                <a:latin typeface="Aptos" panose="020B0004020202020204" pitchFamily="34" charset="0"/>
              </a:rPr>
              <a:t>á(kontrolá) e bidanan di e pueblo di Israel i, pa esei, di nos tambe </a:t>
            </a:r>
            <a:r>
              <a:rPr lang="pap-029" sz="2000" b="1" dirty="0"/>
              <a:t>( ku e adaptashonnan nesesario na nos realidat aktual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spc="300" dirty="0">
                <a:ln/>
                <a:solidFill>
                  <a:schemeClr val="accent5"/>
                </a:solidFill>
              </a:rPr>
              <a:t>KON PA BIBA SEGUN E LEI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KON PA MANEHA VIOLENSIA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Kualke hende ku ta dal un persona ku un g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òlpi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fatal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mester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wòrdu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poné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morto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ap-029" sz="2000" b="1" dirty="0"/>
              <a:t>E k</a:t>
            </a:r>
            <a:r>
              <a:rPr lang="pap-029" sz="2000" b="1" dirty="0">
                <a:latin typeface="Aptos" panose="020B0004020202020204" pitchFamily="34" charset="0"/>
              </a:rPr>
              <a:t>ódigo di aliansa ta kuminsá dor di regulá tres aspektonan vital di sosiedat Hebreo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728638"/>
            <a:ext cx="6294404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000" b="1" dirty="0">
                <a:solidFill>
                  <a:srgbClr val="FF0000"/>
                </a:solidFill>
              </a:rPr>
              <a:t>Sklabitut (Eks.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H</a:t>
            </a:r>
            <a:r>
              <a:rPr lang="en-US" sz="2000" b="1" dirty="0" err="1">
                <a:latin typeface="Aptos" panose="020B0004020202020204" pitchFamily="34" charset="0"/>
              </a:rPr>
              <a:t>òmbernan</a:t>
            </a:r>
            <a:r>
              <a:rPr lang="en-US" sz="2000" b="1" dirty="0">
                <a:latin typeface="Aptos" panose="020B0004020202020204" pitchFamily="34" charset="0"/>
              </a:rPr>
              <a:t> tabata </a:t>
            </a:r>
            <a:r>
              <a:rPr lang="en-US" sz="2000" b="1" dirty="0" err="1">
                <a:latin typeface="Aptos" panose="020B0004020202020204" pitchFamily="34" charset="0"/>
              </a:rPr>
              <a:t>wòrdu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librá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despues</a:t>
            </a:r>
            <a:r>
              <a:rPr lang="en-US" sz="2000" b="1" dirty="0">
                <a:latin typeface="Aptos" panose="020B0004020202020204" pitchFamily="34" charset="0"/>
              </a:rPr>
              <a:t> di e di </a:t>
            </a:r>
            <a:r>
              <a:rPr lang="en-US" sz="2000" b="1" dirty="0" err="1">
                <a:latin typeface="Aptos" panose="020B0004020202020204" pitchFamily="34" charset="0"/>
              </a:rPr>
              <a:t>shete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aña</a:t>
            </a:r>
            <a:r>
              <a:rPr lang="en-US" sz="2000" b="1" dirty="0"/>
              <a:t>.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Muh</a:t>
            </a:r>
            <a:r>
              <a:rPr lang="en-US" sz="2000" b="1" dirty="0" err="1">
                <a:latin typeface="Aptos" panose="020B0004020202020204" pitchFamily="34" charset="0"/>
              </a:rPr>
              <a:t>énan</a:t>
            </a:r>
            <a:r>
              <a:rPr lang="en-US" sz="2000" b="1" dirty="0">
                <a:latin typeface="Aptos" panose="020B0004020202020204" pitchFamily="34" charset="0"/>
              </a:rPr>
              <a:t>, </a:t>
            </a:r>
            <a:r>
              <a:rPr lang="en-US" sz="2000" b="1" dirty="0" err="1">
                <a:latin typeface="Aptos" panose="020B0004020202020204" pitchFamily="34" charset="0"/>
              </a:rPr>
              <a:t>si</a:t>
            </a:r>
            <a:r>
              <a:rPr lang="en-US" sz="2000" b="1" dirty="0">
                <a:latin typeface="Aptos" panose="020B0004020202020204" pitchFamily="34" charset="0"/>
              </a:rPr>
              <a:t> nan no a </a:t>
            </a:r>
            <a:r>
              <a:rPr lang="en-US" sz="2000" b="1" dirty="0" err="1">
                <a:latin typeface="Aptos" panose="020B0004020202020204" pitchFamily="34" charset="0"/>
              </a:rPr>
              <a:t>kasa</a:t>
            </a:r>
            <a:r>
              <a:rPr lang="en-US" sz="2000" b="1" dirty="0">
                <a:latin typeface="Aptos" panose="020B0004020202020204" pitchFamily="34" charset="0"/>
              </a:rPr>
              <a:t>, </a:t>
            </a:r>
            <a:r>
              <a:rPr lang="en-US" sz="2000" b="1" dirty="0" err="1">
                <a:latin typeface="Aptos" panose="020B0004020202020204" pitchFamily="34" charset="0"/>
              </a:rPr>
              <a:t>tambe</a:t>
            </a:r>
            <a:r>
              <a:rPr lang="en-US" sz="2000" b="1" dirty="0">
                <a:latin typeface="Aptos" panose="020B0004020202020204" pitchFamily="34" charset="0"/>
              </a:rPr>
              <a:t> tabata liber</a:t>
            </a:r>
            <a:r>
              <a:rPr lang="en" sz="2000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Un h</a:t>
            </a:r>
            <a:r>
              <a:rPr lang="en-US" sz="2000" b="1" dirty="0" err="1">
                <a:latin typeface="Aptos" panose="020B0004020202020204" pitchFamily="34" charset="0"/>
              </a:rPr>
              <a:t>omer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por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keda</a:t>
            </a:r>
            <a:r>
              <a:rPr lang="en-US" sz="2000" b="1" dirty="0">
                <a:latin typeface="Aptos" panose="020B0004020202020204" pitchFamily="34" charset="0"/>
              </a:rPr>
              <a:t> un </a:t>
            </a:r>
            <a:r>
              <a:rPr lang="en-US" sz="2000" b="1" dirty="0" err="1">
                <a:latin typeface="Aptos" panose="020B0004020202020204" pitchFamily="34" charset="0"/>
              </a:rPr>
              <a:t>esklabo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si</a:t>
            </a:r>
            <a:r>
              <a:rPr lang="en-US" sz="2000" b="1" dirty="0">
                <a:latin typeface="Aptos" panose="020B0004020202020204" pitchFamily="34" charset="0"/>
              </a:rPr>
              <a:t> é</a:t>
            </a:r>
            <a:r>
              <a:rPr lang="en" sz="2000" b="1" dirty="0"/>
              <a:t> skohe esaki.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004DE6"/>
                </a:solidFill>
              </a:rPr>
              <a:t>E penalti(kastigu) di morto (Eks.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Pa e matad</a:t>
            </a:r>
            <a:r>
              <a:rPr lang="en-US" sz="2000" b="1" dirty="0">
                <a:latin typeface="Aptos" panose="020B0004020202020204" pitchFamily="34" charset="0"/>
              </a:rPr>
              <a:t>ó </a:t>
            </a:r>
            <a:r>
              <a:rPr lang="en-US" sz="2000" b="1" dirty="0" err="1">
                <a:latin typeface="Aptos" panose="020B0004020202020204" pitchFamily="34" charset="0"/>
              </a:rPr>
              <a:t>intenshonal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Pa esun kende ta herid</a:t>
            </a:r>
            <a:r>
              <a:rPr lang="en-US" sz="2000" b="1" dirty="0">
                <a:latin typeface="Aptos" panose="020B0004020202020204" pitchFamily="34" charset="0"/>
              </a:rPr>
              <a:t>á </a:t>
            </a:r>
            <a:r>
              <a:rPr lang="en-US" sz="2000" b="1" dirty="0" err="1">
                <a:latin typeface="Aptos" panose="020B0004020202020204" pitchFamily="34" charset="0"/>
              </a:rPr>
              <a:t>òf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maldishoná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su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mayornan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Pa e sekuestrad</a:t>
            </a:r>
            <a:r>
              <a:rPr lang="en-US" sz="2000" b="1" dirty="0">
                <a:latin typeface="Aptos" panose="020B0004020202020204" pitchFamily="34" charset="0"/>
              </a:rPr>
              <a:t>ó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DB6A12"/>
                </a:solidFill>
              </a:rPr>
              <a:t>Heridanan (Eks.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Obligashon di kompensashon finansiero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Si un aborto sosod</a:t>
            </a:r>
            <a:r>
              <a:rPr lang="en-US" sz="2000" b="1" dirty="0">
                <a:latin typeface="Aptos" panose="020B0004020202020204" pitchFamily="34" charset="0"/>
              </a:rPr>
              <a:t>é, e hues </a:t>
            </a:r>
            <a:r>
              <a:rPr lang="en-US" sz="2000" b="1" dirty="0" err="1">
                <a:latin typeface="Aptos" panose="020B0004020202020204" pitchFamily="34" charset="0"/>
              </a:rPr>
              <a:t>i</a:t>
            </a:r>
            <a:r>
              <a:rPr lang="en-US" sz="2000" b="1" dirty="0">
                <a:latin typeface="Aptos" panose="020B0004020202020204" pitchFamily="34" charset="0"/>
              </a:rPr>
              <a:t> e </a:t>
            </a:r>
            <a:r>
              <a:rPr lang="en-US" sz="2000" b="1" dirty="0" err="1">
                <a:latin typeface="Aptos" panose="020B0004020202020204" pitchFamily="34" charset="0"/>
              </a:rPr>
              <a:t>muhé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" sz="2000" b="1" dirty="0"/>
              <a:t>( ku su esposo) ta impon</a:t>
            </a:r>
            <a:r>
              <a:rPr lang="en-US" sz="2000" b="1" dirty="0">
                <a:latin typeface="Aptos" panose="020B0004020202020204" pitchFamily="34" charset="0"/>
              </a:rPr>
              <a:t>é e </a:t>
            </a:r>
            <a:r>
              <a:rPr lang="en-US" sz="2000" b="1" dirty="0" err="1">
                <a:latin typeface="Aptos" panose="020B0004020202020204" pitchFamily="34" charset="0"/>
              </a:rPr>
              <a:t>multa</a:t>
            </a:r>
            <a:r>
              <a:rPr lang="en-US" sz="2000" b="1" dirty="0">
                <a:latin typeface="Aptos" panose="020B0004020202020204" pitchFamily="34" charset="0"/>
              </a:rPr>
              <a:t>(but)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54567"/>
            <a:ext cx="629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b="1" dirty="0"/>
              <a:t>Tur e leinan aki ta purba pa frena abusu i violensia entre hende.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0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 PA BIBA DEN SOSIEDAT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Si un h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òmber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sedusí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un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birgen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kende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ta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komprometé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ta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kasá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drumi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kuné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mester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plaka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-di-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brùit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esaki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lo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bira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esposa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  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22:16 </a:t>
            </a:r>
            <a:r>
              <a:rPr lang="en" sz="11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66869" y="1872181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Dios no tabata kontentu pa simplemente laga nos ku leinan “b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siko” i laga nos aplik</a:t>
            </a:r>
            <a:r>
              <a:rPr lang="pap-029" sz="2000" b="1" dirty="0">
                <a:latin typeface="Aptos" panose="020B0004020202020204" pitchFamily="34" charset="0"/>
              </a:rPr>
              <a:t>á nan manera nos ta haña ta bon</a:t>
            </a:r>
            <a:r>
              <a:rPr lang="pap-029" sz="2000" b="1" dirty="0"/>
              <a:t>. El a kuida pa prove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 pa eh</a:t>
            </a:r>
            <a:r>
              <a:rPr lang="pap-029" sz="2000" b="1" dirty="0">
                <a:latin typeface="Aptos" panose="020B0004020202020204" pitchFamily="34" charset="0"/>
              </a:rPr>
              <a:t>èmpelnan konkreto asina ku nos por apliká nan korektamente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Siendo un aliansa entre Dios i Su pueblo, e leinan aki tambe ta inklu</a:t>
            </a:r>
            <a:r>
              <a:rPr lang="pap-029" sz="2000" b="1" dirty="0">
                <a:latin typeface="Aptos" panose="020B0004020202020204" pitchFamily="34" charset="0"/>
              </a:rPr>
              <a:t>í e manera den kual nos mester relashoná na djÉ. Añadí na e sosiegunan di Sabat, tabatin e obligashon pa opservá e fiestanan ku ta rekòrdá nos di nos liberashon for di piká, protekshon divino, i e futuro glorioso ku ta spera nos. </a:t>
            </a:r>
            <a:endParaRPr lang="pap-029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latin typeface="Aptos" panose="020B0004020202020204" pitchFamily="34" charset="0"/>
              </a:rPr>
              <a:t>Énfasis speshal ta wòrdu poné riba proteha esun debil i ekskluí </a:t>
            </a:r>
            <a:r>
              <a:rPr lang="pap-029" sz="2000" b="1" dirty="0"/>
              <a:t>, pero sin duna nan benefisionan inhustu — esei ta, sin pervert</a:t>
            </a:r>
            <a:r>
              <a:rPr lang="pap-029" sz="2000" b="1" dirty="0">
                <a:latin typeface="Aptos" panose="020B0004020202020204" pitchFamily="34" charset="0"/>
              </a:rPr>
              <a:t>í hustisia pa benefisiá òf perhudiká nan </a:t>
            </a:r>
            <a:r>
              <a:rPr lang="en" sz="2000" b="1" dirty="0"/>
              <a:t>(Eks.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b="1" dirty="0"/>
              <a:t>E eh</a:t>
            </a:r>
            <a:r>
              <a:rPr lang="pap-029" b="1" dirty="0">
                <a:latin typeface="Aptos" panose="020B0004020202020204" pitchFamily="34" charset="0"/>
              </a:rPr>
              <a:t>èmpelnan aki ta inkluí atakenan di animal-riba-animal </a:t>
            </a:r>
            <a:r>
              <a:rPr lang="pap-029" b="1" dirty="0"/>
              <a:t>(Eks. 21:35-36 ); prestamentu i h</a:t>
            </a:r>
            <a:r>
              <a:rPr lang="pap-029" b="1" dirty="0">
                <a:latin typeface="Aptos" panose="020B0004020202020204" pitchFamily="34" charset="0"/>
              </a:rPr>
              <a:t>ürmentu</a:t>
            </a:r>
            <a:r>
              <a:rPr lang="pap-029" b="1" dirty="0"/>
              <a:t> (Eks. 22:14-15 ); relashonnan premarital (Eks</a:t>
            </a:r>
            <a:r>
              <a:rPr lang="en" b="1" dirty="0"/>
              <a:t>. 22:16 ), etc.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KON PA HA</a:t>
            </a:r>
            <a:r>
              <a:rPr lang="en-U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ptos" panose="020B0004020202020204" pitchFamily="34" charset="0"/>
              </a:rPr>
              <a:t>ÑA VIKTORIA</a:t>
            </a:r>
            <a:endParaRPr lang="en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 Mira, Mi ta mandando un angel bo dilanti pa wardabo riba kaminda i pa hibabo na e lug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á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Mi 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prepará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(Eksodo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Pakiko Dios no a duna Abraham e tera di e Kananeonan? “ Pasombra e inikidat di e Amoreonan no ta kompleto ainda ” (Gen.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0140903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Si Dios a saka nan for di Egipto sin ku nan mester a bringa, a parti e laman na dos, a aliment</a:t>
            </a:r>
            <a:r>
              <a:rPr lang="pap-029" sz="2000" b="1" dirty="0">
                <a:latin typeface="Aptos" panose="020B0004020202020204" pitchFamily="34" charset="0"/>
              </a:rPr>
              <a:t>á nan milagrosamente, i a guia nan ku Su Angel</a:t>
            </a:r>
            <a:r>
              <a:rPr lang="pap-029" sz="2000" b="1" dirty="0"/>
              <a:t>… E lo no por tabata kapas pa duna nan Kanaan sin ku nan lo mester bringa pa esaki</a:t>
            </a:r>
            <a:r>
              <a:rPr lang="en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Despues di kuater siglonan di grasia, e Kananeonan no a kambia nan maneranan. Tabata tempu pa duna e tera over na Israel… trankilmente! (Eks.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 </a:t>
            </a:r>
            <a:r>
              <a:rPr lang="pap-029" sz="3000" b="1" dirty="0">
                <a:latin typeface="Constantia" panose="02030602050306030303" pitchFamily="18" charset="0"/>
              </a:rPr>
              <a:t>Dor di e siglonan Dios Su lei a wòrdu preservá komo e standarte di mas haltu di moralidat. No tur e invenshonnan di siensia òf e imaginashonnan di mentenan fruktífero tabata kapas pa deskubrí un deber(obligashon) esensial no kubrí dor di e kódigo aki. </a:t>
            </a:r>
          </a:p>
          <a:p>
            <a:pPr>
              <a:spcBef>
                <a:spcPts val="600"/>
              </a:spcBef>
            </a:pPr>
            <a:r>
              <a:rPr lang="pap-029" sz="3000" b="1" dirty="0">
                <a:latin typeface="Constantia" panose="02030602050306030303" pitchFamily="18" charset="0"/>
              </a:rPr>
              <a:t>Dios Su lei ta e siguridat di bida i propiedat i pas i felisidat. Esaki a wòrdu duná pa sigurá nos presente i etèrno bon. </a:t>
            </a:r>
            <a:r>
              <a:rPr lang="en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 PA KOMPREND</a:t>
            </a:r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</a:t>
            </a: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LEI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1622</Words>
  <Application>Microsoft Office PowerPoint</Application>
  <PresentationFormat>Panorámica</PresentationFormat>
  <Paragraphs>70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139</cp:revision>
  <dcterms:created xsi:type="dcterms:W3CDTF">2025-07-23T17:54:44Z</dcterms:created>
  <dcterms:modified xsi:type="dcterms:W3CDTF">2025-08-28T04:33:17Z</dcterms:modified>
</cp:coreProperties>
</file>