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2" d="100"/>
          <a:sy n="32" d="100"/>
        </p:scale>
        <p:origin x="72" y="16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 sz="1800" b="1" spc="300" dirty="0">
              <a:solidFill>
                <a:schemeClr val="tx1"/>
              </a:solidFill>
            </a:rPr>
            <a:t>Bezaleel, kende a dirig</a:t>
          </a:r>
          <a:r>
            <a:rPr lang="en-US" sz="1800" b="1" spc="300" dirty="0">
              <a:solidFill>
                <a:schemeClr val="tx1"/>
              </a:solidFill>
              <a:latin typeface="Aptos" panose="020B0004020202020204" pitchFamily="34" charset="0"/>
            </a:rPr>
            <a:t>í e </a:t>
          </a:r>
          <a:r>
            <a:rPr lang="en-US" sz="1800" b="1" spc="300" dirty="0" err="1">
              <a:solidFill>
                <a:schemeClr val="tx1"/>
              </a:solidFill>
              <a:latin typeface="Aptos" panose="020B0004020202020204" pitchFamily="34" charset="0"/>
            </a:rPr>
            <a:t>proyekto</a:t>
          </a:r>
          <a:r>
            <a:rPr lang="en-US" sz="1800" b="1" spc="300" dirty="0">
              <a:solidFill>
                <a:schemeClr val="tx1"/>
              </a:solidFill>
              <a:latin typeface="Aptos" panose="020B0004020202020204" pitchFamily="34" charset="0"/>
            </a:rPr>
            <a:t> </a:t>
          </a:r>
          <a:r>
            <a:rPr lang="en-US" sz="1800" b="1" spc="300" dirty="0" err="1">
              <a:solidFill>
                <a:schemeClr val="tx1"/>
              </a:solidFill>
              <a:latin typeface="Aptos" panose="020B0004020202020204" pitchFamily="34" charset="0"/>
            </a:rPr>
            <a:t>kompleto</a:t>
          </a:r>
          <a:r>
            <a:rPr lang="en-US" sz="1800" b="1" spc="300" dirty="0">
              <a:solidFill>
                <a:schemeClr val="tx1"/>
              </a:solidFill>
              <a:latin typeface="Aptos" panose="020B0004020202020204" pitchFamily="34" charset="0"/>
            </a:rPr>
            <a:t>( </a:t>
          </a:r>
          <a:r>
            <a:rPr lang="en" sz="1800" b="1" spc="300" dirty="0">
              <a:solidFill>
                <a:schemeClr val="tx1"/>
              </a:solidFill>
            </a:rPr>
            <a:t>Eks. 31:2</a:t>
          </a:r>
          <a:r>
            <a:rPr lang="en" sz="2000" b="1" spc="300" dirty="0">
              <a:solidFill>
                <a:schemeClr val="tx1"/>
              </a:solidFill>
            </a:rPr>
            <a:t>)</a:t>
          </a:r>
          <a:endParaRPr lang="es-ES" sz="20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en" sz="1800" b="1" spc="300" dirty="0">
              <a:solidFill>
                <a:schemeClr val="tx1"/>
              </a:solidFill>
            </a:rPr>
            <a:t>Aholiab, kende tabata su asistente lider (Eks. 31:6a)</a:t>
          </a:r>
          <a:endParaRPr lang="es-ES" sz="18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 sz="1800" b="1" spc="300" dirty="0">
              <a:solidFill>
                <a:schemeClr val="tx1"/>
              </a:solidFill>
            </a:rPr>
            <a:t>Otro hendenan kende a yuda den e trabou(Eks. 31:6b)</a:t>
          </a:r>
          <a:endParaRPr lang="es-ES" sz="18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spc="300" dirty="0">
              <a:solidFill>
                <a:schemeClr val="tx1"/>
              </a:solidFill>
            </a:rPr>
            <a:t>Bezaleel, kende a dirig</a:t>
          </a:r>
          <a:r>
            <a:rPr lang="en-US" sz="1800" b="1" kern="1200" spc="300" dirty="0">
              <a:solidFill>
                <a:schemeClr val="tx1"/>
              </a:solidFill>
              <a:latin typeface="Aptos" panose="020B0004020202020204" pitchFamily="34" charset="0"/>
            </a:rPr>
            <a:t>í e </a:t>
          </a:r>
          <a:r>
            <a:rPr lang="en-US" sz="1800" b="1" kern="1200" spc="300" dirty="0" err="1">
              <a:solidFill>
                <a:schemeClr val="tx1"/>
              </a:solidFill>
              <a:latin typeface="Aptos" panose="020B0004020202020204" pitchFamily="34" charset="0"/>
            </a:rPr>
            <a:t>proyekto</a:t>
          </a:r>
          <a:r>
            <a:rPr lang="en-US" sz="1800" b="1" kern="1200" spc="300" dirty="0">
              <a:solidFill>
                <a:schemeClr val="tx1"/>
              </a:solidFill>
              <a:latin typeface="Aptos" panose="020B0004020202020204" pitchFamily="34" charset="0"/>
            </a:rPr>
            <a:t> </a:t>
          </a:r>
          <a:r>
            <a:rPr lang="en-US" sz="1800" b="1" kern="1200" spc="300" dirty="0" err="1">
              <a:solidFill>
                <a:schemeClr val="tx1"/>
              </a:solidFill>
              <a:latin typeface="Aptos" panose="020B0004020202020204" pitchFamily="34" charset="0"/>
            </a:rPr>
            <a:t>kompleto</a:t>
          </a:r>
          <a:r>
            <a:rPr lang="en-US" sz="1800" b="1" kern="1200" spc="300" dirty="0">
              <a:solidFill>
                <a:schemeClr val="tx1"/>
              </a:solidFill>
              <a:latin typeface="Aptos" panose="020B0004020202020204" pitchFamily="34" charset="0"/>
            </a:rPr>
            <a:t>( </a:t>
          </a:r>
          <a:r>
            <a:rPr lang="en" sz="1800" b="1" kern="1200" spc="300" dirty="0">
              <a:solidFill>
                <a:schemeClr val="tx1"/>
              </a:solidFill>
            </a:rPr>
            <a:t>Eks. 31:2</a:t>
          </a:r>
          <a:r>
            <a:rPr lang="en" sz="2000" b="1" kern="1200" spc="300" dirty="0">
              <a:solidFill>
                <a:schemeClr val="tx1"/>
              </a:solidFill>
            </a:rPr>
            <a:t>)</a:t>
          </a:r>
          <a:endParaRPr lang="es-ES" sz="20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spc="300" dirty="0">
              <a:solidFill>
                <a:schemeClr val="tx1"/>
              </a:solidFill>
            </a:rPr>
            <a:t>Aholiab, kende tabata su asistente lider (Eks. 31:6a)</a:t>
          </a:r>
          <a:endParaRPr lang="es-ES" sz="18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spc="300" dirty="0">
              <a:solidFill>
                <a:schemeClr val="tx1"/>
              </a:solidFill>
            </a:rPr>
            <a:t>Otro hendenan kende a yuda den e trabou(Eks. 31:6b)</a:t>
          </a:r>
          <a:endParaRPr lang="es-ES" sz="18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9/3/2025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105448" y="4194112"/>
            <a:ext cx="5162052"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5200" b="1" dirty="0">
                <a:ln w="9525">
                  <a:solidFill>
                    <a:srgbClr val="A37101"/>
                  </a:solidFill>
                  <a:prstDash val="solid"/>
                </a:ln>
                <a:solidFill>
                  <a:srgbClr val="F1A501"/>
                </a:solidFill>
                <a:effectLst>
                  <a:outerShdw blurRad="12700" dist="38100" dir="2700000" algn="tl" rotWithShape="0">
                    <a:srgbClr val="FFDF97"/>
                  </a:outerShdw>
                </a:effectLst>
              </a:rPr>
              <a:t>E ALIANSA I E PLAN (</a:t>
            </a:r>
            <a:r>
              <a:rPr lang="en-US" sz="4800" b="1" dirty="0">
                <a:ln w="9525">
                  <a:solidFill>
                    <a:srgbClr val="A37101"/>
                  </a:solidFill>
                  <a:prstDash val="solid"/>
                </a:ln>
                <a:solidFill>
                  <a:srgbClr val="F1A501"/>
                </a:solidFill>
                <a:effectLst>
                  <a:outerShdw blurRad="12700" dist="38100" dir="2700000" algn="tl" rotWithShape="0">
                    <a:srgbClr val="FFDF97"/>
                  </a:outerShdw>
                </a:effectLst>
              </a:rPr>
              <a:t>ANTEPROYEKTO)</a:t>
            </a:r>
            <a:endParaRPr kumimoji="0" lang="en" sz="48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a:t>
            </a:r>
            <a:r>
              <a:rPr kumimoji="0" lang="en-US"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0B0004020202020204" pitchFamily="34" charset="0"/>
              </a:rPr>
              <a:t>ès</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10  </a:t>
            </a:r>
            <a:r>
              <a:rPr lang="en" sz="1600" b="1" dirty="0">
                <a:solidFill>
                  <a:srgbClr val="00CC00">
                    <a:lumMod val="20000"/>
                    <a:lumOff val="80000"/>
                  </a:srgbClr>
                </a:solidFill>
                <a:effectLst>
                  <a:outerShdw blurRad="38100" dist="38100" dir="2700000" algn="tl">
                    <a:srgbClr val="000000">
                      <a:alpha val="43137"/>
                    </a:srgbClr>
                  </a:outerShdw>
                </a:effectLst>
                <a:latin typeface="Aptos" panose="02110004020202020204"/>
              </a:rPr>
              <a:t>pa </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S</a:t>
            </a:r>
            <a:r>
              <a:rPr lang="en" sz="1600" b="1" dirty="0">
                <a:solidFill>
                  <a:srgbClr val="00CC00">
                    <a:lumMod val="20000"/>
                    <a:lumOff val="80000"/>
                  </a:srgbClr>
                </a:solidFill>
                <a:effectLst>
                  <a:outerShdw blurRad="38100" dist="38100" dir="2700000" algn="tl">
                    <a:srgbClr val="000000">
                      <a:alpha val="43137"/>
                    </a:srgbClr>
                  </a:outerShdw>
                </a:effectLst>
                <a:latin typeface="Aptos" panose="02110004020202020204"/>
              </a:rPr>
              <a:t>è</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ptember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E PREPARASHON DI E MOD</a:t>
            </a:r>
            <a:r>
              <a:rPr kumimoji="0" lang="en-US"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0B0004020202020204" pitchFamily="34" charset="0"/>
              </a:rPr>
              <a:t>ÈL</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861774"/>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Mira, Mi a skohe Bezaleel</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yiu</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hòmber</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di Uri,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yiu</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hòmber</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di Hur, di e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tribu</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di Juda,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Mi a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yen’é</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ku</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e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Spiritu</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di Dios,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ku</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sabiduria</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ku</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komprendementu</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ku</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konosementu</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ku</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tur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sorto</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di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abilidatnan</a:t>
            </a:r>
            <a:r>
              <a:rPr lang="en-US" b="1" noProof="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noProof="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speshal</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(Eksodo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pap-029" sz="2000" b="1" dirty="0">
                <a:solidFill>
                  <a:prstClr val="black"/>
                </a:solidFill>
                <a:latin typeface="Aptos" panose="02110004020202020204"/>
              </a:rPr>
              <a:t>O</a:t>
            </a:r>
            <a:r>
              <a:rPr kumimoji="0" lang="pap-029" sz="2000" b="1" i="0" u="none" strike="noStrike" kern="1200" cap="none" spc="0" normalizeH="0" baseline="0" noProof="0" dirty="0">
                <a:ln>
                  <a:noFill/>
                </a:ln>
                <a:solidFill>
                  <a:prstClr val="black"/>
                </a:solidFill>
                <a:effectLst/>
                <a:uLnTx/>
                <a:uFillTx/>
                <a:latin typeface="Aptos" panose="02110004020202020204"/>
              </a:rPr>
              <a:t>unke Dios a duna Mois</a:t>
            </a:r>
            <a:r>
              <a:rPr kumimoji="0" lang="pap-029" sz="2000" b="1" i="0" u="none" strike="noStrike" kern="1200" cap="none" spc="0" normalizeH="0" baseline="0" noProof="0" dirty="0">
                <a:ln>
                  <a:noFill/>
                </a:ln>
                <a:solidFill>
                  <a:prstClr val="black"/>
                </a:solidFill>
                <a:effectLst/>
                <a:uLnTx/>
                <a:uFillTx/>
                <a:latin typeface="Aptos" panose="020B0004020202020204" pitchFamily="34" charset="0"/>
              </a:rPr>
              <a:t>és instrukshonnan masha detayá en kuantu di e konstrukshon, E no a bis’é tur detaye. Kiko e labamano di bròns, e kerubin, e saserdotenan su túnika bòrdá, etc. lo tin di parse</a:t>
            </a:r>
            <a:r>
              <a:rPr kumimoji="0" lang="pap-029" sz="2000" b="1" i="0" u="none" strike="noStrike" kern="1200" cap="none" spc="0" normalizeH="0" baseline="0" noProof="0" dirty="0">
                <a:ln>
                  <a:noFill/>
                </a:ln>
                <a:solidFill>
                  <a:prstClr val="black"/>
                </a:solidFill>
                <a:effectLst/>
                <a:uLnTx/>
                <a:uFillTx/>
                <a:latin typeface="Aptos" panose="02110004020202020204"/>
              </a:rPr>
              <a:t>? Esaki a duna e Spiritu Santu e oportunidat pa traha ku e trahad</a:t>
            </a:r>
            <a:r>
              <a:rPr kumimoji="0" lang="pap-029" sz="2000" b="1" i="0" u="none" strike="noStrike" kern="1200" cap="none" spc="0" normalizeH="0" baseline="0" noProof="0" dirty="0">
                <a:ln>
                  <a:noFill/>
                </a:ln>
                <a:solidFill>
                  <a:prstClr val="black"/>
                </a:solidFill>
                <a:effectLst/>
                <a:uLnTx/>
                <a:uFillTx/>
                <a:latin typeface="Aptos" panose="020B0004020202020204" pitchFamily="34" charset="0"/>
              </a:rPr>
              <a:t>ónan</a:t>
            </a:r>
            <a:r>
              <a:rPr lang="pap-029" sz="2000" b="1" dirty="0">
                <a:solidFill>
                  <a:prstClr val="black"/>
                </a:solidFill>
                <a:latin typeface="Aptos" panose="020B0004020202020204" pitchFamily="34" charset="0"/>
              </a:rPr>
              <a:t> su talentonan</a:t>
            </a:r>
            <a:r>
              <a:rPr lang="en-US" sz="2000" b="1" dirty="0">
                <a:solidFill>
                  <a:prstClr val="black"/>
                </a:solidFill>
                <a:latin typeface="Aptos" panose="020B0004020202020204" pitchFamily="34" charset="0"/>
              </a:rPr>
              <a:t>. </a:t>
            </a:r>
            <a:r>
              <a:rPr kumimoji="0" lang="en-US" sz="2000" b="1" i="0" u="none" strike="noStrike" kern="1200" cap="none" spc="0" normalizeH="0" baseline="0" noProof="0" dirty="0">
                <a:ln>
                  <a:noFill/>
                </a:ln>
                <a:solidFill>
                  <a:prstClr val="black"/>
                </a:solidFill>
                <a:effectLst/>
                <a:uLnTx/>
                <a:uFillTx/>
                <a:latin typeface="Aptos" panose="020B0004020202020204" pitchFamily="34" charset="0"/>
              </a:rPr>
              <a:t>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1081697236"/>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1483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ea typeface="+mn-ea"/>
                <a:cs typeface="+mn-cs"/>
              </a:rPr>
              <a:t>Meimei di e instrukshonnan pa traha e santuario, tin e menshon speshal di e Sabat (Eks. 31:12-17). Kiko e Sabat tin di hasi</a:t>
            </a:r>
            <a:r>
              <a:rPr kumimoji="0" lang="pap-029" sz="2000" b="1" i="0" u="none" strike="noStrike" kern="1200" cap="none" spc="0" normalizeH="0" dirty="0">
                <a:ln>
                  <a:noFill/>
                </a:ln>
                <a:solidFill>
                  <a:prstClr val="black"/>
                </a:solidFill>
                <a:effectLst/>
                <a:uLnTx/>
                <a:uFillTx/>
                <a:latin typeface="Aptos" panose="02110004020202020204"/>
                <a:ea typeface="+mn-ea"/>
                <a:cs typeface="+mn-cs"/>
              </a:rPr>
              <a:t> ku tur esaki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300" y="3753541"/>
            <a:ext cx="120527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 e detayenan aki, e Spiritu Santu a dota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ku talentonan speshal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67539"/>
            <a:ext cx="904280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Santidat ta e yabi. Pa aserk</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á e Dios Santu, nos mester ta santu manera djÉ. </a:t>
            </a:r>
            <a:r>
              <a:rPr kumimoji="0" lang="pap-029" sz="2000" b="1" i="0" u="none" strike="noStrike" kern="1200" cap="none" spc="0" normalizeH="0" baseline="0" dirty="0">
                <a:ln>
                  <a:noFill/>
                </a:ln>
                <a:solidFill>
                  <a:prstClr val="black"/>
                </a:solidFill>
                <a:effectLst/>
                <a:uLnTx/>
                <a:uFillTx/>
                <a:latin typeface="Aptos" panose="02110004020202020204"/>
              </a:rPr>
              <a:t>                        E Sabat ta e</a:t>
            </a:r>
            <a:r>
              <a:rPr kumimoji="0" lang="pap-029" sz="2000" b="1" i="0" u="none" strike="noStrike" kern="1200" cap="none" spc="0" normalizeH="0" dirty="0">
                <a:ln>
                  <a:noFill/>
                </a:ln>
                <a:solidFill>
                  <a:prstClr val="black"/>
                </a:solidFill>
                <a:effectLst/>
                <a:uLnTx/>
                <a:uFillTx/>
                <a:latin typeface="Aptos" panose="02110004020202020204"/>
              </a:rPr>
              <a:t> se</a:t>
            </a:r>
            <a:r>
              <a:rPr kumimoji="0" lang="pap-029" sz="2000" b="1" i="0" u="none" strike="noStrike" kern="1200" cap="none" spc="0" normalizeH="0" dirty="0">
                <a:ln>
                  <a:noFill/>
                </a:ln>
                <a:solidFill>
                  <a:prstClr val="black"/>
                </a:solidFill>
                <a:effectLst/>
                <a:uLnTx/>
                <a:uFillTx/>
                <a:latin typeface="Aptos" panose="020B0004020202020204" pitchFamily="34" charset="0"/>
              </a:rPr>
              <a:t>ñal ei di e santidat ei</a:t>
            </a:r>
            <a:r>
              <a:rPr kumimoji="0" lang="pap-029" sz="2000" b="1" i="0" u="none" strike="noStrike" kern="1200" cap="none" spc="0" normalizeH="0" baseline="0" dirty="0">
                <a:ln>
                  <a:noFill/>
                </a:ln>
                <a:solidFill>
                  <a:prstClr val="black"/>
                </a:solidFill>
                <a:effectLst/>
                <a:uLnTx/>
                <a:uFillTx/>
                <a:latin typeface="Aptos" panose="02110004020202020204"/>
              </a:rPr>
              <a:t> (Eks. 31:13; Ezek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5770811"/>
          </a:xfrm>
          <a:prstGeom prst="rect">
            <a:avLst/>
          </a:prstGeom>
          <a:noFill/>
        </p:spPr>
        <p:txBody>
          <a:bodyPr wrap="square">
            <a:spAutoFit/>
          </a:bodyPr>
          <a:lstStyle/>
          <a:p>
            <a:pPr lvl="0">
              <a:spcBef>
                <a:spcPts val="600"/>
              </a:spcBef>
              <a:defRPr/>
            </a:pPr>
            <a:r>
              <a:rPr kumimoji="0" lang="pap-029" sz="2800" b="1" i="0" u="none" strike="noStrike" kern="1200" cap="none" spc="0" normalizeH="0" baseline="0" noProof="0" dirty="0">
                <a:ln>
                  <a:noFill/>
                </a:ln>
                <a:solidFill>
                  <a:prstClr val="black"/>
                </a:solidFill>
                <a:effectLst/>
                <a:uLnTx/>
                <a:uFillTx/>
                <a:latin typeface="Constantia" panose="02030602050306030303" pitchFamily="18" charset="0"/>
              </a:rPr>
              <a:t>“ Den e trahamentu di e santuario komo un lugá di biba pa Dios, Moisés a wòrdu dirigí pa traha tur kos segu e patronchi di e kosnan den e shelunan</a:t>
            </a:r>
            <a:r>
              <a:rPr lang="pap-029" sz="2800" b="1" dirty="0">
                <a:solidFill>
                  <a:prstClr val="black"/>
                </a:solidFill>
                <a:latin typeface="Constantia" panose="02030602050306030303" pitchFamily="18" charset="0"/>
              </a:rPr>
              <a:t>. Dios a yam’é den e seru, i a revelá na djé e kosnan selestial, i den nan similitut e tabernakel, ku tur loke ta pertenesé na esaki, a wòrdu formá(trahá).</a:t>
            </a:r>
          </a:p>
          <a:p>
            <a:pPr lvl="0">
              <a:spcBef>
                <a:spcPts val="600"/>
              </a:spcBef>
              <a:defRPr/>
            </a:pPr>
            <a:r>
              <a:rPr lang="pap-029" sz="2800" b="1" dirty="0">
                <a:solidFill>
                  <a:prstClr val="black"/>
                </a:solidFill>
                <a:latin typeface="Constantia" panose="02030602050306030303" pitchFamily="18" charset="0"/>
              </a:rPr>
              <a:t>P’esei na Israel, kende El a desea pa hasi Su lugá di biba, El a revelá Su ideal glorioso di karakter. […] Pero e ideal aki nan tabata, den nan mes, sin poder pa alkansá. E revelashon na Sinai lo por solamente impreshoná nan ku nan nesesidat i inkapasidat(impotensia)</a:t>
            </a:r>
            <a:r>
              <a:rPr kumimoji="0" lang="pap-029" sz="2800" b="1" i="0" u="none" strike="noStrike" kern="1200" cap="none" spc="0" normalizeH="0" baseline="0" noProof="0" dirty="0">
                <a:ln>
                  <a:noFill/>
                </a:ln>
                <a:solidFill>
                  <a:prstClr val="black"/>
                </a:solidFill>
                <a:effectLst/>
                <a:uLnTx/>
                <a:uFillTx/>
                <a:latin typeface="Constantia" panose="02030602050306030303" pitchFamily="18" charset="0"/>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69277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Asina</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ei</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Mois</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rPr>
              <a:t>és a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rPr>
              <a:t>bini</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rPr>
              <a:t> i a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rPr>
              <a:t>konta</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rPr>
              <a:t> e pueblo tur e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rPr>
              <a:t>palabranan</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rPr>
              <a:t> di Señor i tur e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rPr>
              <a:t>ordenansanan</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rPr>
              <a:t>. Y tur e pueblo a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rPr>
              <a:t>kontestá</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rPr>
              <a:t>ku</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rPr>
              <a:t> un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rPr>
              <a:t>bos</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rPr>
              <a:t> i a bisa, </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Tur e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palabranan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ku</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Se</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rPr>
              <a:t>ñ</a:t>
            </a:r>
            <a:r>
              <a:rPr lang="en-US" sz="2800" b="1" dirty="0">
                <a:ln w="12700" cmpd="sng">
                  <a:noFill/>
                  <a:prstDash val="solid"/>
                </a:ln>
                <a:solidFill>
                  <a:srgbClr val="953DA1"/>
                </a:solidFill>
                <a:latin typeface="Comic Sans MS" panose="030F0702030302020204" pitchFamily="66" charset="0"/>
              </a:rPr>
              <a:t>or a </a:t>
            </a:r>
            <a:r>
              <a:rPr lang="en-US" sz="2800" b="1" dirty="0" err="1">
                <a:ln w="12700" cmpd="sng">
                  <a:noFill/>
                  <a:prstDash val="solid"/>
                </a:ln>
                <a:solidFill>
                  <a:srgbClr val="953DA1"/>
                </a:solidFill>
                <a:latin typeface="Comic Sans MS" panose="030F0702030302020204" pitchFamily="66" charset="0"/>
              </a:rPr>
              <a:t>bisa</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nos</a:t>
            </a:r>
            <a:r>
              <a:rPr lang="en-US" sz="2800" b="1" dirty="0">
                <a:ln w="12700" cmpd="sng">
                  <a:noFill/>
                  <a:prstDash val="solid"/>
                </a:ln>
                <a:solidFill>
                  <a:srgbClr val="953DA1"/>
                </a:solidFill>
                <a:latin typeface="Comic Sans MS" panose="030F0702030302020204" pitchFamily="66" charset="0"/>
              </a:rPr>
              <a:t> lo </a:t>
            </a:r>
            <a:r>
              <a:rPr lang="en-US" sz="2800" b="1" dirty="0" err="1">
                <a:ln w="12700" cmpd="sng">
                  <a:noFill/>
                  <a:prstDash val="solid"/>
                </a:ln>
                <a:solidFill>
                  <a:srgbClr val="953DA1"/>
                </a:solidFill>
                <a:latin typeface="Comic Sans MS" panose="030F0702030302020204" pitchFamily="66" charset="0"/>
              </a:rPr>
              <a:t>hasi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Eksodo</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 </a:t>
            </a:r>
            <a:r>
              <a:rPr kumimoji="0" lang="es-ES" sz="16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E aliansa:</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sanger di e aliansa (Eksodo 24:1-6, 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kumplimentu di e aliansa (Eksodo 24:7)</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Kuminda di e Aliansa (Eksodo 24:9-18)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E mod</a:t>
            </a:r>
            <a:r>
              <a:rPr kumimoji="0" lang="pap-029" sz="2000" b="1" i="0" u="none" strike="noStrike" kern="1200" cap="none" spc="0" normalizeH="0" baseline="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0B0004020202020204" pitchFamily="34" charset="0"/>
              </a:rPr>
              <a:t>el (muestra)</a:t>
            </a:r>
            <a:r>
              <a:rPr kumimoji="0" lang="pap-029" sz="2000" b="1" i="0" u="none" strike="noStrike" kern="1200" cap="none" spc="0" normalizeH="0" baseline="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E prop</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ósito di e modèl</a:t>
            </a:r>
            <a:r>
              <a:rPr kumimoji="0" lang="pap-029" sz="2000" b="1" i="0" u="none" strike="noStrike" kern="1200" cap="none" spc="0" normalizeH="0" baseline="0" dirty="0">
                <a:ln>
                  <a:noFill/>
                </a:ln>
                <a:solidFill>
                  <a:prstClr val="black"/>
                </a:solidFill>
                <a:effectLst/>
                <a:uLnTx/>
                <a:uFillTx/>
                <a:latin typeface="Aptos" panose="02110004020202020204"/>
              </a:rPr>
              <a:t> (Eksodo 25:1-9)</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E Preparashon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di e Mod</a:t>
            </a:r>
            <a:r>
              <a:rPr kumimoji="0" lang="en-US" sz="2000" b="1" i="0" u="none" strike="noStrike" kern="1200" cap="none" spc="0" normalizeH="0" baseline="0" noProof="0" dirty="0" err="1">
                <a:ln>
                  <a:noFill/>
                </a:ln>
                <a:solidFill>
                  <a:prstClr val="black"/>
                </a:solidFill>
                <a:effectLst/>
                <a:uLnTx/>
                <a:uFillTx/>
                <a:latin typeface="Aptos" panose="020B0004020202020204" pitchFamily="34" charset="0"/>
              </a:rPr>
              <a:t>èl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(Eksodo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Despues di a proklam</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á ku bos duru e Dies Mandamentunan i dunando Moisés un sèt di leinan básiko, Dios kier a sera un aliansa(pakto) ku </a:t>
            </a:r>
            <a:r>
              <a:rPr kumimoji="0" lang="pap-029" sz="2000" b="1" i="0" u="none" strike="noStrike" kern="1200" cap="none" spc="0" normalizeH="0" baseline="0" dirty="0">
                <a:ln>
                  <a:noFill/>
                </a:ln>
                <a:solidFill>
                  <a:prstClr val="black"/>
                </a:solidFill>
                <a:effectLst/>
                <a:uLnTx/>
                <a:uFillTx/>
                <a:latin typeface="Aptos" panose="02110004020202020204"/>
              </a:rPr>
              <a:t>Israel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8" y="1909803"/>
            <a:ext cx="689585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noProof="0" dirty="0">
                <a:ln>
                  <a:noFill/>
                </a:ln>
                <a:solidFill>
                  <a:prstClr val="black"/>
                </a:solidFill>
                <a:effectLst/>
                <a:uLnTx/>
                <a:uFillTx/>
                <a:latin typeface="Aptos" panose="02110004020202020204"/>
              </a:rPr>
              <a:t>Despues di a skirbi e aliansa riba un r</a:t>
            </a:r>
            <a:r>
              <a:rPr kumimoji="0" lang="pap-029" sz="2000" b="1" i="0" u="none" strike="noStrike" kern="1200" cap="none" spc="0" normalizeH="0" baseline="0" noProof="0" dirty="0">
                <a:ln>
                  <a:noFill/>
                </a:ln>
                <a:solidFill>
                  <a:prstClr val="black"/>
                </a:solidFill>
                <a:effectLst/>
                <a:uLnTx/>
                <a:uFillTx/>
                <a:latin typeface="Aptos" panose="020B0004020202020204" pitchFamily="34" charset="0"/>
              </a:rPr>
              <a:t>òl, tur dos partido mester a ratifiká esaki. E pueblo a ratifik’é, bisando ku nan lo ward’é. Kon Dios</a:t>
            </a:r>
            <a:r>
              <a:rPr kumimoji="0" lang="pap-029" sz="2000" b="1" i="0" u="none" strike="noStrike" kern="1200" cap="none" spc="0" normalizeH="0" noProof="0" dirty="0">
                <a:ln>
                  <a:noFill/>
                </a:ln>
                <a:solidFill>
                  <a:prstClr val="black"/>
                </a:solidFill>
                <a:effectLst/>
                <a:uLnTx/>
                <a:uFillTx/>
                <a:latin typeface="Aptos" panose="020B0004020202020204" pitchFamily="34" charset="0"/>
              </a:rPr>
              <a:t> a ratifiká esaki</a:t>
            </a:r>
            <a:r>
              <a:rPr kumimoji="0" lang="pap-029" sz="2000" b="1" i="0" u="none" strike="noStrike" kern="1200" cap="none" spc="0" normalizeH="0" baseline="0" noProof="0" dirty="0">
                <a:ln>
                  <a:noFill/>
                </a:ln>
                <a:solidFill>
                  <a:prstClr val="black"/>
                </a:solidFill>
                <a:effectLst/>
                <a:uLnTx/>
                <a:uFillTx/>
                <a:latin typeface="Aptos" panose="02110004020202020204"/>
              </a:rPr>
              <a:t>? Ku sanger; </a:t>
            </a:r>
            <a:r>
              <a:rPr lang="pap-029" sz="2000" b="1" dirty="0">
                <a:solidFill>
                  <a:prstClr val="black"/>
                </a:solidFill>
                <a:latin typeface="Aptos" panose="02110004020202020204"/>
              </a:rPr>
              <a:t>ku un fiesta</a:t>
            </a:r>
            <a:r>
              <a:rPr kumimoji="0" lang="pap-029" sz="2000" b="1" i="0" u="none" strike="noStrike" kern="1200" cap="none" spc="0" normalizeH="0" baseline="0" noProof="0" dirty="0">
                <a:ln>
                  <a:noFill/>
                </a:ln>
                <a:solidFill>
                  <a:prstClr val="black"/>
                </a:solidFill>
                <a:effectLst/>
                <a:uLnTx/>
                <a:uFillTx/>
                <a:latin typeface="Aptos" panose="02110004020202020204"/>
              </a:rPr>
              <a:t>; i ku un mod</a:t>
            </a:r>
            <a:r>
              <a:rPr kumimoji="0" lang="pap-029" sz="2000" b="1" i="0" u="none" strike="noStrike" kern="1200" cap="none" spc="0" normalizeH="0" baseline="0" noProof="0" dirty="0">
                <a:ln>
                  <a:noFill/>
                </a:ln>
                <a:solidFill>
                  <a:prstClr val="black"/>
                </a:solidFill>
                <a:effectLst/>
                <a:uLnTx/>
                <a:uFillTx/>
                <a:latin typeface="Aptos" panose="020B0004020202020204" pitchFamily="34" charset="0"/>
              </a:rPr>
              <a:t>èl</a:t>
            </a:r>
            <a:r>
              <a:rPr lang="pap-029" sz="2000" b="1" dirty="0">
                <a:solidFill>
                  <a:prstClr val="black"/>
                </a:solidFill>
                <a:latin typeface="Aptos" panose="02110004020202020204"/>
              </a:rPr>
              <a:t>(muestra) pa yuda nan komprende e aliansa</a:t>
            </a:r>
            <a:r>
              <a:rPr kumimoji="0" lang="pap-029" sz="2000" b="1" i="0" u="none" strike="noStrike" kern="1200" cap="none" spc="0" normalizeH="0" baseline="0" noProof="0" dirty="0">
                <a:ln>
                  <a:noFill/>
                </a:ln>
                <a:solidFill>
                  <a:prstClr val="black"/>
                </a:solidFill>
                <a:effectLst/>
                <a:uLnTx/>
                <a:uFillTx/>
                <a:latin typeface="Aptos" panose="02110004020202020204"/>
              </a:rPr>
              <a:t>.</a:t>
            </a: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217306"/>
            <a:ext cx="689585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E aliansa tabata</a:t>
            </a:r>
            <a:r>
              <a:rPr kumimoji="0" lang="pap-029" sz="2000" b="1" i="0" u="none" strike="noStrike" kern="1200" cap="none" spc="0" normalizeH="0" dirty="0">
                <a:ln>
                  <a:noFill/>
                </a:ln>
                <a:solidFill>
                  <a:prstClr val="black"/>
                </a:solidFill>
                <a:effectLst/>
                <a:uLnTx/>
                <a:uFillTx/>
                <a:latin typeface="Aptos" panose="02110004020202020204"/>
              </a:rPr>
              <a:t> simpel</a:t>
            </a:r>
            <a:r>
              <a:rPr kumimoji="0" lang="pap-029" sz="2000" b="1" i="0" u="none" strike="noStrike" kern="1200" cap="none" spc="0" normalizeH="0" baseline="0" dirty="0">
                <a:ln>
                  <a:noFill/>
                </a:ln>
                <a:solidFill>
                  <a:prstClr val="black"/>
                </a:solidFill>
                <a:effectLst/>
                <a:uLnTx/>
                <a:uFillTx/>
                <a:latin typeface="Aptos" panose="02110004020202020204"/>
              </a:rPr>
              <a:t>: Ami lo ta boso Dios, Ami lo proteh</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á boso i bendishoná boso</a:t>
            </a:r>
            <a:r>
              <a:rPr kumimoji="0" lang="pap-029" sz="2000" b="1" i="0" u="none" strike="noStrike" kern="1200" cap="none" spc="0" normalizeH="0" baseline="0" dirty="0">
                <a:ln>
                  <a:noFill/>
                </a:ln>
                <a:solidFill>
                  <a:prstClr val="black"/>
                </a:solidFill>
                <a:effectLst/>
                <a:uLnTx/>
                <a:uFillTx/>
                <a:latin typeface="Aptos" panose="02110004020202020204"/>
              </a:rPr>
              <a:t>; boso, obedese Mi</a:t>
            </a:r>
            <a:r>
              <a:rPr kumimoji="0" lang="pap-029" sz="2000" b="1" i="0" u="none" strike="noStrike" kern="1200" cap="none" spc="0" normalizeH="0" dirty="0">
                <a:ln>
                  <a:noFill/>
                </a:ln>
                <a:solidFill>
                  <a:prstClr val="black"/>
                </a:solidFill>
                <a:effectLst/>
                <a:uLnTx/>
                <a:uFillTx/>
                <a:latin typeface="Aptos" panose="02110004020202020204"/>
              </a:rPr>
              <a:t> leinan</a:t>
            </a:r>
            <a:r>
              <a:rPr kumimoji="0" lang="pap-029" sz="2000" b="1" i="0" u="none" strike="noStrike" kern="1200" cap="none" spc="0" normalizeH="0" baseline="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E ALIANSA</a:t>
            </a: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E SANGER DI E ALIANSA</a:t>
            </a: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en-US" b="1" dirty="0">
                <a:solidFill>
                  <a:srgbClr val="2A4111"/>
                </a:solidFill>
                <a:latin typeface="Comic Sans MS" panose="030F0702030302020204" pitchFamily="66" charset="0"/>
              </a:rPr>
              <a:t>E </a:t>
            </a:r>
            <a:r>
              <a:rPr lang="en-US" b="1" dirty="0" err="1">
                <a:solidFill>
                  <a:srgbClr val="2A4111"/>
                </a:solidFill>
                <a:latin typeface="Comic Sans MS" panose="030F0702030302020204" pitchFamily="66" charset="0"/>
              </a:rPr>
              <a:t>ora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ei</a:t>
            </a:r>
            <a:r>
              <a:rPr lang="en-US" b="1" dirty="0">
                <a:solidFill>
                  <a:srgbClr val="2A4111"/>
                </a:solidFill>
                <a:latin typeface="Comic Sans MS" panose="030F0702030302020204" pitchFamily="66" charset="0"/>
              </a:rPr>
              <a:t> Moisés a </a:t>
            </a:r>
            <a:r>
              <a:rPr lang="en-US" b="1" dirty="0" err="1">
                <a:solidFill>
                  <a:srgbClr val="2A4111"/>
                </a:solidFill>
                <a:latin typeface="Comic Sans MS" panose="030F0702030302020204" pitchFamily="66" charset="0"/>
              </a:rPr>
              <a:t>kohe</a:t>
            </a:r>
            <a:r>
              <a:rPr lang="en-US" b="1" dirty="0">
                <a:solidFill>
                  <a:srgbClr val="2A4111"/>
                </a:solidFill>
                <a:latin typeface="Comic Sans MS" panose="030F0702030302020204" pitchFamily="66" charset="0"/>
              </a:rPr>
              <a:t> e sanger, </a:t>
            </a:r>
            <a:r>
              <a:rPr lang="en-US" b="1" dirty="0" err="1">
                <a:solidFill>
                  <a:srgbClr val="2A4111"/>
                </a:solidFill>
                <a:latin typeface="Comic Sans MS" panose="030F0702030302020204" pitchFamily="66" charset="0"/>
              </a:rPr>
              <a:t>i</a:t>
            </a:r>
            <a:r>
              <a:rPr lang="en-US" b="1" dirty="0">
                <a:solidFill>
                  <a:srgbClr val="2A4111"/>
                </a:solidFill>
                <a:latin typeface="Comic Sans MS" panose="030F0702030302020204" pitchFamily="66" charset="0"/>
              </a:rPr>
              <a:t> a </a:t>
            </a:r>
            <a:r>
              <a:rPr lang="en-US" b="1" dirty="0" err="1">
                <a:solidFill>
                  <a:srgbClr val="2A4111"/>
                </a:solidFill>
                <a:latin typeface="Comic Sans MS" panose="030F0702030302020204" pitchFamily="66" charset="0"/>
              </a:rPr>
              <a:t>sprèngu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esaki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riba</a:t>
            </a:r>
            <a:r>
              <a:rPr lang="en-US" b="1" dirty="0">
                <a:solidFill>
                  <a:srgbClr val="2A4111"/>
                </a:solidFill>
                <a:latin typeface="Comic Sans MS" panose="030F0702030302020204" pitchFamily="66" charset="0"/>
              </a:rPr>
              <a:t> e pueblo </a:t>
            </a:r>
            <a:r>
              <a:rPr lang="en-US" b="1" dirty="0" err="1">
                <a:solidFill>
                  <a:srgbClr val="2A4111"/>
                </a:solidFill>
                <a:latin typeface="Comic Sans MS" panose="030F0702030302020204" pitchFamily="66" charset="0"/>
              </a:rPr>
              <a:t>i</a:t>
            </a:r>
            <a:r>
              <a:rPr lang="en-US" b="1" dirty="0">
                <a:solidFill>
                  <a:srgbClr val="2A4111"/>
                </a:solidFill>
                <a:latin typeface="Comic Sans MS" panose="030F0702030302020204" pitchFamily="66" charset="0"/>
              </a:rPr>
              <a:t> a </a:t>
            </a:r>
            <a:r>
              <a:rPr lang="en-US" b="1" dirty="0" err="1">
                <a:solidFill>
                  <a:srgbClr val="2A4111"/>
                </a:solidFill>
                <a:latin typeface="Comic Sans MS" panose="030F0702030302020204" pitchFamily="66" charset="0"/>
              </a:rPr>
              <a:t>bisa</a:t>
            </a:r>
            <a:r>
              <a:rPr lang="en-US" b="1" dirty="0">
                <a:solidFill>
                  <a:srgbClr val="2A4111"/>
                </a:solidFill>
                <a:latin typeface="Comic Sans MS" panose="030F0702030302020204" pitchFamily="66" charset="0"/>
              </a:rPr>
              <a:t>, ‘ Esaki ta e sanger di e </a:t>
            </a:r>
            <a:r>
              <a:rPr lang="en-US" b="1" dirty="0" err="1">
                <a:solidFill>
                  <a:srgbClr val="2A4111"/>
                </a:solidFill>
                <a:latin typeface="Comic Sans MS" panose="030F0702030302020204" pitchFamily="66" charset="0"/>
              </a:rPr>
              <a:t>aliansa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Señor</a:t>
            </a:r>
            <a:r>
              <a:rPr lang="en-US" b="1" dirty="0">
                <a:solidFill>
                  <a:srgbClr val="2A4111"/>
                </a:solidFill>
                <a:latin typeface="Comic Sans MS" panose="030F0702030302020204" pitchFamily="66" charset="0"/>
              </a:rPr>
              <a:t> a sera </a:t>
            </a:r>
            <a:r>
              <a:rPr lang="en-US" b="1" dirty="0" err="1">
                <a:solidFill>
                  <a:srgbClr val="2A4111"/>
                </a:solidFill>
                <a:latin typeface="Comic Sans MS" panose="030F0702030302020204" pitchFamily="66" charset="0"/>
              </a:rPr>
              <a:t>ku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boso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konforme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ku</a:t>
            </a:r>
            <a:r>
              <a:rPr lang="en-US" b="1" dirty="0">
                <a:solidFill>
                  <a:srgbClr val="2A4111"/>
                </a:solidFill>
                <a:latin typeface="Comic Sans MS" panose="030F0702030302020204" pitchFamily="66" charset="0"/>
              </a:rPr>
              <a:t> tur e </a:t>
            </a:r>
            <a:r>
              <a:rPr lang="en-US" b="1" dirty="0" err="1">
                <a:solidFill>
                  <a:srgbClr val="2A4111"/>
                </a:solidFill>
                <a:latin typeface="Comic Sans MS" panose="030F0702030302020204" pitchFamily="66" charset="0"/>
              </a:rPr>
              <a:t>palabranan</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aki</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(Eksodo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Kon e aliansa a w</a:t>
            </a:r>
            <a:r>
              <a:rPr kumimoji="0" lang="en-US" sz="2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òrdu</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 </a:t>
            </a:r>
            <a:r>
              <a:rPr kumimoji="0" lang="en-US" sz="2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trahá</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 </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rPr>
              <a:t>E aliansa a w</a:t>
            </a:r>
            <a:r>
              <a:rPr kumimoji="0" lang="pap-029" sz="2000" b="1" i="0" u="none" strike="noStrike" kern="1200" cap="none" spc="0" normalizeH="0" baseline="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0B0004020202020204" pitchFamily="34" charset="0"/>
              </a:rPr>
              <a:t>òrdu lesá </a:t>
            </a:r>
            <a:r>
              <a:rPr kumimoji="0" lang="pap-029" sz="2000" b="1" i="0" u="none" strike="noStrike" kern="1200" cap="none" spc="0" normalizeH="0" baseline="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rPr>
              <a:t>(Eks. 24:3a)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rPr>
              <a:t>E pueblo a respond</a:t>
            </a:r>
            <a:r>
              <a:rPr kumimoji="0" lang="pap-029" sz="2000" b="1" i="0" u="none" strike="noStrike" kern="1200" cap="none" spc="0" normalizeH="0" baseline="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0B0004020202020204" pitchFamily="34" charset="0"/>
              </a:rPr>
              <a:t>é afirmativamente</a:t>
            </a:r>
            <a:r>
              <a:rPr kumimoji="0" lang="pap-029" sz="2000" b="1" i="0" u="none" strike="noStrike" kern="1200" cap="none" spc="0" normalizeH="0" baseline="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rPr>
              <a:t> (Eks. 24:3b)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rPr>
              <a:t>Esaki a w</a:t>
            </a:r>
            <a:r>
              <a:rPr kumimoji="0" lang="pap-029" sz="2000" b="1" i="0" u="none" strike="noStrike" kern="1200" cap="none" spc="0" normalizeH="0" baseline="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0B0004020202020204" pitchFamily="34" charset="0"/>
              </a:rPr>
              <a:t>òrdu registrá por eskrito</a:t>
            </a:r>
            <a:r>
              <a:rPr kumimoji="0" lang="pap-029" sz="2000" b="1" i="0" u="none" strike="noStrike" kern="1200" cap="none" spc="0" normalizeH="0" baseline="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rPr>
              <a:t> (Eks. 24:4a)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rPr>
              <a:t>Un altar a w</a:t>
            </a:r>
            <a:r>
              <a:rPr kumimoji="0" lang="pap-029" sz="2000" b="1" i="0" u="none" strike="noStrike" kern="1200" cap="none" spc="0" normalizeH="0" baseline="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0B0004020202020204" pitchFamily="34" charset="0"/>
              </a:rPr>
              <a:t>òrdu trahá</a:t>
            </a:r>
            <a:r>
              <a:rPr kumimoji="0" lang="pap-029" sz="2000" b="1" i="0" u="none" strike="noStrike" kern="1200" cap="none" spc="0" normalizeH="0" baseline="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rPr>
              <a:t> (Eks. 24:4b)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rPr>
              <a:t>12 pilar a w</a:t>
            </a:r>
            <a:r>
              <a:rPr kumimoji="0" lang="pap-029" sz="2000" b="1" i="0" u="none" strike="noStrike" kern="1200" cap="none" spc="0" normalizeH="0" baseline="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0B0004020202020204" pitchFamily="34" charset="0"/>
              </a:rPr>
              <a:t>òrdu trahá(konstruí) </a:t>
            </a:r>
            <a:r>
              <a:rPr kumimoji="0" lang="pap-029" sz="2000" b="1" i="0" u="none" strike="noStrike" kern="1200" cap="none" spc="0" normalizeH="0" baseline="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rPr>
              <a:t> (Eks. 24:4c)</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rPr>
              <a:t>Ofrendanan kim</a:t>
            </a:r>
            <a:r>
              <a:rPr kumimoji="0" lang="pap-029" sz="2000" b="1" i="0" u="none" strike="noStrike" kern="1200" cap="none" spc="0" normalizeH="0" baseline="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0B0004020202020204" pitchFamily="34" charset="0"/>
              </a:rPr>
              <a:t>á a wòrdu ofresé</a:t>
            </a:r>
            <a:r>
              <a:rPr kumimoji="0" lang="pap-029" sz="2000" b="1" i="0" u="none" strike="noStrike" kern="1200" cap="none" spc="0" normalizeH="0" baseline="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rPr>
              <a:t> (Eks.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E4D2F2"/>
                </a:solidFill>
                <a:effectLst>
                  <a:outerShdw blurRad="38100" dist="38100" dir="2700000" algn="tl">
                    <a:srgbClr val="000000">
                      <a:alpha val="43137"/>
                    </a:srgbClr>
                  </a:outerShdw>
                </a:effectLst>
                <a:uLnTx/>
                <a:uFillTx/>
                <a:latin typeface="Aptos" panose="02110004020202020204"/>
              </a:rPr>
              <a:t>Mitar di e sanger a w</a:t>
            </a:r>
            <a:r>
              <a:rPr kumimoji="0" lang="pap-029" sz="2000" b="1" i="0" u="none" strike="noStrike" kern="1200" cap="none" spc="0" normalizeH="0" baseline="0" dirty="0">
                <a:ln>
                  <a:noFill/>
                </a:ln>
                <a:solidFill>
                  <a:srgbClr val="E4D2F2"/>
                </a:solidFill>
                <a:effectLst>
                  <a:outerShdw blurRad="38100" dist="38100" dir="2700000" algn="tl">
                    <a:srgbClr val="000000">
                      <a:alpha val="43137"/>
                    </a:srgbClr>
                  </a:outerShdw>
                </a:effectLst>
                <a:uLnTx/>
                <a:uFillTx/>
                <a:latin typeface="Aptos" panose="020B0004020202020204" pitchFamily="34" charset="0"/>
              </a:rPr>
              <a:t>òrdu di sprèngu riba e altar</a:t>
            </a:r>
            <a:r>
              <a:rPr kumimoji="0" lang="pap-029" sz="2000" b="1" i="0" u="none" strike="noStrike" kern="1200" cap="none" spc="0" normalizeH="0" baseline="0" dirty="0">
                <a:ln>
                  <a:noFill/>
                </a:ln>
                <a:solidFill>
                  <a:srgbClr val="E4D2F2"/>
                </a:solidFill>
                <a:effectLst>
                  <a:outerShdw blurRad="38100" dist="38100" dir="2700000" algn="tl">
                    <a:srgbClr val="000000">
                      <a:alpha val="43137"/>
                    </a:srgbClr>
                  </a:outerShdw>
                </a:effectLst>
                <a:uLnTx/>
                <a:uFillTx/>
                <a:latin typeface="Aptos" panose="02110004020202020204"/>
              </a:rPr>
              <a:t> (Eks. 24:6)</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E0FFC1"/>
                </a:solidFill>
                <a:effectLst>
                  <a:outerShdw blurRad="38100" dist="38100" dir="2700000" algn="tl">
                    <a:srgbClr val="000000">
                      <a:alpha val="43137"/>
                    </a:srgbClr>
                  </a:outerShdw>
                </a:effectLst>
                <a:uLnTx/>
                <a:uFillTx/>
                <a:latin typeface="Aptos" panose="02110004020202020204"/>
              </a:rPr>
              <a:t>E aliansa a w</a:t>
            </a:r>
            <a:r>
              <a:rPr kumimoji="0" lang="pap-029" sz="2000" b="1" i="0" u="none" strike="noStrike" kern="1200" cap="none" spc="0" normalizeH="0" baseline="0" dirty="0">
                <a:ln>
                  <a:noFill/>
                </a:ln>
                <a:solidFill>
                  <a:srgbClr val="E0FFC1"/>
                </a:solidFill>
                <a:effectLst>
                  <a:outerShdw blurRad="38100" dist="38100" dir="2700000" algn="tl">
                    <a:srgbClr val="000000">
                      <a:alpha val="43137"/>
                    </a:srgbClr>
                  </a:outerShdw>
                </a:effectLst>
                <a:uLnTx/>
                <a:uFillTx/>
                <a:latin typeface="Aptos" panose="020B0004020202020204" pitchFamily="34" charset="0"/>
              </a:rPr>
              <a:t>òrdu lesá atrobe</a:t>
            </a:r>
            <a:r>
              <a:rPr kumimoji="0" lang="pap-029" sz="2000" b="1" i="0" u="none" strike="noStrike" kern="1200" cap="none" spc="0" normalizeH="0" baseline="0" dirty="0">
                <a:ln>
                  <a:noFill/>
                </a:ln>
                <a:solidFill>
                  <a:srgbClr val="E0FFC1"/>
                </a:solidFill>
                <a:effectLst>
                  <a:outerShdw blurRad="38100" dist="38100" dir="2700000" algn="tl">
                    <a:srgbClr val="000000">
                      <a:alpha val="43137"/>
                    </a:srgbClr>
                  </a:outerShdw>
                </a:effectLst>
                <a:uLnTx/>
                <a:uFillTx/>
                <a:latin typeface="Aptos" panose="02110004020202020204"/>
              </a:rPr>
              <a:t> (Eks. 24:7a)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FFBEAF"/>
                </a:solidFill>
                <a:effectLst>
                  <a:outerShdw blurRad="38100" dist="38100" dir="2700000" algn="tl">
                    <a:srgbClr val="000000">
                      <a:alpha val="43137"/>
                    </a:srgbClr>
                  </a:outerShdw>
                </a:effectLst>
                <a:uLnTx/>
                <a:uFillTx/>
                <a:latin typeface="Aptos" panose="02110004020202020204"/>
              </a:rPr>
              <a:t>E pueblo a respond</a:t>
            </a:r>
            <a:r>
              <a:rPr kumimoji="0" lang="pap-029" sz="2000" b="1" i="0" u="none" strike="noStrike" kern="1200" cap="none" spc="0" normalizeH="0" baseline="0" dirty="0">
                <a:ln>
                  <a:noFill/>
                </a:ln>
                <a:solidFill>
                  <a:srgbClr val="FFBEAF"/>
                </a:solidFill>
                <a:effectLst>
                  <a:outerShdw blurRad="38100" dist="38100" dir="2700000" algn="tl">
                    <a:srgbClr val="000000">
                      <a:alpha val="43137"/>
                    </a:srgbClr>
                  </a:outerShdw>
                </a:effectLst>
                <a:uLnTx/>
                <a:uFillTx/>
                <a:latin typeface="Aptos" panose="020B0004020202020204" pitchFamily="34" charset="0"/>
              </a:rPr>
              <a:t>é afirmativamente atrobe</a:t>
            </a:r>
            <a:r>
              <a:rPr kumimoji="0" lang="pap-029" sz="2000" b="1" i="0" u="none" strike="noStrike" kern="1200" cap="none" spc="0" normalizeH="0" baseline="0" dirty="0">
                <a:ln>
                  <a:noFill/>
                </a:ln>
                <a:solidFill>
                  <a:srgbClr val="FFBEAF"/>
                </a:solidFill>
                <a:effectLst>
                  <a:outerShdw blurRad="38100" dist="38100" dir="2700000" algn="tl">
                    <a:srgbClr val="000000">
                      <a:alpha val="43137"/>
                    </a:srgbClr>
                  </a:outerShdw>
                </a:effectLst>
                <a:uLnTx/>
                <a:uFillTx/>
                <a:latin typeface="Aptos" panose="02110004020202020204"/>
              </a:rPr>
              <a:t> (Eks. 24:7b)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BDD3FF"/>
                </a:solidFill>
                <a:effectLst>
                  <a:outerShdw blurRad="38100" dist="38100" dir="2700000" algn="tl">
                    <a:srgbClr val="000000">
                      <a:alpha val="43137"/>
                    </a:srgbClr>
                  </a:outerShdw>
                </a:effectLst>
                <a:uLnTx/>
                <a:uFillTx/>
                <a:latin typeface="Aptos" panose="02110004020202020204"/>
              </a:rPr>
              <a:t>E otro mitar di e sanger a w</a:t>
            </a:r>
            <a:r>
              <a:rPr kumimoji="0" lang="pap-029" sz="2000" b="1" i="0" u="none" strike="noStrike" kern="1200" cap="none" spc="0" normalizeH="0" baseline="0" dirty="0">
                <a:ln>
                  <a:noFill/>
                </a:ln>
                <a:solidFill>
                  <a:srgbClr val="BDD3FF"/>
                </a:solidFill>
                <a:effectLst>
                  <a:outerShdw blurRad="38100" dist="38100" dir="2700000" algn="tl">
                    <a:srgbClr val="000000">
                      <a:alpha val="43137"/>
                    </a:srgbClr>
                  </a:outerShdw>
                </a:effectLst>
                <a:uLnTx/>
                <a:uFillTx/>
                <a:latin typeface="Aptos" panose="020B0004020202020204" pitchFamily="34" charset="0"/>
              </a:rPr>
              <a:t>òrdu di sprèngu riba e pueblo</a:t>
            </a:r>
            <a:r>
              <a:rPr kumimoji="0" lang="pap-029" sz="2000" b="1" i="0" u="none" strike="noStrike" kern="1200" cap="none" spc="0" normalizeH="0" baseline="0" dirty="0">
                <a:ln>
                  <a:noFill/>
                </a:ln>
                <a:solidFill>
                  <a:srgbClr val="BDD3FF"/>
                </a:solidFill>
                <a:effectLst>
                  <a:outerShdw blurRad="38100" dist="38100" dir="2700000" algn="tl">
                    <a:srgbClr val="000000">
                      <a:alpha val="43137"/>
                    </a:srgbClr>
                  </a:outerShdw>
                </a:effectLst>
                <a:uLnTx/>
                <a:uFillTx/>
                <a:latin typeface="Aptos" panose="02110004020202020204"/>
              </a:rPr>
              <a:t> (Eks. 24:8a)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FFDDAB"/>
                </a:solidFill>
                <a:effectLst>
                  <a:outerShdw blurRad="38100" dist="38100" dir="2700000" algn="tl">
                    <a:srgbClr val="000000">
                      <a:alpha val="43137"/>
                    </a:srgbClr>
                  </a:outerShdw>
                </a:effectLst>
                <a:uLnTx/>
                <a:uFillTx/>
                <a:latin typeface="Aptos" panose="02110004020202020204"/>
              </a:rPr>
              <a:t>Mois</a:t>
            </a:r>
            <a:r>
              <a:rPr kumimoji="0" lang="pap-029" sz="2000" b="1" i="0" u="none" strike="noStrike" kern="1200" cap="none" spc="0" normalizeH="0" baseline="0" dirty="0">
                <a:ln>
                  <a:noFill/>
                </a:ln>
                <a:solidFill>
                  <a:srgbClr val="FFDDAB"/>
                </a:solidFill>
                <a:effectLst>
                  <a:outerShdw blurRad="38100" dist="38100" dir="2700000" algn="tl">
                    <a:srgbClr val="000000">
                      <a:alpha val="43137"/>
                    </a:srgbClr>
                  </a:outerShdw>
                </a:effectLst>
                <a:uLnTx/>
                <a:uFillTx/>
                <a:latin typeface="Aptos" panose="020B0004020202020204" pitchFamily="34" charset="0"/>
              </a:rPr>
              <a:t>é</a:t>
            </a:r>
            <a:r>
              <a:rPr kumimoji="0" lang="pap-029" sz="2000" b="1" i="0" u="none" strike="noStrike" kern="1200" cap="none" spc="0" normalizeH="0" baseline="0" dirty="0">
                <a:ln>
                  <a:noFill/>
                </a:ln>
                <a:solidFill>
                  <a:srgbClr val="FFDDAB"/>
                </a:solidFill>
                <a:effectLst>
                  <a:outerShdw blurRad="38100" dist="38100" dir="2700000" algn="tl">
                    <a:srgbClr val="000000">
                      <a:alpha val="43137"/>
                    </a:srgbClr>
                  </a:outerShdw>
                </a:effectLst>
                <a:uLnTx/>
                <a:uFillTx/>
                <a:latin typeface="Aptos" panose="02110004020202020204"/>
              </a:rPr>
              <a:t>s a deklar</a:t>
            </a:r>
            <a:r>
              <a:rPr kumimoji="0" lang="pap-029" sz="2000" b="1" i="0" u="none" strike="noStrike" kern="1200" cap="none" spc="0" normalizeH="0" baseline="0" dirty="0">
                <a:ln>
                  <a:noFill/>
                </a:ln>
                <a:solidFill>
                  <a:srgbClr val="FFDDAB"/>
                </a:solidFill>
                <a:effectLst>
                  <a:outerShdw blurRad="38100" dist="38100" dir="2700000" algn="tl">
                    <a:srgbClr val="000000">
                      <a:alpha val="43137"/>
                    </a:srgbClr>
                  </a:outerShdw>
                </a:effectLst>
                <a:uLnTx/>
                <a:uFillTx/>
                <a:latin typeface="Aptos" panose="020B0004020202020204" pitchFamily="34" charset="0"/>
              </a:rPr>
              <a:t>á esaki di ta </a:t>
            </a:r>
            <a:r>
              <a:rPr kumimoji="0" lang="pap-029" sz="2000" b="1" i="0" u="none" strike="noStrike" kern="1200" cap="none" spc="0" normalizeH="0" baseline="0" dirty="0">
                <a:ln>
                  <a:noFill/>
                </a:ln>
                <a:solidFill>
                  <a:srgbClr val="FFDDAB"/>
                </a:solidFill>
                <a:effectLst>
                  <a:outerShdw blurRad="38100" dist="38100" dir="2700000" algn="tl">
                    <a:srgbClr val="000000">
                      <a:alpha val="43137"/>
                    </a:srgbClr>
                  </a:outerShdw>
                </a:effectLst>
                <a:uLnTx/>
                <a:uFillTx/>
                <a:latin typeface="Aptos" panose="02110004020202020204"/>
              </a:rPr>
              <a:t>“ e sanger di e aliansa” (Eks. 24:8b; Mat. 26:28)</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pap-029" sz="2000" b="1" i="0" u="none" strike="noStrike" kern="1200" cap="none" spc="0" normalizeH="0" baseline="0" dirty="0">
                <a:ln>
                  <a:noFill/>
                </a:ln>
                <a:solidFill>
                  <a:srgbClr val="FFFFCC"/>
                </a:solidFill>
                <a:effectLst>
                  <a:outerShdw blurRad="38100" dist="38100" dir="2700000" algn="tl">
                    <a:srgbClr val="000000">
                      <a:alpha val="43137"/>
                    </a:srgbClr>
                  </a:outerShdw>
                </a:effectLst>
                <a:uLnTx/>
                <a:uFillTx/>
                <a:latin typeface="Aptos" panose="02110004020202020204"/>
              </a:rPr>
              <a:t>Un kuminda a w</a:t>
            </a:r>
            <a:r>
              <a:rPr kumimoji="0" lang="pap-029" sz="2000" b="1" i="0" u="none" strike="noStrike" kern="1200" cap="none" spc="0" normalizeH="0" baseline="0" dirty="0">
                <a:ln>
                  <a:noFill/>
                </a:ln>
                <a:solidFill>
                  <a:srgbClr val="FFFFCC"/>
                </a:solidFill>
                <a:effectLst>
                  <a:outerShdw blurRad="38100" dist="38100" dir="2700000" algn="tl">
                    <a:srgbClr val="000000">
                      <a:alpha val="43137"/>
                    </a:srgbClr>
                  </a:outerShdw>
                </a:effectLst>
                <a:uLnTx/>
                <a:uFillTx/>
                <a:latin typeface="Aptos" panose="020B0004020202020204" pitchFamily="34" charset="0"/>
              </a:rPr>
              <a:t>òrdu tené pa ratifiká e aliansa </a:t>
            </a:r>
            <a:r>
              <a:rPr kumimoji="0" lang="pap-029" sz="2000" b="1" i="0" u="none" strike="noStrike" kern="1200" cap="none" spc="0" normalizeH="0" baseline="0" dirty="0">
                <a:ln>
                  <a:noFill/>
                </a:ln>
                <a:solidFill>
                  <a:srgbClr val="FFFFCC"/>
                </a:solidFill>
                <a:effectLst>
                  <a:outerShdw blurRad="38100" dist="38100" dir="2700000" algn="tl">
                    <a:srgbClr val="000000">
                      <a:alpha val="43137"/>
                    </a:srgbClr>
                  </a:outerShdw>
                </a:effectLst>
                <a:uLnTx/>
                <a:uFillTx/>
                <a:latin typeface="Aptos" panose="02110004020202020204"/>
              </a:rPr>
              <a:t>(Eks.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ptos" panose="02110004020202020204"/>
              </a:rPr>
              <a:t>Dios a rekonos</a:t>
            </a:r>
            <a:r>
              <a:rPr kumimoji="0" lang="pap-029" sz="20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é </a:t>
            </a:r>
            <a:r>
              <a:rPr kumimoji="0" lang="pap-029" sz="20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ptos" panose="02110004020202020204"/>
              </a:rPr>
              <a:t>Israel komo un pueblo (12 kolumna); Espesialmente</a:t>
            </a:r>
            <a:r>
              <a:rPr kumimoji="0" lang="pap-029" sz="2000" b="1" i="0" u="none" strike="noStrike" kern="1200" cap="none" spc="0" normalizeH="0" dirty="0">
                <a:ln>
                  <a:noFill/>
                </a:ln>
                <a:solidFill>
                  <a:prstClr val="white"/>
                </a:solidFill>
                <a:effectLst>
                  <a:outerShdw blurRad="38100" dist="38100" dir="2700000" algn="tl">
                    <a:srgbClr val="000000">
                      <a:alpha val="43137"/>
                    </a:srgbClr>
                  </a:outerShdw>
                </a:effectLst>
                <a:uLnTx/>
                <a:uFillTx/>
                <a:latin typeface="Aptos" panose="02110004020202020204"/>
              </a:rPr>
              <a:t> </a:t>
            </a:r>
            <a:r>
              <a:rPr kumimoji="0" lang="pap-029" sz="20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ptos" panose="02110004020202020204"/>
              </a:rPr>
              <a:t>El a balor</a:t>
            </a:r>
            <a:r>
              <a:rPr kumimoji="0" lang="pap-029" sz="20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á esnan</a:t>
            </a:r>
            <a:r>
              <a:rPr kumimoji="0" lang="pap-029" sz="2000" b="1" i="0" u="none" strike="noStrike" kern="1200" cap="none" spc="0" normalizeH="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 hoben</a:t>
            </a:r>
            <a:r>
              <a:rPr kumimoji="0" lang="pap-029" sz="20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ptos" panose="02110004020202020204"/>
              </a:rPr>
              <a:t>; i El a kompromet</a:t>
            </a:r>
            <a:r>
              <a:rPr kumimoji="0" lang="pap-029" sz="20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é Su mes na kada persona</a:t>
            </a:r>
            <a:r>
              <a:rPr kumimoji="0" lang="pap-029" sz="2000" b="1" i="0" u="none" strike="noStrike" kern="1200" cap="none" spc="0" normalizeH="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 </a:t>
            </a:r>
            <a:r>
              <a:rPr kumimoji="0" lang="pap-029" sz="20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ptos" panose="02110004020202020204"/>
              </a:rPr>
              <a:t>individualmente (dor di spr</a:t>
            </a:r>
            <a:r>
              <a:rPr kumimoji="0" lang="pap-029" sz="20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ptos" panose="020B0004020202020204" pitchFamily="34" charset="0"/>
              </a:rPr>
              <a:t>èngu Su sanger riba nan</a:t>
            </a:r>
            <a:r>
              <a:rPr kumimoji="0" lang="pap-029" sz="20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ptos" panose="02110004020202020204"/>
              </a:rPr>
              <a:t>).</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Dios ta desea un relashon ku nos, individualmente i komo un komunidat di kreyentenan.</a:t>
            </a: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E KUMPLIMENTU DI E ALIANSA</a:t>
            </a: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E ora ei el a kohe e Buki di e Aliansa i a les’</a:t>
            </a:r>
            <a:r>
              <a:rPr kumimoji="0" lang="en-US" sz="1800" b="1" i="0" u="none" strike="noStrike" kern="1200" cap="none" spc="0" normalizeH="0" baseline="0" noProof="0" dirty="0">
                <a:ln>
                  <a:noFill/>
                </a:ln>
                <a:solidFill>
                  <a:srgbClr val="037CD8"/>
                </a:solidFill>
                <a:effectLst/>
                <a:uLnTx/>
                <a:uFillTx/>
                <a:latin typeface="Aptos" panose="020B0004020202020204" pitchFamily="34" charset="0"/>
              </a:rPr>
              <a:t>é pa e pueblo. Nan a </a:t>
            </a:r>
            <a:r>
              <a:rPr kumimoji="0" lang="en-US" sz="1800" b="1" i="0" u="none" strike="noStrike" kern="1200" cap="none" spc="0" normalizeH="0" baseline="0" noProof="0" dirty="0" err="1">
                <a:ln>
                  <a:noFill/>
                </a:ln>
                <a:solidFill>
                  <a:srgbClr val="037CD8"/>
                </a:solidFill>
                <a:effectLst/>
                <a:uLnTx/>
                <a:uFillTx/>
                <a:latin typeface="Aptos" panose="020B0004020202020204" pitchFamily="34" charset="0"/>
              </a:rPr>
              <a:t>respond</a:t>
            </a:r>
            <a:r>
              <a:rPr kumimoji="0" lang="en-US" sz="1800" b="1" i="0" u="none" strike="noStrike" kern="1200" cap="none" spc="0" normalizeH="0" baseline="0" noProof="0" dirty="0" err="1">
                <a:ln>
                  <a:noFill/>
                </a:ln>
                <a:solidFill>
                  <a:srgbClr val="037CD8"/>
                </a:solidFill>
                <a:effectLst/>
                <a:uLnTx/>
                <a:uFillTx/>
                <a:latin typeface="Comic Sans MS" panose="030F0702030302020204" pitchFamily="66" charset="0"/>
              </a:rPr>
              <a:t>é</a:t>
            </a:r>
            <a:r>
              <a:rPr lang="en-US" b="1" dirty="0">
                <a:solidFill>
                  <a:srgbClr val="037CD8"/>
                </a:solidFill>
                <a:latin typeface="Comic Sans MS" panose="030F0702030302020204" pitchFamily="66" charset="0"/>
              </a:rPr>
              <a:t>, ‘ Nos lo </a:t>
            </a:r>
            <a:r>
              <a:rPr lang="en-US" b="1" dirty="0" err="1">
                <a:solidFill>
                  <a:srgbClr val="037CD8"/>
                </a:solidFill>
                <a:latin typeface="Comic Sans MS" panose="030F0702030302020204" pitchFamily="66" charset="0"/>
              </a:rPr>
              <a:t>hasi</a:t>
            </a:r>
            <a:r>
              <a:rPr lang="en-US" b="1" dirty="0">
                <a:solidFill>
                  <a:srgbClr val="037CD8"/>
                </a:solidFill>
                <a:latin typeface="Comic Sans MS" panose="030F0702030302020204" pitchFamily="66" charset="0"/>
              </a:rPr>
              <a:t> tur loke </a:t>
            </a:r>
            <a:r>
              <a:rPr lang="en-US" b="1" dirty="0" err="1">
                <a:solidFill>
                  <a:srgbClr val="037CD8"/>
                </a:solidFill>
                <a:latin typeface="Comic Sans MS" panose="030F0702030302020204" pitchFamily="66" charset="0"/>
              </a:rPr>
              <a:t>Señor</a:t>
            </a:r>
            <a:r>
              <a:rPr lang="en-US" b="1" dirty="0">
                <a:solidFill>
                  <a:srgbClr val="037CD8"/>
                </a:solidFill>
                <a:latin typeface="Comic Sans MS" panose="030F0702030302020204" pitchFamily="66" charset="0"/>
              </a:rPr>
              <a:t> a </a:t>
            </a:r>
            <a:r>
              <a:rPr lang="en-US" b="1" dirty="0" err="1">
                <a:solidFill>
                  <a:srgbClr val="037CD8"/>
                </a:solidFill>
                <a:latin typeface="Comic Sans MS" panose="030F0702030302020204" pitchFamily="66" charset="0"/>
              </a:rPr>
              <a:t>bisa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nos</a:t>
            </a:r>
            <a:r>
              <a:rPr lang="en-US" b="1" dirty="0">
                <a:solidFill>
                  <a:srgbClr val="037CD8"/>
                </a:solidFill>
                <a:latin typeface="Comic Sans MS" panose="030F0702030302020204" pitchFamily="66" charset="0"/>
              </a:rPr>
              <a:t> lo </a:t>
            </a:r>
            <a:r>
              <a:rPr lang="en-US" b="1" dirty="0" err="1">
                <a:solidFill>
                  <a:srgbClr val="037CD8"/>
                </a:solidFill>
                <a:latin typeface="Comic Sans MS" panose="030F0702030302020204" pitchFamily="66" charset="0"/>
              </a:rPr>
              <a:t>obedesé</a:t>
            </a:r>
            <a:r>
              <a:rPr lang="en-US" b="1" dirty="0">
                <a:solidFill>
                  <a:srgbClr val="037CD8"/>
                </a:solidFill>
                <a:latin typeface="Comic Sans MS" panose="030F0702030302020204" pitchFamily="66" charset="0"/>
              </a:rPr>
              <a:t>.’ </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(Eksodo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Den sinseridat kompleto, e pueblo a kompromet</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é nan mes na warda e aliansa</a:t>
            </a:r>
            <a:r>
              <a:rPr kumimoji="0" lang="pap-029" sz="2000" b="1" i="0" u="none" strike="noStrike" kern="1200" cap="none" spc="0" normalizeH="0" baseline="0" dirty="0">
                <a:ln>
                  <a:noFill/>
                </a:ln>
                <a:solidFill>
                  <a:prstClr val="black"/>
                </a:solidFill>
                <a:effectLst/>
                <a:uLnTx/>
                <a:uFillTx/>
                <a:latin typeface="Aptos" panose="02110004020202020204"/>
              </a:rPr>
              <a:t>. E kompromiso aki a w</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òrdu wantá pa poko tempu</a:t>
            </a:r>
            <a:r>
              <a:rPr kumimoji="0" lang="pap-029" sz="2000" b="1" i="0" u="none" strike="noStrike" kern="1200" cap="none" spc="0" normalizeH="0" baseline="0" dirty="0">
                <a:ln>
                  <a:noFill/>
                </a:ln>
                <a:solidFill>
                  <a:prstClr val="black"/>
                </a:solidFill>
                <a:effectLst/>
                <a:uLnTx/>
                <a:uFillTx/>
                <a:latin typeface="Aptos" panose="02110004020202020204"/>
              </a:rPr>
              <a:t> (Eks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32:8).</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704282"/>
            <a:ext cx="275521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 naturalesa, nos ta desobediente (Rom. 7:18),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nos no por hasi nada pa kambia nos tendensia (Rom.7:24). </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Pero si nos permiti</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É, Dios lo por kambia nos naturalesa</a:t>
            </a:r>
            <a:r>
              <a:rPr kumimoji="0" lang="pap-029" sz="2000" b="1" i="0" u="none" strike="noStrike" kern="1200" cap="none" spc="0" normalizeH="0" baseline="0" dirty="0">
                <a:ln>
                  <a:noFill/>
                </a:ln>
                <a:solidFill>
                  <a:prstClr val="black"/>
                </a:solidFill>
                <a:effectLst/>
                <a:uLnTx/>
                <a:uFillTx/>
                <a:latin typeface="Aptos" panose="02110004020202020204"/>
              </a:rPr>
              <a:t> (Ezek. 36:26-27). E ta limpia, kita, duna, i ta drecha asina</a:t>
            </a:r>
            <a:r>
              <a:rPr kumimoji="0" lang="pap-029" sz="2000" b="1" i="0" u="none" strike="noStrike" kern="1200" cap="none" spc="0" normalizeH="0" dirty="0">
                <a:ln>
                  <a:noFill/>
                </a:ln>
                <a:solidFill>
                  <a:prstClr val="black"/>
                </a:solidFill>
                <a:effectLst/>
                <a:uLnTx/>
                <a:uFillTx/>
                <a:latin typeface="Aptos" panose="02110004020202020204"/>
              </a:rPr>
              <a:t> ku nos lo por obedes’Ele. Solamente </a:t>
            </a:r>
            <a:r>
              <a:rPr kumimoji="0" lang="pap-029" sz="2000" b="1" i="0" u="none" strike="noStrike" kern="1200" cap="none" spc="0" normalizeH="0" dirty="0">
                <a:ln>
                  <a:noFill/>
                </a:ln>
                <a:solidFill>
                  <a:prstClr val="black"/>
                </a:solidFill>
                <a:effectLst/>
                <a:uLnTx/>
                <a:uFillTx/>
                <a:latin typeface="Aptos" panose="020B0004020202020204" pitchFamily="34" charset="0"/>
              </a:rPr>
              <a:t>É</a:t>
            </a:r>
            <a:r>
              <a:rPr kumimoji="0" lang="pap-029" sz="2000" b="1" i="0" u="none" strike="noStrike" kern="1200" cap="none" spc="0" normalizeH="0" dirty="0">
                <a:ln>
                  <a:noFill/>
                </a:ln>
                <a:solidFill>
                  <a:prstClr val="black"/>
                </a:solidFill>
                <a:effectLst/>
                <a:uLnTx/>
                <a:uFillTx/>
                <a:latin typeface="Aptos" panose="02110004020202020204"/>
              </a:rPr>
              <a:t> ta hasi nos fuerte</a:t>
            </a:r>
            <a:r>
              <a:rPr kumimoji="0" lang="pap-029" sz="2000" b="1" i="0" u="none" strike="noStrike" kern="1200" cap="none" spc="0" normalizeH="0" baseline="0" dirty="0">
                <a:ln>
                  <a:noFill/>
                </a:ln>
                <a:solidFill>
                  <a:prstClr val="black"/>
                </a:solidFill>
                <a:effectLst/>
                <a:uLnTx/>
                <a:uFillTx/>
                <a:latin typeface="Aptos" panose="02110004020202020204"/>
              </a:rPr>
              <a:t> (2 Kor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12:10).</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Kiko ta preven</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í nos di obedesé</a:t>
            </a:r>
            <a:r>
              <a:rPr kumimoji="0" lang="pap-029" sz="2000" b="1" i="0" u="none" strike="noStrike" kern="1200" cap="none" spc="0" normalizeH="0" baseline="0" dirty="0">
                <a:ln>
                  <a:noFill/>
                </a:ln>
                <a:solidFill>
                  <a:prstClr val="black"/>
                </a:solidFill>
                <a:effectLst/>
                <a:uLnTx/>
                <a:uFillTx/>
                <a:latin typeface="Aptos" panose="02110004020202020204"/>
              </a:rPr>
              <a:t> Dios, apesar di nos bon intenshonnan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E siguiente generashon tambe a kompromet</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é pa warda e aliansa </a:t>
            </a:r>
            <a:r>
              <a:rPr kumimoji="0" lang="pap-029" sz="2000" b="1" i="0" u="none" strike="noStrike" kern="1200" cap="none" spc="0" normalizeH="0" baseline="0" dirty="0">
                <a:ln>
                  <a:noFill/>
                </a:ln>
                <a:solidFill>
                  <a:prstClr val="black"/>
                </a:solidFill>
                <a:effectLst/>
                <a:uLnTx/>
                <a:uFillTx/>
                <a:latin typeface="Aptos" panose="02110004020202020204"/>
              </a:rPr>
              <a:t>(Josue 24:18b). Pero Josue klaramente a spierta nan: “ Boso lo no por sirbi Se</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ñor </a:t>
            </a:r>
            <a:r>
              <a:rPr kumimoji="0" lang="pap-029" sz="2000" b="1" i="0" u="none" strike="noStrike" kern="1200" cap="none" spc="0" normalizeH="0" baseline="0" dirty="0">
                <a:ln>
                  <a:noFill/>
                </a:ln>
                <a:solidFill>
                  <a:prstClr val="black"/>
                </a:solidFill>
                <a:effectLst/>
                <a:uLnTx/>
                <a:uFillTx/>
                <a:latin typeface="Aptos" panose="02110004020202020204"/>
              </a:rPr>
              <a:t>”                               (Josue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24:19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E KUMINDA DI E ALIANSA</a:t>
            </a: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237966" cy="64633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E</a:t>
            </a:r>
            <a:r>
              <a:rPr kumimoji="0" lang="en" sz="1800" b="1" i="0" u="none" strike="noStrike" kern="1200" cap="none" spc="0" normalizeH="0" noProof="0" dirty="0">
                <a:ln>
                  <a:noFill/>
                </a:ln>
                <a:solidFill>
                  <a:srgbClr val="FF9900">
                    <a:lumMod val="50000"/>
                  </a:srgbClr>
                </a:solidFill>
                <a:effectLst/>
                <a:uLnTx/>
                <a:uFillTx/>
                <a:latin typeface="Comic Sans MS" panose="030F0702030302020204" pitchFamily="66" charset="0"/>
                <a:ea typeface="+mn-ea"/>
                <a:cs typeface="+mn-cs"/>
              </a:rPr>
              <a:t> ora ei Mois</a:t>
            </a:r>
            <a:r>
              <a:rPr kumimoji="0" lang="en-US" sz="1800" b="1" i="0" u="none" strike="noStrike" kern="1200" cap="none" spc="0" normalizeH="0" noProof="0" dirty="0" err="1">
                <a:ln>
                  <a:noFill/>
                </a:ln>
                <a:solidFill>
                  <a:srgbClr val="FF9900">
                    <a:lumMod val="50000"/>
                  </a:srgbClr>
                </a:solidFill>
                <a:effectLst/>
                <a:uLnTx/>
                <a:uFillTx/>
                <a:latin typeface="Comic Sans MS" panose="030F0702030302020204" pitchFamily="66" charset="0"/>
              </a:rPr>
              <a:t>és</a:t>
            </a:r>
            <a:r>
              <a:rPr kumimoji="0" lang="en-US" sz="1800" b="1" i="0" u="none" strike="noStrike" kern="1200" cap="none" spc="0" normalizeH="0" noProof="0" dirty="0">
                <a:ln>
                  <a:noFill/>
                </a:ln>
                <a:solidFill>
                  <a:srgbClr val="FF9900">
                    <a:lumMod val="50000"/>
                  </a:srgbClr>
                </a:solidFill>
                <a:effectLst/>
                <a:uLnTx/>
                <a:uFillTx/>
                <a:latin typeface="Comic Sans MS" panose="030F0702030302020204" pitchFamily="66" charset="0"/>
              </a:rPr>
              <a:t> </a:t>
            </a:r>
            <a:r>
              <a:rPr kumimoji="0" lang="en-US" sz="1800" b="1" i="0" u="none" strike="noStrike" kern="1200" cap="none" spc="0" normalizeH="0" noProof="0" dirty="0" err="1">
                <a:ln>
                  <a:noFill/>
                </a:ln>
                <a:solidFill>
                  <a:srgbClr val="FF9900">
                    <a:lumMod val="50000"/>
                  </a:srgbClr>
                </a:solidFill>
                <a:effectLst/>
                <a:uLnTx/>
                <a:uFillTx/>
                <a:latin typeface="Comic Sans MS" panose="030F0702030302020204" pitchFamily="66" charset="0"/>
              </a:rPr>
              <a:t>i</a:t>
            </a:r>
            <a:r>
              <a:rPr kumimoji="0" lang="en-US" sz="1800" b="1" i="0" u="none" strike="noStrike" kern="1200" cap="none" spc="0" normalizeH="0" noProof="0" dirty="0">
                <a:ln>
                  <a:noFill/>
                </a:ln>
                <a:solidFill>
                  <a:srgbClr val="FF9900">
                    <a:lumMod val="50000"/>
                  </a:srgbClr>
                </a:solidFill>
                <a:effectLst/>
                <a:uLnTx/>
                <a:uFillTx/>
                <a:latin typeface="Comic Sans MS" panose="030F0702030302020204" pitchFamily="66" charset="0"/>
              </a:rPr>
              <a:t> Aaron, Nadab </a:t>
            </a:r>
            <a:r>
              <a:rPr kumimoji="0" lang="en-US" sz="1800" b="1" i="0" u="none" strike="noStrike" kern="1200" cap="none" spc="0" normalizeH="0" noProof="0" dirty="0" err="1">
                <a:ln>
                  <a:noFill/>
                </a:ln>
                <a:solidFill>
                  <a:srgbClr val="FF9900">
                    <a:lumMod val="50000"/>
                  </a:srgbClr>
                </a:solidFill>
                <a:effectLst/>
                <a:uLnTx/>
                <a:uFillTx/>
                <a:latin typeface="Comic Sans MS" panose="030F0702030302020204" pitchFamily="66" charset="0"/>
              </a:rPr>
              <a:t>i</a:t>
            </a:r>
            <a:r>
              <a:rPr kumimoji="0" lang="en-US" sz="1800" b="1" i="0" u="none" strike="noStrike" kern="1200" cap="none" spc="0" normalizeH="0" noProof="0" dirty="0">
                <a:ln>
                  <a:noFill/>
                </a:ln>
                <a:solidFill>
                  <a:srgbClr val="FF9900">
                    <a:lumMod val="50000"/>
                  </a:srgbClr>
                </a:solidFill>
                <a:effectLst/>
                <a:uLnTx/>
                <a:uFillTx/>
                <a:latin typeface="Comic Sans MS" panose="030F0702030302020204" pitchFamily="66" charset="0"/>
              </a:rPr>
              <a:t> </a:t>
            </a:r>
            <a:r>
              <a:rPr kumimoji="0" lang="en-US" sz="1800" b="1" i="0" u="none" strike="noStrike" kern="1200" cap="none" spc="0" normalizeH="0" noProof="0" dirty="0" err="1">
                <a:ln>
                  <a:noFill/>
                </a:ln>
                <a:solidFill>
                  <a:srgbClr val="FF9900">
                    <a:lumMod val="50000"/>
                  </a:srgbClr>
                </a:solidFill>
                <a:effectLst/>
                <a:uLnTx/>
                <a:uFillTx/>
                <a:latin typeface="Comic Sans MS" panose="030F0702030302020204" pitchFamily="66" charset="0"/>
              </a:rPr>
              <a:t>Abiú</a:t>
            </a:r>
            <a:r>
              <a:rPr kumimoji="0" lang="en-US" sz="1800" b="1" i="0" u="none" strike="noStrike" kern="1200" cap="none" spc="0" normalizeH="0" noProof="0" dirty="0">
                <a:ln>
                  <a:noFill/>
                </a:ln>
                <a:solidFill>
                  <a:srgbClr val="FF9900">
                    <a:lumMod val="50000"/>
                  </a:srgbClr>
                </a:solidFill>
                <a:effectLst/>
                <a:uLnTx/>
                <a:uFillTx/>
                <a:latin typeface="Comic Sans MS" panose="030F0702030302020204" pitchFamily="66" charset="0"/>
              </a:rPr>
              <a:t>, </a:t>
            </a:r>
            <a:r>
              <a:rPr kumimoji="0" lang="en-US" sz="1800" b="1" i="0" u="none" strike="noStrike" kern="1200" cap="none" spc="0" normalizeH="0" noProof="0" dirty="0" err="1">
                <a:ln>
                  <a:noFill/>
                </a:ln>
                <a:solidFill>
                  <a:srgbClr val="FF9900">
                    <a:lumMod val="50000"/>
                  </a:srgbClr>
                </a:solidFill>
                <a:effectLst/>
                <a:uLnTx/>
                <a:uFillTx/>
                <a:latin typeface="Comic Sans MS" panose="030F0702030302020204" pitchFamily="66" charset="0"/>
              </a:rPr>
              <a:t>i</a:t>
            </a:r>
            <a:r>
              <a:rPr kumimoji="0" lang="en-US" sz="1800" b="1" i="0" u="none" strike="noStrike" kern="1200" cap="none" spc="0" normalizeH="0" noProof="0" dirty="0">
                <a:ln>
                  <a:noFill/>
                </a:ln>
                <a:solidFill>
                  <a:srgbClr val="FF9900">
                    <a:lumMod val="50000"/>
                  </a:srgbClr>
                </a:solidFill>
                <a:effectLst/>
                <a:uLnTx/>
                <a:uFillTx/>
                <a:latin typeface="Comic Sans MS" panose="030F0702030302020204" pitchFamily="66" charset="0"/>
              </a:rPr>
              <a:t> </a:t>
            </a:r>
            <a:r>
              <a:rPr kumimoji="0" lang="en-US" sz="1800" b="1" i="0" u="none" strike="noStrike" kern="1200" cap="none" spc="0" normalizeH="0" noProof="0" dirty="0" err="1">
                <a:ln>
                  <a:noFill/>
                </a:ln>
                <a:solidFill>
                  <a:srgbClr val="FF9900">
                    <a:lumMod val="50000"/>
                  </a:srgbClr>
                </a:solidFill>
                <a:effectLst/>
                <a:uLnTx/>
                <a:uFillTx/>
                <a:latin typeface="Comic Sans MS" panose="030F0702030302020204" pitchFamily="66" charset="0"/>
              </a:rPr>
              <a:t>setenta</a:t>
            </a:r>
            <a:r>
              <a:rPr kumimoji="0" lang="en-US" sz="1800" b="1" i="0" u="none" strike="noStrike" kern="1200" cap="none" spc="0" normalizeH="0" noProof="0" dirty="0">
                <a:ln>
                  <a:noFill/>
                </a:ln>
                <a:solidFill>
                  <a:srgbClr val="FF9900">
                    <a:lumMod val="50000"/>
                  </a:srgbClr>
                </a:solidFill>
                <a:effectLst/>
                <a:uLnTx/>
                <a:uFillTx/>
                <a:latin typeface="Comic Sans MS" panose="030F0702030302020204" pitchFamily="66" charset="0"/>
              </a:rPr>
              <a:t> di e </a:t>
            </a:r>
            <a:r>
              <a:rPr kumimoji="0" lang="en-US" sz="1800" b="1" i="0" u="none" strike="noStrike" kern="1200" cap="none" spc="0" normalizeH="0" noProof="0" dirty="0" err="1">
                <a:ln>
                  <a:noFill/>
                </a:ln>
                <a:solidFill>
                  <a:srgbClr val="FF9900">
                    <a:lumMod val="50000"/>
                  </a:srgbClr>
                </a:solidFill>
                <a:effectLst/>
                <a:uLnTx/>
                <a:uFillTx/>
                <a:latin typeface="Comic Sans MS" panose="030F0702030302020204" pitchFamily="66" charset="0"/>
              </a:rPr>
              <a:t>ansianonan</a:t>
            </a:r>
            <a:r>
              <a:rPr kumimoji="0" lang="en-US" sz="1800" b="1" i="0" u="none" strike="noStrike" kern="1200" cap="none" spc="0" normalizeH="0" noProof="0" dirty="0">
                <a:ln>
                  <a:noFill/>
                </a:ln>
                <a:solidFill>
                  <a:srgbClr val="FF9900">
                    <a:lumMod val="50000"/>
                  </a:srgbClr>
                </a:solidFill>
                <a:effectLst/>
                <a:uLnTx/>
                <a:uFillTx/>
                <a:latin typeface="Comic Sans MS" panose="030F0702030302020204" pitchFamily="66" charset="0"/>
              </a:rPr>
              <a:t> di </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Israel a subi e seru; […] i nan a</a:t>
            </a:r>
            <a:r>
              <a:rPr kumimoji="0" lang="en" sz="1800" b="1" i="0" u="none" strike="noStrike" kern="1200" cap="none" spc="0" normalizeH="0" noProof="0" dirty="0">
                <a:ln>
                  <a:noFill/>
                </a:ln>
                <a:solidFill>
                  <a:srgbClr val="FF9900">
                    <a:lumMod val="50000"/>
                  </a:srgbClr>
                </a:solidFill>
                <a:effectLst/>
                <a:uLnTx/>
                <a:uFillTx/>
                <a:latin typeface="Comic Sans MS" panose="030F0702030302020204" pitchFamily="66" charset="0"/>
                <a:ea typeface="+mn-ea"/>
                <a:cs typeface="+mn-cs"/>
              </a:rPr>
              <a:t> mira Dios, i nan a kome i a bebe</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(Eksodo 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Manera nos ta mira den e eh</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èmpel di Jakòb I Laban, den e Oriente di antiguo e ratifikashon di un aliansa a inkluí un kuminda kompartí dor di tur dos partido</a:t>
            </a:r>
            <a:r>
              <a:rPr kumimoji="0" lang="pap-029" sz="2000" b="1" i="0" u="none" strike="noStrike" kern="1200" cap="none" spc="0" normalizeH="0" baseline="0" dirty="0">
                <a:ln>
                  <a:noFill/>
                </a:ln>
                <a:solidFill>
                  <a:prstClr val="black"/>
                </a:solidFill>
                <a:effectLst/>
                <a:uLnTx/>
                <a:uFillTx/>
                <a:latin typeface="Aptos" panose="02110004020202020204"/>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(Gen. 31:44-54).</a:t>
            </a: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1900" b="1" i="0" u="none" strike="noStrike" kern="1200" cap="none" spc="0" normalizeH="0" baseline="0" dirty="0">
                <a:ln>
                  <a:noFill/>
                </a:ln>
                <a:solidFill>
                  <a:prstClr val="black"/>
                </a:solidFill>
                <a:effectLst/>
                <a:uLnTx/>
                <a:uFillTx/>
                <a:latin typeface="Aptos" panose="02110004020202020204"/>
              </a:rPr>
              <a:t>Ora ku Hesus a institu</a:t>
            </a:r>
            <a:r>
              <a:rPr kumimoji="0" lang="pap-029" sz="1900" b="1" i="0" u="none" strike="noStrike" kern="1200" cap="none" spc="0" normalizeH="0" baseline="0" dirty="0">
                <a:ln>
                  <a:noFill/>
                </a:ln>
                <a:solidFill>
                  <a:prstClr val="black"/>
                </a:solidFill>
                <a:effectLst/>
                <a:uLnTx/>
                <a:uFillTx/>
                <a:latin typeface="Aptos" panose="020B0004020202020204" pitchFamily="34" charset="0"/>
              </a:rPr>
              <a:t>í e aliansa nobo, El a hasi asina</a:t>
            </a:r>
            <a:r>
              <a:rPr kumimoji="0" lang="pap-029" sz="1900" b="1" i="0" u="none" strike="noStrike" kern="1200" cap="none" spc="0" normalizeH="0" dirty="0">
                <a:ln>
                  <a:noFill/>
                </a:ln>
                <a:solidFill>
                  <a:prstClr val="black"/>
                </a:solidFill>
                <a:effectLst/>
                <a:uLnTx/>
                <a:uFillTx/>
                <a:latin typeface="Aptos" panose="020B0004020202020204" pitchFamily="34" charset="0"/>
              </a:rPr>
              <a:t> tambe dor di kompartí Su kuminda ku e </a:t>
            </a:r>
            <a:r>
              <a:rPr kumimoji="0" lang="pap-029" sz="1900" b="1" i="0" u="none" strike="noStrike" kern="1200" cap="none" spc="0" normalizeH="0" baseline="0" dirty="0">
                <a:ln>
                  <a:noFill/>
                </a:ln>
                <a:solidFill>
                  <a:prstClr val="black"/>
                </a:solidFill>
                <a:effectLst/>
                <a:uLnTx/>
                <a:uFillTx/>
                <a:latin typeface="Aptos" panose="02110004020202020204"/>
              </a:rPr>
              <a:t>12 ap</a:t>
            </a:r>
            <a:r>
              <a:rPr kumimoji="0" lang="pap-029" sz="1900" b="1" i="0" u="none" strike="noStrike" kern="1200" cap="none" spc="0" normalizeH="0" baseline="0" dirty="0">
                <a:ln>
                  <a:noFill/>
                </a:ln>
                <a:solidFill>
                  <a:prstClr val="black"/>
                </a:solidFill>
                <a:effectLst/>
                <a:uLnTx/>
                <a:uFillTx/>
                <a:latin typeface="Aptos" panose="020B0004020202020204" pitchFamily="34" charset="0"/>
              </a:rPr>
              <a:t>òstelnan </a:t>
            </a:r>
            <a:r>
              <a:rPr kumimoji="0" lang="pap-029" sz="1900" b="1" i="0" u="none" strike="noStrike" kern="1200" cap="none" spc="0" normalizeH="0" baseline="0" dirty="0">
                <a:ln>
                  <a:noFill/>
                </a:ln>
                <a:solidFill>
                  <a:prstClr val="black"/>
                </a:solidFill>
                <a:effectLst/>
                <a:uLnTx/>
                <a:uFillTx/>
                <a:latin typeface="Aptos" panose="02110004020202020204"/>
              </a:rPr>
              <a:t>(Mat</a:t>
            </a:r>
            <a:r>
              <a:rPr kumimoji="0" lang="en" sz="1900" b="1" i="0" u="none" strike="noStrike" kern="1200" cap="none" spc="0" normalizeH="0" baseline="0" noProof="0" dirty="0">
                <a:ln>
                  <a:noFill/>
                </a:ln>
                <a:solidFill>
                  <a:prstClr val="black"/>
                </a:solidFill>
                <a:effectLst/>
                <a:uLnTx/>
                <a:uFillTx/>
                <a:latin typeface="Aptos" panose="02110004020202020204"/>
              </a:rPr>
              <a:t>. 26:26-28).</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50683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Kada bia ku nos partisip</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á di e Sena di Señor, nos ta renobá nos aliansa ku Dios. </a:t>
            </a:r>
            <a:r>
              <a:rPr kumimoji="0" lang="pap-029" sz="2000" b="1" i="0" u="none" strike="noStrike" kern="1200" cap="none" spc="0" normalizeH="0" baseline="0" dirty="0">
                <a:ln>
                  <a:noFill/>
                </a:ln>
                <a:solidFill>
                  <a:prstClr val="black"/>
                </a:solidFill>
                <a:effectLst/>
                <a:uLnTx/>
                <a:uFillTx/>
                <a:latin typeface="Aptos" panose="02110004020202020204"/>
              </a:rPr>
              <a:t>                       Dor di partisip</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á di e pan i e biña, nos ta selebrá e pordon i salbashon ku nos tin den Hesus</a:t>
            </a:r>
            <a:r>
              <a:rPr kumimoji="0" lang="pap-029" sz="2000" b="1" i="0" u="none" strike="noStrike" kern="1200" cap="none" spc="0" normalizeH="0" baseline="0" dirty="0">
                <a:ln>
                  <a:noFill/>
                </a:ln>
                <a:solidFill>
                  <a:prstClr val="black"/>
                </a:solidFill>
                <a:effectLst/>
                <a:uLnTx/>
                <a:uFillTx/>
                <a:latin typeface="Aptos" panose="02110004020202020204"/>
              </a:rPr>
              <a:t> (1 Kor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87477"/>
            <a:ext cx="728105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Sinai, Dios a ofres</a:t>
            </a:r>
            <a:r>
              <a:rPr kumimoji="0" lang="en-US" sz="2000" b="1" i="0" u="none" strike="noStrike" kern="1200" cap="none" spc="0" normalizeH="0" baseline="0" noProof="0" dirty="0">
                <a:ln>
                  <a:noFill/>
                </a:ln>
                <a:solidFill>
                  <a:prstClr val="black"/>
                </a:solidFill>
                <a:effectLst/>
                <a:uLnTx/>
                <a:uFillTx/>
                <a:latin typeface="Aptos" panose="020B0004020202020204" pitchFamily="34" charset="0"/>
              </a:rPr>
              <a:t>é un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kuminda di aliansa ” na 74 hende: Mois</a:t>
            </a:r>
            <a:r>
              <a:rPr kumimoji="0" lang="en-US" sz="2000" b="1" i="0" u="none" strike="noStrike" kern="1200" cap="none" spc="0" normalizeH="0" baseline="0" noProof="0" dirty="0">
                <a:ln>
                  <a:noFill/>
                </a:ln>
                <a:solidFill>
                  <a:prstClr val="black"/>
                </a:solidFill>
                <a:effectLst/>
                <a:uLnTx/>
                <a:uFillTx/>
                <a:latin typeface="Aptos" panose="020B0004020202020204" pitchFamily="34" charset="0"/>
              </a:rPr>
              <a:t>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 Aaron, Nadab, Abi</a:t>
            </a:r>
            <a:r>
              <a:rPr kumimoji="0" lang="en-US" sz="2000" b="1" i="0" u="none" strike="noStrike" kern="1200" cap="none" spc="0" normalizeH="0" baseline="0" noProof="0" dirty="0">
                <a:ln>
                  <a:noFill/>
                </a:ln>
                <a:solidFill>
                  <a:prstClr val="black"/>
                </a:solidFill>
                <a:effectLst/>
                <a:uLnTx/>
                <a:uFillTx/>
                <a:latin typeface="Aptos" panose="020B0004020202020204" pitchFamily="34" charset="0"/>
              </a:rPr>
              <a:t>ú</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i setenta ansianonan, representando tur e pueblo (Eks.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Apesar di</a:t>
            </a:r>
            <a:r>
              <a:rPr kumimoji="0" lang="pap-029" sz="2000" b="1" i="0" u="none" strike="noStrike" kern="1200" cap="none" spc="0" normalizeH="0" dirty="0">
                <a:ln>
                  <a:noFill/>
                </a:ln>
                <a:solidFill>
                  <a:prstClr val="black"/>
                </a:solidFill>
                <a:effectLst/>
                <a:uLnTx/>
                <a:uFillTx/>
                <a:latin typeface="Aptos" panose="02110004020202020204"/>
              </a:rPr>
              <a:t> nan </a:t>
            </a:r>
            <a:r>
              <a:rPr kumimoji="0" lang="pap-029" sz="2000" b="1" i="0" u="none" strike="noStrike" kern="1200" cap="none" spc="0" normalizeH="0" dirty="0">
                <a:ln>
                  <a:noFill/>
                </a:ln>
                <a:solidFill>
                  <a:prstClr val="black"/>
                </a:solidFill>
                <a:effectLst/>
                <a:uLnTx/>
                <a:uFillTx/>
                <a:latin typeface="Aptos" panose="020B0004020202020204" pitchFamily="34" charset="0"/>
              </a:rPr>
              <a:t>último rechaso di salbashon, ni </a:t>
            </a:r>
            <a:r>
              <a:rPr kumimoji="0" lang="pap-029" sz="2000" b="1" i="0" u="none" strike="noStrike" kern="1200" cap="none" spc="0" normalizeH="0" baseline="0" dirty="0">
                <a:ln>
                  <a:noFill/>
                </a:ln>
                <a:solidFill>
                  <a:prstClr val="black"/>
                </a:solidFill>
                <a:effectLst/>
                <a:uLnTx/>
                <a:uFillTx/>
                <a:latin typeface="Aptos" panose="02110004020202020204"/>
              </a:rPr>
              <a:t>Nadab, ni Abi</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ú</a:t>
            </a:r>
            <a:r>
              <a:rPr kumimoji="0" lang="pap-029" sz="2000" b="1" i="0" u="none" strike="noStrike" kern="1200" cap="none" spc="0" normalizeH="0" baseline="0" dirty="0">
                <a:ln>
                  <a:noFill/>
                </a:ln>
                <a:solidFill>
                  <a:prstClr val="black"/>
                </a:solidFill>
                <a:effectLst/>
                <a:uLnTx/>
                <a:uFillTx/>
                <a:latin typeface="Aptos" panose="02110004020202020204"/>
              </a:rPr>
              <a:t>, ni Hudas a w</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òrdu ekskluí for di e </a:t>
            </a:r>
            <a:r>
              <a:rPr kumimoji="0" lang="pap-029" sz="2000" b="1" i="0" u="none" strike="noStrike" kern="1200" cap="none" spc="0" normalizeH="0" baseline="0" dirty="0">
                <a:ln>
                  <a:noFill/>
                </a:ln>
                <a:solidFill>
                  <a:prstClr val="black"/>
                </a:solidFill>
                <a:effectLst/>
                <a:uLnTx/>
                <a:uFillTx/>
                <a:latin typeface="Aptos" panose="02110004020202020204"/>
              </a:rPr>
              <a:t>“ kuminda di e aliansa “ aki.”</a:t>
            </a: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91511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E MOD</a:t>
            </a:r>
            <a:r>
              <a:rPr kumimoji="0" lang="en-US"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0B0004020202020204" pitchFamily="34" charset="0"/>
              </a:rPr>
              <a:t>ÈL(MUESTRA)</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E PROP</a:t>
            </a:r>
            <a:r>
              <a:rPr kumimoji="0" lang="en-US"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0B0004020202020204" pitchFamily="34" charset="0"/>
              </a:rPr>
              <a:t>ÓSITO DI E MODÈL </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E ora ei laga nan traha un santuario pa</a:t>
            </a:r>
            <a:r>
              <a:rPr kumimoji="0" lang="en" sz="1800" b="1" i="0" u="none" strike="noStrike" kern="1200" cap="none" spc="0" normalizeH="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Mi</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i</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lo Mi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biba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meimei</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di nan </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(Eksodo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Komo un garantia ku E lo kumpli ku Su parti di e aliansa, Dios a disid</a:t>
            </a: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í pa bai i biba entre e pueblo</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 </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422247"/>
            <a:ext cx="621025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Mois</a:t>
            </a: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é</a:t>
            </a: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s a w</a:t>
            </a: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òrdu mustrá e modèl i a wòrdu duná instrukshonnan spesífiko pa esaki su konstrukshon. E pueblo a wòrdu pidí pa kontribuí ku e materialnan</a:t>
            </a:r>
            <a:r>
              <a:rPr kumimoji="0" lang="pap-029" sz="2000" b="1" i="0" u="none" strike="noStrike" kern="1200" cap="none" spc="0" normalizeH="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 nesesario  (</a:t>
            </a: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Eks</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25:2-7).</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85312"/>
            <a:ext cx="571790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Ora ku un Israelita a drenta e santuario, el a drenta — simb</a:t>
            </a: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ólikamente </a:t>
            </a: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 den e berdadero presensia di Dios … te ora ku e velo a w</a:t>
            </a: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òrdu kibrá ora ku Hesus a muri</a:t>
            </a: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45876"/>
            <a:ext cx="87831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Tantu e santuario komo e t</a:t>
            </a: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èmpel ku Salomon a konstruí tabata un modèl  di e santuario trahá den Shelu </a:t>
            </a:r>
            <a:r>
              <a:rPr kumimoji="0" lang="pap-029" sz="2000" b="1" i="0" u="none" strike="noStrike" kern="1200" cap="none" spc="0" normalizeH="0" baseline="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(Heb. 8:1-2; 1 Reinan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8:27, 30).</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02533" cy="155427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Pero Dios Su presensia f</a:t>
            </a:r>
            <a:r>
              <a:rPr kumimoji="0" lang="pap-029"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í</a:t>
            </a:r>
            <a:r>
              <a:rPr kumimoji="0" lang="pap-029"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siko</a:t>
            </a:r>
            <a:r>
              <a:rPr kumimoji="0" lang="pap-029" sz="19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 lo nifik</a:t>
            </a:r>
            <a:r>
              <a:rPr kumimoji="0" lang="pap-029" sz="19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á morto inmediato </a:t>
            </a:r>
            <a:r>
              <a:rPr lang="pap-029" sz="1900" b="1" dirty="0">
                <a:solidFill>
                  <a:prstClr val="white"/>
                </a:solidFill>
                <a:effectLst>
                  <a:glow rad="88900">
                    <a:srgbClr val="041D57"/>
                  </a:glow>
                  <a:outerShdw blurRad="38100" dist="38100" dir="2700000" algn="tl">
                    <a:srgbClr val="000000">
                      <a:alpha val="43137"/>
                    </a:srgbClr>
                  </a:outerShdw>
                </a:effectLst>
                <a:latin typeface="Aptos" panose="02110004020202020204"/>
              </a:rPr>
              <a:t>pa tur di nan </a:t>
            </a:r>
            <a:r>
              <a:rPr kumimoji="0" lang="pap-029"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(Eks. 33:20). Pesei, El a komand</a:t>
            </a:r>
            <a:r>
              <a:rPr kumimoji="0" lang="pap-029"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á nan pa traha un Santuario kaminda E lo por manifestá Su presensia</a:t>
            </a:r>
            <a:r>
              <a:rPr kumimoji="0" lang="pap-029"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 E presensia aki a w</a:t>
            </a:r>
            <a:r>
              <a:rPr kumimoji="0" lang="pap-029"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òrdu manifestá den símbolonan</a:t>
            </a:r>
            <a:r>
              <a:rPr kumimoji="0" lang="pap-029"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 pasombra Dios no ta biba f</a:t>
            </a:r>
            <a:r>
              <a:rPr kumimoji="0" lang="pap-029"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0B0004020202020204" pitchFamily="34" charset="0"/>
              </a:rPr>
              <a:t>ísikamente den ningun tèmpel di tera</a:t>
            </a:r>
            <a:r>
              <a:rPr kumimoji="0" lang="pap-029"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 (Echonan </a:t>
            </a:r>
            <a:r>
              <a:rPr kumimoji="0" lang="en"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17:24 ).</a:t>
            </a: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1820</Words>
  <Application>Microsoft Office PowerPoint</Application>
  <PresentationFormat>Panorámica</PresentationFormat>
  <Paragraphs>74</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59</cp:revision>
  <dcterms:created xsi:type="dcterms:W3CDTF">2025-07-31T02:29:16Z</dcterms:created>
  <dcterms:modified xsi:type="dcterms:W3CDTF">2025-09-03T14:19:25Z</dcterms:modified>
</cp:coreProperties>
</file>