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relashon entre Dios 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Mois</a:t>
          </a:r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és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gradualmente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a </a:t>
          </a:r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intensifiká</a:t>
          </a:r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Dios a yam’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é for di e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mata na kandela</a:t>
          </a:r>
          <a:endParaRPr lang="pap-029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Mois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é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 a mira kon Dios a derot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 e diosnan Egipsio</a:t>
          </a:r>
          <a:endParaRPr lang="pap-029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El a testigu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 e separashon di e Laman Kòrá pa libra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Israel</a:t>
          </a: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El a wak (vigil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á)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segun ku Dios a guia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Israel na Sinai</a:t>
          </a: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pasa 40 dia kompleto huntu riba e seru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relashon a sigui krese tur dia mas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Dios a inspir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Moisés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pa skirbi Jòb i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Genesis</a:t>
          </a: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/>
            <a:t>Dios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Mois</a:t>
          </a:r>
          <a:r>
            <a:rPr lang="en-US" sz="2000" b="1" dirty="0">
              <a:latin typeface="Aptos" panose="020B0004020202020204" pitchFamily="34" charset="0"/>
            </a:rPr>
            <a:t>é</a:t>
          </a:r>
          <a:r>
            <a:rPr lang="en" sz="2000" b="1" dirty="0"/>
            <a:t>s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2000" b="1" dirty="0"/>
            <a:t>Dios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Mois</a:t>
          </a:r>
          <a:r>
            <a:rPr lang="en-US" sz="2000" b="1" dirty="0">
              <a:latin typeface="Aptos" panose="020B0004020202020204" pitchFamily="34" charset="0"/>
            </a:rPr>
            <a:t>é</a:t>
          </a:r>
          <a:r>
            <a:rPr lang="en" sz="2000" b="1" dirty="0"/>
            <a:t>s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Mois</a:t>
          </a:r>
          <a:r>
            <a:rPr lang="en-US" sz="2000" b="1" dirty="0">
              <a:latin typeface="Aptos" panose="020B0004020202020204" pitchFamily="34" charset="0"/>
            </a:rPr>
            <a:t>é</a:t>
          </a:r>
          <a:r>
            <a:rPr lang="en" sz="2000" b="1" dirty="0"/>
            <a:t>s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" sz="2000" b="1" dirty="0"/>
            <a:t>Dios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Bo  ta Mi amigu i bo tin Mi fabor(grasia)</a:t>
          </a:r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Si esaki ta realmente asina, si</a:t>
          </a:r>
          <a:r>
            <a:rPr lang="en-US" sz="2000" b="1" dirty="0" err="1">
              <a:latin typeface="Aptos" panose="020B0004020202020204" pitchFamily="34" charset="0"/>
            </a:rPr>
            <a:t>ña</a:t>
          </a:r>
          <a:r>
            <a:rPr lang="en-US" sz="2000" b="1" dirty="0">
              <a:latin typeface="Aptos" panose="020B0004020202020204" pitchFamily="34" charset="0"/>
            </a:rPr>
            <a:t> mi Bo </a:t>
          </a:r>
          <a:r>
            <a:rPr lang="en-US" sz="2000" b="1" dirty="0" err="1">
              <a:latin typeface="Aptos" panose="020B0004020202020204" pitchFamily="34" charset="0"/>
            </a:rPr>
            <a:t>kaminda</a:t>
          </a:r>
          <a:r>
            <a:rPr lang="en-US" sz="2000" b="1" dirty="0">
              <a:latin typeface="Aptos" panose="020B0004020202020204" pitchFamily="34" charset="0"/>
            </a:rPr>
            <a:t>, pa mi </a:t>
          </a:r>
          <a:r>
            <a:rPr lang="en-US" sz="2000" b="1" dirty="0" err="1">
              <a:latin typeface="Aptos" panose="020B0004020202020204" pitchFamily="34" charset="0"/>
            </a:rPr>
            <a:t>por</a:t>
          </a:r>
          <a:r>
            <a:rPr lang="en-US" sz="2000" b="1" dirty="0">
              <a:latin typeface="Aptos" panose="020B0004020202020204" pitchFamily="34" charset="0"/>
            </a:rPr>
            <a:t> </a:t>
          </a:r>
          <a:r>
            <a:rPr lang="en-US" sz="2000" b="1" dirty="0" err="1">
              <a:latin typeface="Aptos" panose="020B0004020202020204" pitchFamily="34" charset="0"/>
            </a:rPr>
            <a:t>konose</a:t>
          </a:r>
          <a:r>
            <a:rPr lang="en-US" sz="2000" b="1" dirty="0">
              <a:latin typeface="Aptos" panose="020B0004020202020204" pitchFamily="34" charset="0"/>
            </a:rPr>
            <a:t> Bo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/>
            <a:t>Mi </a:t>
          </a:r>
          <a:r>
            <a:rPr lang="en-US" sz="2000" b="1" dirty="0" err="1"/>
            <a:t>Presensia</a:t>
          </a:r>
          <a:r>
            <a:rPr lang="en-US" sz="2000" b="1" dirty="0"/>
            <a:t> lo bai </a:t>
          </a:r>
          <a:r>
            <a:rPr lang="en-US" sz="2000" b="1" dirty="0" err="1"/>
            <a:t>ku</a:t>
          </a:r>
          <a:r>
            <a:rPr lang="en-US" sz="2000" b="1" dirty="0"/>
            <a:t> </a:t>
          </a:r>
          <a:r>
            <a:rPr lang="en-US" sz="2000" b="1" dirty="0" err="1"/>
            <a:t>bo</a:t>
          </a:r>
          <a:r>
            <a:rPr lang="en-US" sz="2000" b="1" dirty="0"/>
            <a:t>, </a:t>
          </a:r>
          <a:r>
            <a:rPr lang="en-US" sz="2000" b="1" dirty="0" err="1"/>
            <a:t>i</a:t>
          </a:r>
          <a:r>
            <a:rPr lang="en-US" sz="2000" b="1" dirty="0"/>
            <a:t> lo Mi </a:t>
          </a:r>
          <a:r>
            <a:rPr lang="en-US" sz="2000" b="1" dirty="0" err="1"/>
            <a:t>dunabo</a:t>
          </a:r>
          <a:r>
            <a:rPr lang="en-US" sz="2000" b="1" dirty="0"/>
            <a:t> </a:t>
          </a:r>
          <a:r>
            <a:rPr lang="en-US" sz="2000" b="1" dirty="0" err="1"/>
            <a:t>sosiegu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/>
            <a:t>Si Bo </a:t>
          </a:r>
          <a:r>
            <a:rPr lang="en-US" sz="2000" b="1" dirty="0" err="1"/>
            <a:t>presensia</a:t>
          </a:r>
          <a:r>
            <a:rPr lang="en-US" sz="2000" b="1" dirty="0"/>
            <a:t> no bai </a:t>
          </a:r>
          <a:r>
            <a:rPr lang="en-US" sz="2000" b="1" dirty="0" err="1"/>
            <a:t>ku</a:t>
          </a:r>
          <a:r>
            <a:rPr lang="en-US" sz="2000" b="1" dirty="0"/>
            <a:t> </a:t>
          </a:r>
          <a:r>
            <a:rPr lang="en-US" sz="2000" b="1" dirty="0" err="1"/>
            <a:t>nos</a:t>
          </a:r>
          <a:r>
            <a:rPr lang="en-US" sz="2000" b="1" dirty="0"/>
            <a:t>, no </a:t>
          </a:r>
          <a:r>
            <a:rPr lang="en-US" sz="2000" b="1" dirty="0" err="1"/>
            <a:t>hasi</a:t>
          </a:r>
          <a:r>
            <a:rPr lang="en-US" sz="2000" b="1" dirty="0"/>
            <a:t> </a:t>
          </a:r>
          <a:r>
            <a:rPr lang="en-US" sz="2000" b="1" dirty="0" err="1"/>
            <a:t>nos</a:t>
          </a:r>
          <a:r>
            <a:rPr lang="en-US" sz="2000" b="1" dirty="0"/>
            <a:t> </a:t>
          </a:r>
          <a:r>
            <a:rPr lang="en-US" sz="2000" b="1" dirty="0" err="1"/>
            <a:t>subi</a:t>
          </a:r>
          <a:r>
            <a:rPr lang="en-US" sz="2000" b="1" dirty="0"/>
            <a:t> for di </a:t>
          </a:r>
          <a:r>
            <a:rPr lang="en-US" sz="2000" b="1" dirty="0" err="1"/>
            <a:t>akinan</a:t>
          </a:r>
          <a:r>
            <a:rPr lang="en-US" sz="2000" b="1" dirty="0"/>
            <a:t> </a:t>
          </a:r>
          <a:endParaRPr lang="en" sz="20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Si Bo no bai ku nos, kon kualke hende lo sa ku mi a ha</a:t>
          </a:r>
          <a:r>
            <a:rPr lang="en-US" sz="2000" b="1" dirty="0" err="1">
              <a:latin typeface="Aptos" panose="020B0004020202020204" pitchFamily="34" charset="0"/>
            </a:rPr>
            <a:t>ña</a:t>
          </a:r>
          <a:r>
            <a:rPr lang="en-US" sz="2000" b="1" dirty="0">
              <a:latin typeface="Aptos" panose="020B0004020202020204" pitchFamily="34" charset="0"/>
            </a:rPr>
            <a:t> </a:t>
          </a:r>
          <a:r>
            <a:rPr lang="en-US" sz="2000" b="1" dirty="0" err="1">
              <a:latin typeface="Aptos" panose="020B0004020202020204" pitchFamily="34" charset="0"/>
            </a:rPr>
            <a:t>grasia</a:t>
          </a:r>
          <a:r>
            <a:rPr lang="en-US" sz="2000" b="1" dirty="0">
              <a:latin typeface="Aptos" panose="020B0004020202020204" pitchFamily="34" charset="0"/>
            </a:rPr>
            <a:t> den Bo </a:t>
          </a:r>
          <a:r>
            <a:rPr lang="en-US" sz="2000" b="1" dirty="0" err="1">
              <a:latin typeface="Aptos" panose="020B0004020202020204" pitchFamily="34" charset="0"/>
            </a:rPr>
            <a:t>bista</a:t>
          </a:r>
          <a:r>
            <a:rPr lang="en" sz="2000" b="1" dirty="0"/>
            <a:t>?</a:t>
          </a:r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ap-029" sz="2000" b="1" spc="-150" noProof="0" dirty="0"/>
            <a:t>Masha bon, lo Mi hasi loke bo ta pidi, pasombra bo a ha</a:t>
          </a:r>
          <a:r>
            <a:rPr lang="pap-029" sz="2000" b="1" spc="-150" noProof="0" dirty="0">
              <a:latin typeface="Aptos" panose="020B0004020202020204" pitchFamily="34" charset="0"/>
            </a:rPr>
            <a:t>ña Mi grasia i Mi ta konsiderábo Mi amigu</a:t>
          </a:r>
          <a:r>
            <a:rPr lang="en" sz="2000" b="1" spc="-150" dirty="0"/>
            <a:t>.</a:t>
          </a:r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400" b="1" dirty="0">
              <a:effectLst/>
            </a:rPr>
            <a:t>Mois</a:t>
          </a:r>
          <a:r>
            <a:rPr lang="en-US" sz="2400" b="1" dirty="0">
              <a:effectLst/>
              <a:latin typeface="Aptos" panose="020B0004020202020204" pitchFamily="34" charset="0"/>
            </a:rPr>
            <a:t>é</a:t>
          </a:r>
          <a:r>
            <a:rPr lang="en" sz="2400" b="1" dirty="0">
              <a:effectLst/>
            </a:rPr>
            <a:t>s a pidi: Mustrami Bo gloria       (Eks. 33:18)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400" b="1" dirty="0">
              <a:effectLst/>
            </a:rPr>
            <a:t>Dios a kontest</a:t>
          </a:r>
          <a:r>
            <a:rPr lang="en-US" sz="2400" b="1" dirty="0">
              <a:effectLst/>
              <a:latin typeface="Aptos" panose="020B0004020202020204" pitchFamily="34" charset="0"/>
            </a:rPr>
            <a:t>á</a:t>
          </a:r>
          <a:r>
            <a:rPr lang="en" sz="2400" b="1" dirty="0">
              <a:effectLst/>
            </a:rPr>
            <a:t>: Lo Mi mustrabo Mi bondat (Eks.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gloria di Dios ta Su bondat, esei ta, Su karakter</a:t>
          </a: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" sz="2400" b="1" dirty="0">
              <a:effectLst/>
            </a:rPr>
            <a:t>Loke Dios a mustr’</a:t>
          </a:r>
          <a:r>
            <a:rPr lang="en-US" sz="2400" b="1" dirty="0">
              <a:effectLst/>
              <a:latin typeface="Aptos" panose="020B0004020202020204" pitchFamily="34" charset="0"/>
            </a:rPr>
            <a:t>é tabata Su </a:t>
          </a:r>
          <a:r>
            <a:rPr lang="en-US" sz="2400" b="1" dirty="0" err="1">
              <a:effectLst/>
              <a:latin typeface="Aptos" panose="020B0004020202020204" pitchFamily="34" charset="0"/>
            </a:rPr>
            <a:t>karakter</a:t>
          </a:r>
          <a:r>
            <a:rPr lang="en" sz="2400" b="1" dirty="0">
              <a:effectLst/>
            </a:rPr>
            <a:t> (Eks. 34:6-7)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" sz="1800" b="1" dirty="0"/>
            <a:t>Pa risibi e fundeshinan di e aliansa (Eks.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 Pa duna e pueblo su kontesta i risibi instrukshonnan riba e manifestashon divino na Sinai (Eks. 19:8-14)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 Pa risibi instrukshonnan nobo (Eks. 19:20-25)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 Pa risibi e leinan komplimentario (Eks. 20:21; 24:3)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 Pa risibi e Dies Mandamentunan skirb</a:t>
          </a:r>
          <a:r>
            <a:rPr lang="en-US" sz="1800" b="1" dirty="0">
              <a:latin typeface="Aptos" panose="020B0004020202020204" pitchFamily="34" charset="0"/>
            </a:rPr>
            <a:t>í </a:t>
          </a:r>
          <a:r>
            <a:rPr lang="en-US" sz="1800" b="1" dirty="0" err="1">
              <a:latin typeface="Aptos" panose="020B0004020202020204" pitchFamily="34" charset="0"/>
            </a:rPr>
            <a:t>dor</a:t>
          </a:r>
          <a:r>
            <a:rPr lang="en-US" sz="1800" b="1" dirty="0">
              <a:latin typeface="Aptos" panose="020B0004020202020204" pitchFamily="34" charset="0"/>
            </a:rPr>
            <a:t> di e </a:t>
          </a:r>
          <a:r>
            <a:rPr lang="en-US" sz="1800" b="1" dirty="0" err="1">
              <a:latin typeface="Aptos" panose="020B0004020202020204" pitchFamily="34" charset="0"/>
            </a:rPr>
            <a:t>dede</a:t>
          </a:r>
          <a:r>
            <a:rPr lang="en-US" sz="1800" b="1" dirty="0">
              <a:latin typeface="Aptos" panose="020B0004020202020204" pitchFamily="34" charset="0"/>
            </a:rPr>
            <a:t> di Dios, </a:t>
          </a:r>
          <a:r>
            <a:rPr lang="en" sz="1800" b="1" dirty="0"/>
            <a:t> i e patronchi di e Santuario (Eks. 24:12, 18; 32:15)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 pa intersed</a:t>
          </a:r>
          <a:r>
            <a:rPr lang="en-US" sz="1800" b="1" dirty="0">
              <a:latin typeface="Aptos" panose="020B0004020202020204" pitchFamily="34" charset="0"/>
            </a:rPr>
            <a:t>é pa e </a:t>
          </a:r>
          <a:r>
            <a:rPr lang="en-US" sz="1800" b="1" dirty="0" err="1">
              <a:latin typeface="Aptos" panose="020B0004020202020204" pitchFamily="34" charset="0"/>
            </a:rPr>
            <a:t>piká</a:t>
          </a:r>
          <a:r>
            <a:rPr lang="en-US" sz="1800" b="1" dirty="0">
              <a:latin typeface="Aptos" panose="020B0004020202020204" pitchFamily="34" charset="0"/>
            </a:rPr>
            <a:t> di e </a:t>
          </a:r>
          <a:r>
            <a:rPr lang="en-US" sz="1800" b="1" dirty="0" err="1">
              <a:latin typeface="Aptos" panose="020B0004020202020204" pitchFamily="34" charset="0"/>
            </a:rPr>
            <a:t>bishé</a:t>
          </a:r>
          <a:r>
            <a:rPr lang="en-US" sz="1800" b="1" dirty="0">
              <a:latin typeface="Aptos" panose="020B0004020202020204" pitchFamily="34" charset="0"/>
            </a:rPr>
            <a:t> di </a:t>
          </a:r>
          <a:r>
            <a:rPr lang="en-US" sz="1800" b="1" dirty="0" err="1">
              <a:latin typeface="Aptos" panose="020B0004020202020204" pitchFamily="34" charset="0"/>
            </a:rPr>
            <a:t>oro</a:t>
          </a:r>
          <a:r>
            <a:rPr lang="en" sz="1800" b="1" dirty="0"/>
            <a:t> (Eks. 32:30)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 Asina ku Dios lo por mustr’</a:t>
          </a:r>
          <a:r>
            <a:rPr lang="en-US" sz="1800" b="1" dirty="0">
              <a:latin typeface="Aptos" panose="020B0004020202020204" pitchFamily="34" charset="0"/>
            </a:rPr>
            <a:t>é Su gloria, </a:t>
          </a:r>
          <a:r>
            <a:rPr lang="en-US" sz="1800" b="1" dirty="0" err="1">
              <a:latin typeface="Aptos" panose="020B0004020202020204" pitchFamily="34" charset="0"/>
            </a:rPr>
            <a:t>i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risibi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tablanan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nobo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ku</a:t>
          </a:r>
          <a:r>
            <a:rPr lang="en-US" sz="1800" b="1" dirty="0">
              <a:latin typeface="Aptos" panose="020B0004020202020204" pitchFamily="34" charset="0"/>
            </a:rPr>
            <a:t> e Dies </a:t>
          </a:r>
          <a:r>
            <a:rPr lang="en-US" sz="1800" b="1" dirty="0" err="1">
              <a:latin typeface="Aptos" panose="020B0004020202020204" pitchFamily="34" charset="0"/>
            </a:rPr>
            <a:t>Mandamentunan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" sz="1800" b="1" dirty="0"/>
            <a:t>(Eks. 34:1-5)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relashon entre Dios 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Mois</a:t>
          </a: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és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gradualmente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a </a:t>
          </a: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intensifiká</a:t>
          </a: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Dios a inspir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Moisés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pa skirbi Jòb i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Genesis</a:t>
          </a: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Dios a yam’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é for di e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mata na kandela</a:t>
          </a:r>
          <a:endParaRPr lang="pap-029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Mois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é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 a mira kon Dios a derot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 e diosnan Egipsio</a:t>
          </a:r>
          <a:endParaRPr lang="pap-029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El a testigu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 e separashon di e Laman Kòrá pa libra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Israel</a:t>
          </a: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El a wak (vigil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á)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segun ku Dios a guia 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Israel na Sinai</a:t>
          </a: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pasa 40 dia kompleto huntu riba e seru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relashon a sigui krese tur dia mas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Dios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Bo  ta Mi amigu i bo tin Mi fabor(grasia)</a:t>
          </a:r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Mois</a:t>
          </a:r>
          <a:r>
            <a:rPr lang="en-US" sz="2000" b="1" kern="1200" dirty="0">
              <a:latin typeface="Aptos" panose="020B0004020202020204" pitchFamily="34" charset="0"/>
            </a:rPr>
            <a:t>é</a:t>
          </a:r>
          <a:r>
            <a:rPr lang="en" sz="2000" b="1" kern="1200" dirty="0"/>
            <a:t>s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Si esaki ta realmente asina, si</a:t>
          </a:r>
          <a:r>
            <a:rPr lang="en-US" sz="2000" b="1" kern="1200" dirty="0" err="1">
              <a:latin typeface="Aptos" panose="020B0004020202020204" pitchFamily="34" charset="0"/>
            </a:rPr>
            <a:t>ña</a:t>
          </a:r>
          <a:r>
            <a:rPr lang="en-US" sz="2000" b="1" kern="1200" dirty="0">
              <a:latin typeface="Aptos" panose="020B0004020202020204" pitchFamily="34" charset="0"/>
            </a:rPr>
            <a:t> mi Bo </a:t>
          </a:r>
          <a:r>
            <a:rPr lang="en-US" sz="2000" b="1" kern="1200" dirty="0" err="1">
              <a:latin typeface="Aptos" panose="020B0004020202020204" pitchFamily="34" charset="0"/>
            </a:rPr>
            <a:t>kaminda</a:t>
          </a:r>
          <a:r>
            <a:rPr lang="en-US" sz="2000" b="1" kern="1200" dirty="0">
              <a:latin typeface="Aptos" panose="020B0004020202020204" pitchFamily="34" charset="0"/>
            </a:rPr>
            <a:t>, pa mi </a:t>
          </a:r>
          <a:r>
            <a:rPr lang="en-US" sz="2000" b="1" kern="1200" dirty="0" err="1">
              <a:latin typeface="Aptos" panose="020B0004020202020204" pitchFamily="34" charset="0"/>
            </a:rPr>
            <a:t>por</a:t>
          </a:r>
          <a:r>
            <a:rPr lang="en-US" sz="2000" b="1" kern="1200" dirty="0">
              <a:latin typeface="Aptos" panose="020B0004020202020204" pitchFamily="34" charset="0"/>
            </a:rPr>
            <a:t> </a:t>
          </a:r>
          <a:r>
            <a:rPr lang="en-US" sz="2000" b="1" kern="1200" dirty="0" err="1">
              <a:latin typeface="Aptos" panose="020B0004020202020204" pitchFamily="34" charset="0"/>
            </a:rPr>
            <a:t>konose</a:t>
          </a:r>
          <a:r>
            <a:rPr lang="en-US" sz="2000" b="1" kern="1200" dirty="0">
              <a:latin typeface="Aptos" panose="020B0004020202020204" pitchFamily="34" charset="0"/>
            </a:rPr>
            <a:t> Bo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Dios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 </a:t>
          </a:r>
          <a:r>
            <a:rPr lang="en-US" sz="2000" b="1" kern="1200" dirty="0" err="1"/>
            <a:t>Presensia</a:t>
          </a:r>
          <a:r>
            <a:rPr lang="en-US" sz="2000" b="1" kern="1200" dirty="0"/>
            <a:t> lo bai </a:t>
          </a:r>
          <a:r>
            <a:rPr lang="en-US" sz="2000" b="1" kern="1200" dirty="0" err="1"/>
            <a:t>ku</a:t>
          </a:r>
          <a:r>
            <a:rPr lang="en-US" sz="2000" b="1" kern="1200" dirty="0"/>
            <a:t> </a:t>
          </a:r>
          <a:r>
            <a:rPr lang="en-US" sz="2000" b="1" kern="1200" dirty="0" err="1"/>
            <a:t>bo</a:t>
          </a:r>
          <a:r>
            <a:rPr lang="en-US" sz="2000" b="1" kern="1200" dirty="0"/>
            <a:t>, </a:t>
          </a:r>
          <a:r>
            <a:rPr lang="en-US" sz="2000" b="1" kern="1200" dirty="0" err="1"/>
            <a:t>i</a:t>
          </a:r>
          <a:r>
            <a:rPr lang="en-US" sz="2000" b="1" kern="1200" dirty="0"/>
            <a:t> lo Mi </a:t>
          </a:r>
          <a:r>
            <a:rPr lang="en-US" sz="2000" b="1" kern="1200" dirty="0" err="1"/>
            <a:t>dunabo</a:t>
          </a:r>
          <a:r>
            <a:rPr lang="en-US" sz="2000" b="1" kern="1200" dirty="0"/>
            <a:t> </a:t>
          </a:r>
          <a:r>
            <a:rPr lang="en-US" sz="2000" b="1" kern="1200" dirty="0" err="1"/>
            <a:t>sosiegu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Mois</a:t>
          </a:r>
          <a:r>
            <a:rPr lang="en-US" sz="2000" b="1" kern="1200" dirty="0">
              <a:latin typeface="Aptos" panose="020B0004020202020204" pitchFamily="34" charset="0"/>
            </a:rPr>
            <a:t>é</a:t>
          </a:r>
          <a:r>
            <a:rPr lang="en" sz="2000" b="1" kern="1200" dirty="0"/>
            <a:t>s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 Bo </a:t>
          </a:r>
          <a:r>
            <a:rPr lang="en-US" sz="2000" b="1" kern="1200" dirty="0" err="1"/>
            <a:t>presensia</a:t>
          </a:r>
          <a:r>
            <a:rPr lang="en-US" sz="2000" b="1" kern="1200" dirty="0"/>
            <a:t> no bai </a:t>
          </a:r>
          <a:r>
            <a:rPr lang="en-US" sz="2000" b="1" kern="1200" dirty="0" err="1"/>
            <a:t>ku</a:t>
          </a:r>
          <a:r>
            <a:rPr lang="en-US" sz="2000" b="1" kern="1200" dirty="0"/>
            <a:t> </a:t>
          </a:r>
          <a:r>
            <a:rPr lang="en-US" sz="2000" b="1" kern="1200" dirty="0" err="1"/>
            <a:t>nos</a:t>
          </a:r>
          <a:r>
            <a:rPr lang="en-US" sz="2000" b="1" kern="1200" dirty="0"/>
            <a:t>, no </a:t>
          </a:r>
          <a:r>
            <a:rPr lang="en-US" sz="2000" b="1" kern="1200" dirty="0" err="1"/>
            <a:t>hasi</a:t>
          </a:r>
          <a:r>
            <a:rPr lang="en-US" sz="2000" b="1" kern="1200" dirty="0"/>
            <a:t> </a:t>
          </a:r>
          <a:r>
            <a:rPr lang="en-US" sz="2000" b="1" kern="1200" dirty="0" err="1"/>
            <a:t>nos</a:t>
          </a:r>
          <a:r>
            <a:rPr lang="en-US" sz="2000" b="1" kern="1200" dirty="0"/>
            <a:t> </a:t>
          </a:r>
          <a:r>
            <a:rPr lang="en-US" sz="2000" b="1" kern="1200" dirty="0" err="1"/>
            <a:t>subi</a:t>
          </a:r>
          <a:r>
            <a:rPr lang="en-US" sz="2000" b="1" kern="1200" dirty="0"/>
            <a:t> for di </a:t>
          </a:r>
          <a:r>
            <a:rPr lang="en-US" sz="2000" b="1" kern="1200" dirty="0" err="1"/>
            <a:t>akinan</a:t>
          </a:r>
          <a:r>
            <a:rPr lang="en-US" sz="2000" b="1" kern="1200" dirty="0"/>
            <a:t> </a:t>
          </a:r>
          <a:endParaRPr lang="en" sz="20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Mois</a:t>
          </a:r>
          <a:r>
            <a:rPr lang="en-US" sz="2000" b="1" kern="1200" dirty="0">
              <a:latin typeface="Aptos" panose="020B0004020202020204" pitchFamily="34" charset="0"/>
            </a:rPr>
            <a:t>é</a:t>
          </a:r>
          <a:r>
            <a:rPr lang="en" sz="2000" b="1" kern="1200" dirty="0"/>
            <a:t>s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Si Bo no bai ku nos, kon kualke hende lo sa ku mi a ha</a:t>
          </a:r>
          <a:r>
            <a:rPr lang="en-US" sz="2000" b="1" kern="1200" dirty="0" err="1">
              <a:latin typeface="Aptos" panose="020B0004020202020204" pitchFamily="34" charset="0"/>
            </a:rPr>
            <a:t>ña</a:t>
          </a:r>
          <a:r>
            <a:rPr lang="en-US" sz="2000" b="1" kern="1200" dirty="0">
              <a:latin typeface="Aptos" panose="020B0004020202020204" pitchFamily="34" charset="0"/>
            </a:rPr>
            <a:t> </a:t>
          </a:r>
          <a:r>
            <a:rPr lang="en-US" sz="2000" b="1" kern="1200" dirty="0" err="1">
              <a:latin typeface="Aptos" panose="020B0004020202020204" pitchFamily="34" charset="0"/>
            </a:rPr>
            <a:t>grasia</a:t>
          </a:r>
          <a:r>
            <a:rPr lang="en-US" sz="2000" b="1" kern="1200" dirty="0">
              <a:latin typeface="Aptos" panose="020B0004020202020204" pitchFamily="34" charset="0"/>
            </a:rPr>
            <a:t> den Bo </a:t>
          </a:r>
          <a:r>
            <a:rPr lang="en-US" sz="2000" b="1" kern="1200" dirty="0" err="1">
              <a:latin typeface="Aptos" panose="020B0004020202020204" pitchFamily="34" charset="0"/>
            </a:rPr>
            <a:t>bista</a:t>
          </a:r>
          <a:r>
            <a:rPr lang="en" sz="2000" b="1" kern="1200" dirty="0"/>
            <a:t>?</a:t>
          </a: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Dios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spc="-150" noProof="0" dirty="0"/>
            <a:t>Masha bon, lo Mi hasi loke bo ta pidi, pasombra bo a ha</a:t>
          </a:r>
          <a:r>
            <a:rPr lang="pap-029" sz="2000" b="1" kern="1200" spc="-150" noProof="0" dirty="0">
              <a:latin typeface="Aptos" panose="020B0004020202020204" pitchFamily="34" charset="0"/>
            </a:rPr>
            <a:t>ña Mi grasia i Mi ta konsiderábo Mi amigu</a:t>
          </a:r>
          <a:r>
            <a:rPr lang="en" sz="2000" b="1" kern="1200" spc="-150" dirty="0"/>
            <a:t>.</a:t>
          </a: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Mois</a:t>
          </a:r>
          <a:r>
            <a:rPr lang="en-US" sz="2400" b="1" kern="1200" dirty="0">
              <a:effectLst/>
              <a:latin typeface="Aptos" panose="020B0004020202020204" pitchFamily="34" charset="0"/>
            </a:rPr>
            <a:t>é</a:t>
          </a:r>
          <a:r>
            <a:rPr lang="en" sz="2400" b="1" kern="1200" dirty="0">
              <a:effectLst/>
            </a:rPr>
            <a:t>s a pidi: Mustrami Bo gloria       (Eks. 33:18)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Dios a kontest</a:t>
          </a:r>
          <a:r>
            <a:rPr lang="en-US" sz="2400" b="1" kern="1200" dirty="0">
              <a:effectLst/>
              <a:latin typeface="Aptos" panose="020B0004020202020204" pitchFamily="34" charset="0"/>
            </a:rPr>
            <a:t>á</a:t>
          </a:r>
          <a:r>
            <a:rPr lang="en" sz="2400" b="1" kern="1200" dirty="0">
              <a:effectLst/>
            </a:rPr>
            <a:t>: Lo Mi mustrabo Mi bondat (Eks.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Loke Dios a mustr’</a:t>
          </a:r>
          <a:r>
            <a:rPr lang="en-US" sz="2400" b="1" kern="1200" dirty="0">
              <a:effectLst/>
              <a:latin typeface="Aptos" panose="020B0004020202020204" pitchFamily="34" charset="0"/>
            </a:rPr>
            <a:t>é tabata Su </a:t>
          </a:r>
          <a:r>
            <a:rPr lang="en-US" sz="2400" b="1" kern="1200" dirty="0" err="1">
              <a:effectLst/>
              <a:latin typeface="Aptos" panose="020B0004020202020204" pitchFamily="34" charset="0"/>
            </a:rPr>
            <a:t>karakter</a:t>
          </a:r>
          <a:r>
            <a:rPr lang="en" sz="2400" b="1" kern="1200" dirty="0">
              <a:effectLst/>
            </a:rPr>
            <a:t> (Eks. 34:6-7)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gloria di Dios ta Su bondat, esei ta, Su karakter</a:t>
          </a: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Pa risibi e fundeshinan di e aliansa (Eks.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 Pa duna e pueblo su kontesta i risibi instrukshonnan riba e manifestashon divino na Sinai (Eks. 19:8-14)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 Pa risibi instrukshonnan nobo (Eks. 19:20-25)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 Pa risibi e leinan komplimentario (Eks. 20:21; 24:3)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 Pa risibi e Dies Mandamentunan skirb</a:t>
          </a:r>
          <a:r>
            <a:rPr lang="en-US" sz="1800" b="1" kern="1200" dirty="0">
              <a:latin typeface="Aptos" panose="020B0004020202020204" pitchFamily="34" charset="0"/>
            </a:rPr>
            <a:t>í </a:t>
          </a:r>
          <a:r>
            <a:rPr lang="en-US" sz="1800" b="1" kern="1200" dirty="0" err="1">
              <a:latin typeface="Aptos" panose="020B0004020202020204" pitchFamily="34" charset="0"/>
            </a:rPr>
            <a:t>dor</a:t>
          </a:r>
          <a:r>
            <a:rPr lang="en-US" sz="1800" b="1" kern="1200" dirty="0">
              <a:latin typeface="Aptos" panose="020B0004020202020204" pitchFamily="34" charset="0"/>
            </a:rPr>
            <a:t> di e </a:t>
          </a:r>
          <a:r>
            <a:rPr lang="en-US" sz="1800" b="1" kern="1200" dirty="0" err="1">
              <a:latin typeface="Aptos" panose="020B0004020202020204" pitchFamily="34" charset="0"/>
            </a:rPr>
            <a:t>dede</a:t>
          </a:r>
          <a:r>
            <a:rPr lang="en-US" sz="1800" b="1" kern="1200" dirty="0">
              <a:latin typeface="Aptos" panose="020B0004020202020204" pitchFamily="34" charset="0"/>
            </a:rPr>
            <a:t> di Dios, </a:t>
          </a:r>
          <a:r>
            <a:rPr lang="en" sz="1800" b="1" kern="1200" dirty="0"/>
            <a:t> i e patronchi di e Santuario (Eks. 24:12, 18; 32:15)</a:t>
          </a: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 pa intersed</a:t>
          </a:r>
          <a:r>
            <a:rPr lang="en-US" sz="1800" b="1" kern="1200" dirty="0">
              <a:latin typeface="Aptos" panose="020B0004020202020204" pitchFamily="34" charset="0"/>
            </a:rPr>
            <a:t>é pa e </a:t>
          </a:r>
          <a:r>
            <a:rPr lang="en-US" sz="1800" b="1" kern="1200" dirty="0" err="1">
              <a:latin typeface="Aptos" panose="020B0004020202020204" pitchFamily="34" charset="0"/>
            </a:rPr>
            <a:t>piká</a:t>
          </a:r>
          <a:r>
            <a:rPr lang="en-US" sz="1800" b="1" kern="1200" dirty="0">
              <a:latin typeface="Aptos" panose="020B0004020202020204" pitchFamily="34" charset="0"/>
            </a:rPr>
            <a:t> di e </a:t>
          </a:r>
          <a:r>
            <a:rPr lang="en-US" sz="1800" b="1" kern="1200" dirty="0" err="1">
              <a:latin typeface="Aptos" panose="020B0004020202020204" pitchFamily="34" charset="0"/>
            </a:rPr>
            <a:t>bishé</a:t>
          </a:r>
          <a:r>
            <a:rPr lang="en-US" sz="1800" b="1" kern="1200" dirty="0">
              <a:latin typeface="Aptos" panose="020B0004020202020204" pitchFamily="34" charset="0"/>
            </a:rPr>
            <a:t> di </a:t>
          </a:r>
          <a:r>
            <a:rPr lang="en-US" sz="1800" b="1" kern="1200" dirty="0" err="1">
              <a:latin typeface="Aptos" panose="020B0004020202020204" pitchFamily="34" charset="0"/>
            </a:rPr>
            <a:t>oro</a:t>
          </a:r>
          <a:r>
            <a:rPr lang="en" sz="1800" b="1" kern="1200" dirty="0"/>
            <a:t> (Eks. 32:30)</a:t>
          </a: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 Asina ku Dios lo por mustr’</a:t>
          </a:r>
          <a:r>
            <a:rPr lang="en-US" sz="1800" b="1" kern="1200" dirty="0">
              <a:latin typeface="Aptos" panose="020B0004020202020204" pitchFamily="34" charset="0"/>
            </a:rPr>
            <a:t>é Su gloria, </a:t>
          </a:r>
          <a:r>
            <a:rPr lang="en-US" sz="1800" b="1" kern="1200" dirty="0" err="1">
              <a:latin typeface="Aptos" panose="020B0004020202020204" pitchFamily="34" charset="0"/>
            </a:rPr>
            <a:t>i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risibi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tablanan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nobo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ku</a:t>
          </a:r>
          <a:r>
            <a:rPr lang="en-US" sz="1800" b="1" kern="1200" dirty="0">
              <a:latin typeface="Aptos" panose="020B0004020202020204" pitchFamily="34" charset="0"/>
            </a:rPr>
            <a:t> e Dies </a:t>
          </a:r>
          <a:r>
            <a:rPr lang="en-US" sz="1800" b="1" kern="1200" dirty="0" err="1">
              <a:latin typeface="Aptos" panose="020B0004020202020204" pitchFamily="34" charset="0"/>
            </a:rPr>
            <a:t>Mandamentunan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" sz="1800" b="1" kern="1200" dirty="0"/>
            <a:t>(Eks. 34:1-5)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8008327" y="1616319"/>
            <a:ext cx="3981450" cy="39016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“POR FABOR, MUSTRA-MI BO GLORIA”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12 pa S</a:t>
            </a:r>
            <a:r>
              <a:rPr lang="en-US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mber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E RESULTADO DI A MIRA E GLORIA DI DIOS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 Ora ku Mois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és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baha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for di Seru Sinai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dos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tablanan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 e lei di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aliansa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den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mannan, é no tabata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konsiente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kara tabata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radiante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pasombra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papia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Señor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(Eksodo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570553"/>
            <a:ext cx="7630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a papia ku Dios “kara kara” hopi bia prom</a:t>
            </a:r>
            <a:r>
              <a:rPr lang="pap-029" sz="2000" b="1" dirty="0">
                <a:latin typeface="Aptos" panose="020B0004020202020204" pitchFamily="34" charset="0"/>
              </a:rPr>
              <a:t>é, i </a:t>
            </a:r>
            <a:r>
              <a:rPr lang="pap-029" sz="2000" b="1" dirty="0"/>
              <a:t> te na e tempu ei, su kara nunka a lombra. Kiko a kambia e tempu aki? Nota, ademas, ku e kambio a persist</a:t>
            </a:r>
            <a:r>
              <a:rPr lang="pap-029" sz="2000" b="1" dirty="0">
                <a:latin typeface="Aptos" panose="020B0004020202020204" pitchFamily="34" charset="0"/>
              </a:rPr>
              <a:t>í mas ku un término largu </a:t>
            </a:r>
            <a:r>
              <a:rPr lang="pap-029" sz="2000" b="1" dirty="0"/>
              <a:t>(Eks </a:t>
            </a:r>
            <a:r>
              <a:rPr lang="en" sz="2000" b="1" dirty="0"/>
              <a:t>. 34:34-35).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Resonando e episodio aki, Pablo ta invit</a:t>
            </a:r>
            <a:r>
              <a:rPr lang="pap-029" sz="2000" b="1" dirty="0">
                <a:latin typeface="Aptos" panose="020B0004020202020204" pitchFamily="34" charset="0"/>
              </a:rPr>
              <a:t>á nos pa imitá </a:t>
            </a:r>
            <a:r>
              <a:rPr lang="pap-029" sz="2000" b="1" dirty="0"/>
              <a:t>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i kontempl</a:t>
            </a:r>
            <a:r>
              <a:rPr lang="pap-029" sz="2000" b="1" dirty="0">
                <a:latin typeface="Aptos" panose="020B0004020202020204" pitchFamily="34" charset="0"/>
              </a:rPr>
              <a:t>á e gloria di Dios pa wòrdu transformá manera é tabata </a:t>
            </a:r>
            <a:br>
              <a:rPr lang="pap-029" sz="2000" b="1" dirty="0"/>
            </a:br>
            <a:r>
              <a:rPr lang="pap-029" sz="2000" b="1" dirty="0"/>
              <a:t>(2 Kor</a:t>
            </a:r>
            <a:r>
              <a:rPr lang="en" sz="2000" b="1" dirty="0"/>
              <a:t>. 3:12-18).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674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Awor Mois</a:t>
            </a:r>
            <a:r>
              <a:rPr lang="pap-029" sz="2000" b="1" dirty="0">
                <a:latin typeface="Aptos" panose="020B0004020202020204" pitchFamily="34" charset="0"/>
              </a:rPr>
              <a:t>és tabata konosé Dios muchu mihó. Su amistat a alkansá madures</a:t>
            </a:r>
            <a:r>
              <a:rPr lang="pap-029" sz="2000" b="1" dirty="0"/>
              <a:t>. El a kontempl</a:t>
            </a:r>
            <a:r>
              <a:rPr lang="pap-029" sz="2000" b="1" dirty="0">
                <a:latin typeface="Aptos" panose="020B0004020202020204" pitchFamily="34" charset="0"/>
              </a:rPr>
              <a:t>á Dios Su gloria, i a wòrdu transformá</a:t>
            </a:r>
            <a:r>
              <a:rPr lang="pap-029" sz="2000" b="1" dirty="0"/>
              <a:t> dor di e gloria ei</a:t>
            </a:r>
            <a:r>
              <a:rPr lang="en" sz="2000" b="1" dirty="0"/>
              <a:t>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ta un modelo ku ta demonstr</a:t>
            </a:r>
            <a:r>
              <a:rPr lang="pap-029" sz="2000" b="1" dirty="0">
                <a:latin typeface="Aptos" panose="020B0004020202020204" pitchFamily="34" charset="0"/>
              </a:rPr>
              <a:t>á loke Dios por hasi pa nos ora ku permitiE pa transformá nos karakter i moldia nos den Su imagen divino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714703" y="956290"/>
            <a:ext cx="853440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300" b="1" dirty="0">
                <a:latin typeface="Constantia" panose="02030602050306030303" pitchFamily="18" charset="0"/>
              </a:rPr>
              <a:t>“ Bo ta pensa ku Dios a reprendé Moisés pa su presunshon? No, siguramente. Moisés no a hasi e petishon aki for di kuriosidat sin balor. E tabatin un meta na bista. El a mira ku den su propio forsa é lo no por hasi e trabou di Dios aseptabelmente. E tabata sa ku si é  lo por optene un bista kla di e gloria di Dios, é lo wòrdu kapasitá pa bai padilanti den su mishon importante, no den su propio forsa, pero den e forsa di Señor Dios Todopoderoso. Su alma kompleto a wòrdu hala tras di Dios; el a anhelá pa sa mas di djE, asina ku é lo por sinti e presensia divino serka den tur emergensia òf konfushon.  No tabata egoísmo ku a guia Moisés pa pidi pa un bista di e gloria di Dios. Su úniko meta tabata un deseo mihó pa onra su Kreador”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724649" y="154840"/>
            <a:ext cx="5467331" cy="65556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8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“Y Señor a pasa su dilanti i</a:t>
            </a:r>
            <a:br>
              <a:rPr kumimoji="0" lang="pap-029" sz="28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</a:br>
            <a:r>
              <a:rPr kumimoji="0" lang="pap-029" sz="28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a proklamá, ‘ Señor, Señor Dios, miserikòrdioso i grasioso, ku hopi pasenshi, i ta abundá den bondat i bèrdat, manteniendo miserikòrdia pa milnan, pordonando inikidat i transgreshon i piká, di ningun manera ta laga di kastigá e kulpabel, bishitando e inikidat di e tatanan riba e yiunan i e yiunan su yiunan te na e di tres i e di kuater generashon’” </a:t>
            </a:r>
            <a:r>
              <a:rPr kumimoji="0" lang="pap-029" sz="20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Eksodo 34:6, 7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rgbClr val="C51A11"/>
                </a:solidFill>
              </a:rPr>
              <a:t>Dios i Mois</a:t>
            </a:r>
            <a:r>
              <a:rPr lang="pap-029" sz="2000" b="1" dirty="0">
                <a:solidFill>
                  <a:srgbClr val="C51A11"/>
                </a:solidFill>
                <a:latin typeface="Aptos" panose="020B0004020202020204" pitchFamily="34" charset="0"/>
              </a:rPr>
              <a:t>és</a:t>
            </a:r>
            <a:r>
              <a:rPr lang="en" sz="2000" b="1" dirty="0">
                <a:solidFill>
                  <a:srgbClr val="C51A11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Topando ku Dios (Eksodo 33:7-11)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Yegando na Konose Dios Mih</a:t>
            </a:r>
            <a:r>
              <a:rPr lang="en-US" sz="2000" b="1" dirty="0">
                <a:latin typeface="Aptos" panose="020B0004020202020204" pitchFamily="34" charset="0"/>
              </a:rPr>
              <a:t>ó</a:t>
            </a:r>
            <a:r>
              <a:rPr lang="en" sz="2000" b="1" dirty="0"/>
              <a:t> (Eksodo 33:12-17)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D0CBA"/>
                </a:solidFill>
              </a:rPr>
              <a:t>E gloria di Dios: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E deseo pa konose e gloria di Dios (Eksodo 33:18-23)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E vishon di e gloria di Dios (Eksodo 34:1-28)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E resultado di mira e gloria di Dios (Eksodo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-1" y="51828"/>
            <a:ext cx="7572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 tin ningun duda tokante di esaki. Dios i Mois</a:t>
            </a:r>
            <a:r>
              <a:rPr lang="pap-029" sz="2000" b="1" dirty="0">
                <a:latin typeface="Aptos" panose="020B0004020202020204" pitchFamily="34" charset="0"/>
              </a:rPr>
              <a:t>és a bira amigunan pegá. </a:t>
            </a:r>
            <a:endParaRPr lang="pap-029" sz="2000" b="1" dirty="0"/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5" r="2515"/>
          <a:stretch>
            <a:fillRect/>
          </a:stretch>
        </p:blipFill>
        <p:spPr>
          <a:xfrm>
            <a:off x="7496175" y="291390"/>
            <a:ext cx="2237104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3" r="4903"/>
          <a:stretch>
            <a:fillRect/>
          </a:stretch>
        </p:blipFill>
        <p:spPr>
          <a:xfrm>
            <a:off x="9925049" y="291390"/>
            <a:ext cx="2135301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9663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643576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5857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49697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1369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-1" y="2713918"/>
            <a:ext cx="7531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Kap</a:t>
            </a:r>
            <a:r>
              <a:rPr lang="pap-029" sz="2000" b="1" dirty="0">
                <a:latin typeface="Aptos" panose="020B0004020202020204" pitchFamily="34" charset="0"/>
              </a:rPr>
              <a:t>ítulonan </a:t>
            </a:r>
            <a:r>
              <a:rPr lang="pap-029" sz="2000" b="1" dirty="0"/>
              <a:t>33 i 34 di Eksodo ta registr</a:t>
            </a:r>
            <a:r>
              <a:rPr lang="pap-029" sz="2000" b="1" dirty="0">
                <a:latin typeface="Aptos" panose="020B0004020202020204" pitchFamily="34" charset="0"/>
              </a:rPr>
              <a:t>á un momentu speshal den e relashon intenso aki</a:t>
            </a:r>
            <a:r>
              <a:rPr lang="pap-029" sz="2000" b="1" dirty="0"/>
              <a:t>: 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su petishon pa mira e gloria di Dios.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-3876" y="1723963"/>
            <a:ext cx="7572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Nan amistat a w</a:t>
            </a:r>
            <a:r>
              <a:rPr lang="pap-029" sz="2000" b="1" dirty="0">
                <a:latin typeface="Aptos" panose="020B0004020202020204" pitchFamily="34" charset="0"/>
              </a:rPr>
              <a:t>òrdu fortalesé durante di e varios enkuentronan nan tabatin riba Seru Sinai, i a sigui krese te ku e dia ku Dios a yama Moisés pa sosegá</a:t>
            </a:r>
            <a:r>
              <a:rPr lang="pap-029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0" y="734007"/>
            <a:ext cx="7572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Esaki no a sosodé den un anochi. E tabata un proseso poko poko. Esaki a kuminsa den su añanan tempran, ora ku su mama a papia kune tokante di e Dios maraviyoso ku nan a sirbi. </a:t>
            </a: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DIOS I 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MOIS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  <a:latin typeface="Aptos" panose="020B0004020202020204" pitchFamily="34" charset="0"/>
              </a:rPr>
              <a:t>ÉS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TOPANDO KU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Y ki ora ku Mois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és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drenta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tabernakel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e pilar di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nubia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tabata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keda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para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porta di 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tabernakel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i SE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ÑOR 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papia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papia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Moisés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(Eksodo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594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Mois</a:t>
            </a:r>
            <a:r>
              <a:rPr lang="en-US" sz="2000" b="1" dirty="0">
                <a:latin typeface="Aptos" panose="020B0004020202020204" pitchFamily="34" charset="0"/>
              </a:rPr>
              <a:t>é</a:t>
            </a:r>
            <a:r>
              <a:rPr lang="en" sz="2000" b="1" dirty="0"/>
              <a:t>s a topa ku Dios den e tabernakel, unda El a papia kunE kara-kara (Eks. 33:7-11).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62250" y="5688611"/>
            <a:ext cx="6051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Moisés a bira un sirbid</a:t>
            </a:r>
            <a:r>
              <a:rPr lang="pap-029" b="1" dirty="0">
                <a:latin typeface="Aptos" panose="020B0004020202020204" pitchFamily="34" charset="0"/>
              </a:rPr>
              <a:t>ó fiel di Dios </a:t>
            </a:r>
            <a:r>
              <a:rPr lang="pap-029" b="1" dirty="0"/>
              <a:t>(Heb. 3:5), un lus di toren(bui) ku no por w</a:t>
            </a:r>
            <a:r>
              <a:rPr lang="pap-029" b="1" dirty="0">
                <a:latin typeface="Aptos" panose="020B0004020202020204" pitchFamily="34" charset="0"/>
              </a:rPr>
              <a:t>òrdu pagá den e skuridat, i un profeta ehemplar. </a:t>
            </a:r>
            <a:endParaRPr lang="pap-029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222270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637950" y="2769713"/>
            <a:ext cx="2783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Un klarifikashon: e ekspreshon “ kara-kara ” no a impliká ku nan a mira un na otro físikamente, pero mas bien ku nan tabatin un diálogo di líkido (ounke ku Moisés nunka a mira Dios Su kara).</a:t>
            </a: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YEGANDO NA KONOSE DIOS MIH</a:t>
            </a:r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  <a:latin typeface="Aptos" panose="020B0004020202020204" pitchFamily="34" charset="0"/>
              </a:rPr>
              <a:t>Ó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 Si Bo ta satisfecho ku mi, si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ñami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Bo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kamindanan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asina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mi lo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por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konoséBo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sigui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haña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fabor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grasia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)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Bo.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Kòrda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nashon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aki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ta Bo pueblo.</a:t>
            </a:r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(Eksodo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Ora Dios a bisa Mois</a:t>
            </a:r>
            <a:r>
              <a:rPr lang="en-US" sz="2000" b="1" dirty="0" err="1">
                <a:latin typeface="Aptos" panose="020B0004020202020204" pitchFamily="34" charset="0"/>
              </a:rPr>
              <a:t>és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E lo no </a:t>
            </a:r>
            <a:r>
              <a:rPr lang="en-US" sz="2000" b="1" dirty="0" err="1">
                <a:latin typeface="Aptos" panose="020B0004020202020204" pitchFamily="34" charset="0"/>
              </a:rPr>
              <a:t>kompaña</a:t>
            </a:r>
            <a:r>
              <a:rPr lang="en-US" sz="2000" b="1" dirty="0">
                <a:latin typeface="Aptos" panose="020B0004020202020204" pitchFamily="34" charset="0"/>
              </a:rPr>
              <a:t> e pueblo pa K</a:t>
            </a:r>
            <a:r>
              <a:rPr lang="en" sz="2000" b="1" dirty="0"/>
              <a:t>anaan (Eks. 33:1-3), un kombersashon interesante a sigui (Eks. 33:12-17 </a:t>
            </a:r>
            <a:r>
              <a:rPr lang="en" sz="1600" b="1" dirty="0"/>
              <a:t>NIV</a:t>
            </a:r>
            <a:r>
              <a:rPr lang="en" sz="2000" b="1" dirty="0"/>
              <a:t>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487306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-1" y="4510235"/>
            <a:ext cx="6772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a pasa 40 dia ku Dios, risibiendo e Dies Mandamentunan i instrukshonnan pa traha e santuario. Awor </a:t>
            </a:r>
            <a:r>
              <a:rPr lang="pap-029" sz="2000" b="1" dirty="0">
                <a:latin typeface="Aptos" panose="020B0004020202020204" pitchFamily="34" charset="0"/>
              </a:rPr>
              <a:t>é tabata un bia atrobe dilanti di Dios, intersediendo pa e pueblo. El a parse di ta konose Dios realmente bon, pasombra el a papia kunE hopi familiarmente</a:t>
            </a:r>
            <a:r>
              <a:rPr lang="pap-029" sz="2000" b="1" dirty="0"/>
              <a:t>. Den ki sentido, anto, </a:t>
            </a:r>
            <a:r>
              <a:rPr lang="pap-029" sz="2000" b="1" dirty="0">
                <a:latin typeface="Aptos" panose="020B0004020202020204" pitchFamily="34" charset="0"/>
              </a:rPr>
              <a:t>é lo mester konosE </a:t>
            </a:r>
            <a:r>
              <a:rPr lang="pap-029" sz="2000" b="1" dirty="0"/>
              <a:t>(Eks. 33:13)? Den ki sentido abo tambe lo mester konosE?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772273" y="4381273"/>
            <a:ext cx="5247165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E GLORIA DI DIOS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 DESEO PA KONOS</a:t>
            </a:r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ptos" panose="020B0004020202020204" pitchFamily="34" charset="0"/>
              </a:rPr>
              <a:t>É E GLORIA DI DIOS</a:t>
            </a:r>
            <a:endParaRPr lang="en" sz="44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552575" y="674191"/>
            <a:ext cx="908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 E ora ei Mois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és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bisa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‘Awor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mustrami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Bo gloria.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(Eksodo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473526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3" y="4432102"/>
            <a:ext cx="7399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Ellen G. White ta agreg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Dios Su gloria ta </a:t>
            </a:r>
            <a:r>
              <a:rPr lang="en-US" sz="2000" b="1" dirty="0" err="1">
                <a:latin typeface="Aptos" panose="020B0004020202020204" pitchFamily="34" charset="0"/>
              </a:rPr>
              <a:t>konsistí</a:t>
            </a:r>
            <a:r>
              <a:rPr lang="en-US" sz="2000" b="1" dirty="0">
                <a:latin typeface="Aptos" panose="020B0004020202020204" pitchFamily="34" charset="0"/>
              </a:rPr>
              <a:t> den </a:t>
            </a:r>
            <a:r>
              <a:rPr lang="en-US" sz="2000" b="1" dirty="0" err="1">
                <a:latin typeface="Aptos" panose="020B0004020202020204" pitchFamily="34" charset="0"/>
              </a:rPr>
              <a:t>duna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poder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Su </a:t>
            </a:r>
            <a:r>
              <a:rPr lang="en-US" sz="2000" b="1" dirty="0" err="1">
                <a:latin typeface="Aptos" panose="020B0004020202020204" pitchFamily="34" charset="0"/>
              </a:rPr>
              <a:t>yiunan</a:t>
            </a:r>
            <a:r>
              <a:rPr lang="en" sz="2000" b="1" dirty="0"/>
              <a:t>; brasa pekadornan ku a repent</a:t>
            </a:r>
            <a:r>
              <a:rPr lang="en-US" sz="2000" b="1" dirty="0">
                <a:latin typeface="Aptos" panose="020B0004020202020204" pitchFamily="34" charset="0"/>
              </a:rPr>
              <a:t>í</a:t>
            </a:r>
            <a:r>
              <a:rPr lang="en" sz="2000" b="1" dirty="0"/>
              <a:t>; i provee tur kos ku ta nesesario pa nan transformashon.</a:t>
            </a: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Ora ku nos wak na e Krus, nos tin e revelashon di mas grandi di Dios Su gloria, Su bondat, i Su karakter.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448776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Asin’ei, nos “ gloria ” mester refleh</a:t>
            </a:r>
            <a:r>
              <a:rPr lang="en-US" sz="2000" b="1" dirty="0">
                <a:latin typeface="Aptos" panose="020B0004020202020204" pitchFamily="34" charset="0"/>
              </a:rPr>
              <a:t>á e </a:t>
            </a:r>
            <a:r>
              <a:rPr lang="en-US" sz="2000" b="1" dirty="0" err="1">
                <a:latin typeface="Aptos" panose="020B0004020202020204" pitchFamily="34" charset="0"/>
              </a:rPr>
              <a:t>karakter</a:t>
            </a:r>
            <a:r>
              <a:rPr lang="en-US" sz="2000" b="1" dirty="0">
                <a:latin typeface="Aptos" panose="020B0004020202020204" pitchFamily="34" charset="0"/>
              </a:rPr>
              <a:t> di Dios den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bida</a:t>
            </a:r>
            <a:r>
              <a:rPr lang="en-US" sz="2000" b="1" dirty="0">
                <a:latin typeface="Aptos" panose="020B0004020202020204" pitchFamily="34" charset="0"/>
              </a:rPr>
              <a:t>  </a:t>
            </a:r>
            <a:r>
              <a:rPr lang="en" sz="2000" b="1" dirty="0"/>
              <a:t>(2 Kor. 1:12; 3:18).</a:t>
            </a: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+E VISHON DI E GLORIA DI DIOS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 Y El a pasa dilanti di Mois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és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proklamando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 SEÑOR, SEÑOR, e Dios yen di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kompashon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grasioso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Kende no ta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rabia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lihé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Kende ta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abundá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den amor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fieldat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(Eksodo 34:6 </a:t>
            </a:r>
            <a:r>
              <a:rPr lang="en" sz="11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a mustra Su gloria na Mois</a:t>
            </a:r>
            <a:r>
              <a:rPr lang="pap-029" sz="2000" b="1" dirty="0">
                <a:latin typeface="Aptos" panose="020B0004020202020204" pitchFamily="34" charset="0"/>
              </a:rPr>
              <a:t>és riba e di shete okashon ku el a subi Seru Sinai. Na ki tempu i pa ki propósito Moisé a presentá su mes </a:t>
            </a:r>
            <a:r>
              <a:rPr lang="pap-029" sz="2000" b="1" dirty="0"/>
              <a:t> dilanti di Dios</a:t>
            </a:r>
            <a:r>
              <a:rPr lang="en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242981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vishon di Dios Su gloria a proba di ta un proklamashon propio di Dios Su karakter (Eksodo 34:6-7). Na e mirada chikitu aki di Dios Su amor, Mois</a:t>
            </a:r>
            <a:r>
              <a:rPr lang="en-US" sz="2000" b="1" dirty="0" err="1">
                <a:latin typeface="Aptos" panose="020B0004020202020204" pitchFamily="34" charset="0"/>
              </a:rPr>
              <a:t>és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adorá</a:t>
            </a:r>
            <a:r>
              <a:rPr lang="en" sz="2000" b="1" dirty="0"/>
              <a:t> (Eksodo 34:8; 1 Juan 4:19). Eventualmente, Dios a reafirm</a:t>
            </a:r>
            <a:r>
              <a:rPr lang="en-US" sz="2000" b="1" dirty="0">
                <a:latin typeface="Aptos" panose="020B0004020202020204" pitchFamily="34" charset="0"/>
              </a:rPr>
              <a:t>á Su </a:t>
            </a:r>
            <a:r>
              <a:rPr lang="en-US" sz="2000" b="1" dirty="0" err="1">
                <a:latin typeface="Aptos" panose="020B0004020202020204" pitchFamily="34" charset="0"/>
              </a:rPr>
              <a:t>aliansa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Israel i  a pordon</a:t>
            </a:r>
            <a:r>
              <a:rPr lang="en-US" sz="2000" b="1" dirty="0">
                <a:latin typeface="Aptos" panose="020B0004020202020204" pitchFamily="34" charset="0"/>
              </a:rPr>
              <a:t>á e </a:t>
            </a:r>
            <a:r>
              <a:rPr lang="en-US" sz="2000" b="1" dirty="0" err="1">
                <a:latin typeface="Aptos" panose="020B0004020202020204" pitchFamily="34" charset="0"/>
              </a:rPr>
              <a:t>insidente</a:t>
            </a:r>
            <a:r>
              <a:rPr lang="en-US" sz="2000" b="1" dirty="0">
                <a:latin typeface="Aptos" panose="020B0004020202020204" pitchFamily="34" charset="0"/>
              </a:rPr>
              <a:t> di e </a:t>
            </a:r>
            <a:r>
              <a:rPr lang="en-US" sz="2000" b="1" dirty="0" err="1">
                <a:latin typeface="Aptos" panose="020B0004020202020204" pitchFamily="34" charset="0"/>
              </a:rPr>
              <a:t>bishé</a:t>
            </a:r>
            <a:r>
              <a:rPr lang="en" sz="2000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</TotalTime>
  <Words>1615</Words>
  <Application>Microsoft Office PowerPoint</Application>
  <PresentationFormat>Panorámica</PresentationFormat>
  <Paragraphs>81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Arial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132</cp:revision>
  <dcterms:created xsi:type="dcterms:W3CDTF">2025-08-09T16:08:23Z</dcterms:created>
  <dcterms:modified xsi:type="dcterms:W3CDTF">2025-09-16T09:58:17Z</dcterms:modified>
</cp:coreProperties>
</file>