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60" y="13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Tabernakel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Lug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Santu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i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Santísimo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) 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mesa di pan </a:t>
          </a: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kandel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altar di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sensia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altar di ofrenda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kim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labamano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òns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plenchi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òd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pechero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sobr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di e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pañanan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pap-029" sz="2000" b="1" noProof="0" dirty="0"/>
            <a:t>Dios ta odia pik</a:t>
          </a:r>
          <a:r>
            <a:rPr lang="pap-029" sz="2000" b="1" noProof="0" dirty="0">
              <a:latin typeface="Aptos" panose="020B0004020202020204" pitchFamily="34" charset="0"/>
            </a:rPr>
            <a:t>á</a:t>
          </a:r>
          <a:endParaRPr lang="pap-029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pap-029" sz="2000" b="1" noProof="0" dirty="0"/>
            <a:t>Dios ta salba e pekador</a:t>
          </a:r>
          <a:endParaRPr lang="pap-029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/>
            <a:t>Dios lo </a:t>
          </a:r>
          <a:r>
            <a:rPr lang="en-US" sz="2000" b="1" noProof="0" dirty="0" err="1"/>
            <a:t>destru</a:t>
          </a:r>
          <a:r>
            <a:rPr lang="en-US" sz="2000" b="1" noProof="0" dirty="0" err="1">
              <a:latin typeface="Aptos" panose="020B0004020202020204" pitchFamily="34" charset="0"/>
            </a:rPr>
            <a:t>í</a:t>
          </a:r>
          <a:r>
            <a:rPr lang="en-US" sz="2000" b="1" noProof="0" dirty="0">
              <a:latin typeface="Aptos" panose="020B0004020202020204" pitchFamily="34" charset="0"/>
            </a:rPr>
            <a:t> e </a:t>
          </a:r>
          <a:r>
            <a:rPr lang="en-US" sz="2000" b="1" noProof="0" dirty="0" err="1">
              <a:latin typeface="Aptos" panose="020B0004020202020204" pitchFamily="34" charset="0"/>
            </a:rPr>
            <a:t>malbado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pap-029" sz="2000" b="1" noProof="0" dirty="0"/>
            <a:t>Dios ta sigur</a:t>
          </a:r>
          <a:r>
            <a:rPr lang="pap-029" sz="2000" b="1" noProof="0" dirty="0">
              <a:latin typeface="Aptos" panose="020B0004020202020204" pitchFamily="34" charset="0"/>
            </a:rPr>
            <a:t>á di un futuro glorioso</a:t>
          </a:r>
          <a:endParaRPr lang="pap-029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Tabernakel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Lug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Santu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i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Santísimo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) 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mesa di pan </a:t>
          </a: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kandel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altar di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sensia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906482"/>
        <a:ext cx="1608980" cy="506196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altar di ofrenda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kim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labamano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di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br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òns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plenchi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òd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pechero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sobr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á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 di e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rPr>
            <a:t>pañanan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55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/>
            <a:t>Dios ta odia pik</a:t>
          </a:r>
          <a:r>
            <a:rPr lang="pap-029" sz="2000" b="1" kern="1200" noProof="0" dirty="0">
              <a:latin typeface="Aptos" panose="020B0004020202020204" pitchFamily="34" charset="0"/>
            </a:rPr>
            <a:t>á</a:t>
          </a:r>
          <a:endParaRPr lang="pap-029" sz="2000" kern="1200" noProof="0" dirty="0"/>
        </a:p>
      </dsp:txBody>
      <dsp:txXfrm>
        <a:off x="22161" y="23116"/>
        <a:ext cx="4664284" cy="409647"/>
      </dsp:txXfrm>
    </dsp:sp>
    <dsp:sp modelId="{49FB8278-23E9-44B1-B0E9-2B687210E11D}">
      <dsp:nvSpPr>
        <dsp:cNvPr id="0" name=""/>
        <dsp:cNvSpPr/>
      </dsp:nvSpPr>
      <dsp:spPr>
        <a:xfrm>
          <a:off x="0" y="468227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/>
            <a:t>Dios ta salba e pekador</a:t>
          </a:r>
          <a:endParaRPr lang="pap-029" sz="2000" kern="1200" noProof="0" dirty="0"/>
        </a:p>
      </dsp:txBody>
      <dsp:txXfrm>
        <a:off x="22161" y="490388"/>
        <a:ext cx="4664284" cy="409647"/>
      </dsp:txXfrm>
    </dsp:sp>
    <dsp:sp modelId="{C188DD80-2EA5-48DD-A3DA-B408111F1352}">
      <dsp:nvSpPr>
        <dsp:cNvPr id="0" name=""/>
        <dsp:cNvSpPr/>
      </dsp:nvSpPr>
      <dsp:spPr>
        <a:xfrm>
          <a:off x="0" y="935500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Dios lo </a:t>
          </a:r>
          <a:r>
            <a:rPr lang="en-US" sz="2000" b="1" kern="1200" noProof="0" dirty="0" err="1"/>
            <a:t>destru</a:t>
          </a:r>
          <a:r>
            <a:rPr lang="en-US" sz="2000" b="1" kern="1200" noProof="0" dirty="0" err="1">
              <a:latin typeface="Aptos" panose="020B0004020202020204" pitchFamily="34" charset="0"/>
            </a:rPr>
            <a:t>í</a:t>
          </a:r>
          <a:r>
            <a:rPr lang="en-US" sz="2000" b="1" kern="1200" noProof="0" dirty="0">
              <a:latin typeface="Aptos" panose="020B0004020202020204" pitchFamily="34" charset="0"/>
            </a:rPr>
            <a:t> e </a:t>
          </a:r>
          <a:r>
            <a:rPr lang="en-US" sz="2000" b="1" kern="1200" noProof="0" dirty="0" err="1">
              <a:latin typeface="Aptos" panose="020B0004020202020204" pitchFamily="34" charset="0"/>
            </a:rPr>
            <a:t>malbado</a:t>
          </a:r>
          <a:endParaRPr lang="en-US" sz="2000" kern="1200" noProof="0" dirty="0"/>
        </a:p>
      </dsp:txBody>
      <dsp:txXfrm>
        <a:off x="22161" y="957661"/>
        <a:ext cx="4664284" cy="409647"/>
      </dsp:txXfrm>
    </dsp:sp>
    <dsp:sp modelId="{CF501F27-D192-4894-A090-DEB699832C3E}">
      <dsp:nvSpPr>
        <dsp:cNvPr id="0" name=""/>
        <dsp:cNvSpPr/>
      </dsp:nvSpPr>
      <dsp:spPr>
        <a:xfrm>
          <a:off x="0" y="1402772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ap-029" sz="2000" b="1" kern="1200" noProof="0" dirty="0"/>
            <a:t>Dios ta sigur</a:t>
          </a:r>
          <a:r>
            <a:rPr lang="pap-029" sz="2000" b="1" kern="1200" noProof="0" dirty="0">
              <a:latin typeface="Aptos" panose="020B0004020202020204" pitchFamily="34" charset="0"/>
            </a:rPr>
            <a:t>á di un futuro glorioso</a:t>
          </a:r>
          <a:endParaRPr lang="pap-029" sz="2000" kern="1200" noProof="0" dirty="0"/>
        </a:p>
      </dsp:txBody>
      <dsp:txXfrm>
        <a:off x="22161" y="1424933"/>
        <a:ext cx="4664284" cy="409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9088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>
                <a:ln/>
                <a:solidFill>
                  <a:schemeClr val="accent4"/>
                </a:solidFill>
              </a:rPr>
              <a:t>E TABERNAKEL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è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 pa 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è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pt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  <a:latin typeface="Aptos" panose="020B0004020202020204" pitchFamily="34" charset="0"/>
              </a:rPr>
              <a:t>è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mber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E KONSTRUKSHON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96678" y="677764"/>
            <a:ext cx="8195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Una bes trah</a:t>
            </a:r>
            <a:r>
              <a:rPr lang="pap-029" sz="2000" b="1" dirty="0">
                <a:latin typeface="Aptos" panose="020B0004020202020204" pitchFamily="34" charset="0"/>
              </a:rPr>
              <a:t>á, e Santuario </a:t>
            </a:r>
            <a:r>
              <a:rPr lang="pap-029" sz="2000" b="1" noProof="0" dirty="0"/>
              <a:t>( e Tabernakel i e patio) tabata kas pa dos servisio distinto: esun diario i esun annual. Nan varios seremonianan, tum</a:t>
            </a:r>
            <a:r>
              <a:rPr lang="pap-029" sz="2000" b="1" noProof="0" dirty="0">
                <a:latin typeface="Aptos" panose="020B0004020202020204" pitchFamily="34" charset="0"/>
              </a:rPr>
              <a:t>á huntu, ta siña nos ku</a:t>
            </a:r>
            <a:r>
              <a:rPr lang="en-US" sz="2000" b="1" noProof="0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13920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Dor di e servisio diario, Dios a mustra e kaminda den kual E ta pordon</a:t>
            </a:r>
            <a:r>
              <a:rPr lang="pap-029" sz="2000" b="1" noProof="0" dirty="0">
                <a:latin typeface="Aptos" panose="020B0004020202020204" pitchFamily="34" charset="0"/>
              </a:rPr>
              <a:t>á</a:t>
            </a:r>
            <a:r>
              <a:rPr lang="pap-029" sz="2000" b="1" dirty="0">
                <a:latin typeface="Aptos" panose="020B0004020202020204" pitchFamily="34" charset="0"/>
              </a:rPr>
              <a:t>, dor di grasia, e pekador: ku e morto di un animal inosente, </a:t>
            </a:r>
            <a:r>
              <a:rPr lang="pap-029" sz="2000" b="1" noProof="0" dirty="0"/>
              <a:t>“ e Lamchi di Dios kende ta kita e pik</a:t>
            </a:r>
            <a:r>
              <a:rPr lang="pap-029" sz="2000" b="1" noProof="0" dirty="0">
                <a:latin typeface="Aptos" panose="020B0004020202020204" pitchFamily="34" charset="0"/>
              </a:rPr>
              <a:t>á di e mundu </a:t>
            </a:r>
            <a:r>
              <a:rPr lang="pap-029" sz="2000" b="1" noProof="0" dirty="0"/>
              <a:t>”.      (Juan </a:t>
            </a:r>
            <a:r>
              <a:rPr lang="en-US" sz="2000" b="1" noProof="0" dirty="0"/>
              <a:t>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Santuario tabata tambe e lug</a:t>
            </a:r>
            <a:r>
              <a:rPr lang="pap-029" sz="2000" b="1" dirty="0">
                <a:latin typeface="Aptos" panose="020B0004020202020204" pitchFamily="34" charset="0"/>
              </a:rPr>
              <a:t>á pa adorá Dios, alab’E i ekspresá gratitut na djE</a:t>
            </a:r>
            <a:r>
              <a:rPr lang="en-US" sz="2000" b="1" noProof="0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141813"/>
            <a:ext cx="744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Ku e servisio annual ( e Dia di Ekspiashon), Dios a mustra kon E lo kaba ku</a:t>
            </a:r>
            <a:r>
              <a:rPr lang="pap-029" sz="2000" b="1" dirty="0"/>
              <a:t>(kita) pik</a:t>
            </a:r>
            <a:r>
              <a:rPr lang="pap-029" sz="2000" b="1" dirty="0">
                <a:latin typeface="Aptos" panose="020B0004020202020204" pitchFamily="34" charset="0"/>
              </a:rPr>
              <a:t>á for di e universo, mustrando e solushon final na e problema di maldat</a:t>
            </a:r>
            <a:r>
              <a:rPr lang="pap-029" sz="2000" b="1" noProof="0" dirty="0"/>
              <a:t> (Salmo </a:t>
            </a:r>
            <a:r>
              <a:rPr lang="en-US" sz="2000" b="1" noProof="0" dirty="0"/>
              <a:t>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E DEDIKASHON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 E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ora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ei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nubia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 tapa e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tènt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di reunion,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e gloria di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Señor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yena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e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tabernakel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Eksodo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928571" y="1372854"/>
            <a:ext cx="6072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E buki di Eksodo ta kaba ku e dedikashon di e Santuario i esaki su saserdotenan. E protagonista di e kap</a:t>
            </a:r>
            <a:r>
              <a:rPr lang="pap-029" sz="2000" b="1" noProof="0" dirty="0">
                <a:latin typeface="Aptos" panose="020B0004020202020204" pitchFamily="34" charset="0"/>
              </a:rPr>
              <a:t>ítulo aki ta indudabelmente Dios, Kende ta yena tur kos ku Su presensia glorioso </a:t>
            </a:r>
            <a:r>
              <a:rPr lang="pap-029" sz="2000" b="1" noProof="0" dirty="0"/>
              <a:t>(Eks. 40:34). E Presensia aki a sigui kompa</a:t>
            </a:r>
            <a:r>
              <a:rPr lang="pap-029" sz="2000" b="1" noProof="0" dirty="0">
                <a:latin typeface="Aptos" panose="020B0004020202020204" pitchFamily="34" charset="0"/>
              </a:rPr>
              <a:t>ñ</a:t>
            </a:r>
            <a:r>
              <a:rPr lang="pap-029" sz="2000" b="1" dirty="0">
                <a:latin typeface="Aptos" panose="020B0004020202020204" pitchFamily="34" charset="0"/>
              </a:rPr>
              <a:t>a e Tabernakel den e nubia i den e </a:t>
            </a:r>
            <a:r>
              <a:rPr lang="pap-029" sz="2000" b="1" i="1" noProof="0" dirty="0"/>
              <a:t>Shekinah </a:t>
            </a:r>
            <a:r>
              <a:rPr lang="pap-029" sz="2000" b="1" noProof="0" dirty="0"/>
              <a:t>( e manifestashon di gloria divino entre e kerubin di e arka).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2" y="1460774"/>
            <a:ext cx="2686259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86845"/>
            <a:ext cx="72113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Despues di lunanan di trabou, e santuario a w</a:t>
            </a:r>
            <a:r>
              <a:rPr lang="pap-029" sz="2000" b="1" dirty="0">
                <a:latin typeface="Aptos" panose="020B0004020202020204" pitchFamily="34" charset="0"/>
              </a:rPr>
              <a:t>òrdu konstruí riba e promé dia di e promé luna di e di dos aña despues di nan salida for di Egipto </a:t>
            </a:r>
            <a:r>
              <a:rPr lang="pap-029" sz="2000" b="1" dirty="0"/>
              <a:t>(Eks. 40:2, 17). Tur kos a w</a:t>
            </a:r>
            <a:r>
              <a:rPr lang="pap-029" sz="2000" b="1" dirty="0">
                <a:latin typeface="Aptos" panose="020B0004020202020204" pitchFamily="34" charset="0"/>
              </a:rPr>
              <a:t>òrdu areglá na òrdu </a:t>
            </a:r>
            <a:r>
              <a:rPr lang="pap-029" sz="2000" b="1" dirty="0"/>
              <a:t>(arka, k</a:t>
            </a:r>
            <a:r>
              <a:rPr lang="pap-029" sz="2000" b="1" dirty="0">
                <a:latin typeface="Aptos" panose="020B0004020202020204" pitchFamily="34" charset="0"/>
              </a:rPr>
              <a:t>òrtina(</a:t>
            </a:r>
            <a:r>
              <a:rPr lang="pap-029" sz="2000" b="1" dirty="0"/>
              <a:t>velo), mesa, lampinan, altar di oro, altar di br</a:t>
            </a:r>
            <a:r>
              <a:rPr lang="pap-029" sz="2000" b="1" dirty="0">
                <a:latin typeface="Aptos" panose="020B0004020202020204" pitchFamily="34" charset="0"/>
              </a:rPr>
              <a:t>òns, labamano</a:t>
            </a:r>
            <a:r>
              <a:rPr lang="pap-029" sz="2000" b="1" dirty="0"/>
              <a:t>), i konsagr</a:t>
            </a:r>
            <a:r>
              <a:rPr lang="pap-029" sz="2000" b="1" dirty="0">
                <a:latin typeface="Aptos" panose="020B0004020202020204" pitchFamily="34" charset="0"/>
              </a:rPr>
              <a:t>á </a:t>
            </a:r>
            <a:r>
              <a:rPr lang="pap-029" sz="2000" b="1" dirty="0"/>
              <a:t>(Eks.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1021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Finalmente, Aaron i su yiunan h</a:t>
            </a:r>
            <a:r>
              <a:rPr lang="pap-029" sz="2000" b="1" noProof="0" dirty="0">
                <a:latin typeface="Aptos" panose="020B0004020202020204" pitchFamily="34" charset="0"/>
              </a:rPr>
              <a:t>òmber tabata bistí den nan pañanan di saserdote, i</a:t>
            </a:r>
            <a:r>
              <a:rPr lang="pap-029" sz="2000" b="1" noProof="0" dirty="0"/>
              <a:t> ung</a:t>
            </a:r>
            <a:r>
              <a:rPr lang="pap-029" sz="2000" b="1" dirty="0">
                <a:latin typeface="Aptos" panose="020B0004020202020204" pitchFamily="34" charset="0"/>
              </a:rPr>
              <a:t>í pa nan mishon</a:t>
            </a:r>
            <a:r>
              <a:rPr lang="pap-029" sz="2000" b="1" noProof="0" dirty="0"/>
              <a:t> (Eks. </a:t>
            </a:r>
            <a:r>
              <a:rPr lang="en-US" sz="2000" b="1" noProof="0" dirty="0"/>
              <a:t>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350828"/>
            <a:ext cx="95114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 </a:t>
            </a:r>
            <a:r>
              <a:rPr lang="pap-029" sz="2800" b="1" noProof="0" dirty="0">
                <a:latin typeface="Constantia" panose="02030602050306030303" pitchFamily="18" charset="0"/>
              </a:rPr>
              <a:t>Ningun language(idioma) lo por deskrib</a:t>
            </a:r>
            <a:r>
              <a:rPr lang="pap-029" sz="2800" b="1" dirty="0">
                <a:latin typeface="Constantia" panose="02030602050306030303" pitchFamily="18" charset="0"/>
              </a:rPr>
              <a:t>í e gloria di e esena presentá denter di e santuario </a:t>
            </a:r>
            <a:r>
              <a:rPr lang="pap-029" sz="2800" b="1" noProof="0" dirty="0">
                <a:latin typeface="Constantia" panose="02030602050306030303" pitchFamily="18" charset="0"/>
              </a:rPr>
              <a:t>— e murayanan enchapá ku oro reflehando e lus for di e kandelá di oro, e kolonan briyante di e kòrtinanan bòrdá luhosamente ku nan angelnan ku ta lombra, e mesa, i e altar di sensia, briyando ku oro; mas aya di e di dos velo e arka </a:t>
            </a:r>
            <a:r>
              <a:rPr lang="pap-029" sz="2800" b="1" dirty="0">
                <a:latin typeface="Constantia" panose="02030602050306030303" pitchFamily="18" charset="0"/>
              </a:rPr>
              <a:t>s</a:t>
            </a:r>
            <a:r>
              <a:rPr lang="pap-029" sz="2800" b="1" noProof="0" dirty="0">
                <a:latin typeface="Constantia" panose="02030602050306030303" pitchFamily="18" charset="0"/>
              </a:rPr>
              <a:t>agrado, ku su kerubin místiko, i ariba esaki e Shekinah santu, e manifestashon visibel di Yehova </a:t>
            </a:r>
            <a:r>
              <a:rPr lang="pap-029" sz="2800" b="1" dirty="0">
                <a:latin typeface="Constantia" panose="02030602050306030303" pitchFamily="18" charset="0"/>
              </a:rPr>
              <a:t>Su presensia</a:t>
            </a:r>
            <a:r>
              <a:rPr lang="pap-029" sz="2800" b="1" noProof="0" dirty="0">
                <a:latin typeface="Constantia" panose="02030602050306030303" pitchFamily="18" charset="0"/>
              </a:rPr>
              <a:t>; tur kos menos ku un reflekshon skur di e glorianan di e tèmpel di Dios den shelu, e gran sentro di e trabou pa hende su redenshon.”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OTRO TABERNAKELNAN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HESUS I E JERUSAL</a:t>
            </a: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nstantia" panose="02030602050306030303" pitchFamily="18" charset="0"/>
              </a:rPr>
              <a:t>È</a:t>
            </a:r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 NOBO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 E Palabra a bira karni i a biba meimei di nos ” </a:t>
            </a:r>
            <a:r>
              <a:rPr lang="pap-029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Juan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 Y mi a tende un bos duru for di e trono bisando, “ Mira! Dios Su tabernakel awor ta meimei di hende, i E lo biba ku nan. Nan lo ta Su pueblo, i Dios mes lo ta ku nan i lo ta nan </a:t>
            </a:r>
            <a:r>
              <a:rPr lang="pap-029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Dios </a:t>
            </a:r>
            <a:r>
              <a:rPr lang="pap-029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pap-029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(Revelashon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977008"/>
            <a:ext cx="57175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Juan 1:14 literalmente ta bisa ku  Hesus a bira karni i  “ a biba” ( tabata un tabernakel) meimei di nos. Ku Su inkarnashon</a:t>
            </a:r>
            <a:r>
              <a:rPr lang="pap-029" sz="2000" b="1" dirty="0"/>
              <a:t>, Hesus</a:t>
            </a:r>
            <a:r>
              <a:rPr lang="pap-029" sz="2000" b="1" noProof="0" dirty="0"/>
              <a:t>, e Dios et</a:t>
            </a:r>
            <a:r>
              <a:rPr lang="pap-029" sz="2000" b="1" noProof="0" dirty="0">
                <a:latin typeface="Aptos" panose="020B0004020202020204" pitchFamily="34" charset="0"/>
              </a:rPr>
              <a:t>èrno, a kumpli ku Su deseo pa biba físikamente meimei di nos. El a bira Emanuel, Dios ku nos</a:t>
            </a:r>
            <a:r>
              <a:rPr lang="pap-029" sz="2000" b="1" noProof="0" dirty="0"/>
              <a:t> (Mat</a:t>
            </a:r>
            <a:r>
              <a:rPr lang="en-US" sz="2000" b="1" noProof="0" dirty="0"/>
              <a:t>. 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Dor di e Spiritu Santu, Dios ta sigui biba ku nos awe (Mat. 18:20; 1Kor</a:t>
            </a:r>
            <a:r>
              <a:rPr lang="en-US" sz="2000" b="1" noProof="0" dirty="0"/>
              <a:t>.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Esaki lo sosod</a:t>
            </a:r>
            <a:r>
              <a:rPr lang="pap-029" sz="2000" b="1" noProof="0" dirty="0">
                <a:latin typeface="Aptos" panose="020B0004020202020204" pitchFamily="34" charset="0"/>
              </a:rPr>
              <a:t>é ora ku e Plan di Salbashon ta wòrdu kompletá</a:t>
            </a:r>
            <a:r>
              <a:rPr lang="pap-029" sz="2000" b="1" noProof="0" dirty="0"/>
              <a:t>, i maldat ta w</a:t>
            </a:r>
            <a:r>
              <a:rPr lang="pap-029" sz="2000" b="1" noProof="0" dirty="0">
                <a:latin typeface="Aptos" panose="020B0004020202020204" pitchFamily="34" charset="0"/>
              </a:rPr>
              <a:t>òrdu </a:t>
            </a:r>
            <a:r>
              <a:rPr lang="pap-029" sz="2000" b="1" dirty="0">
                <a:latin typeface="Aptos" panose="020B0004020202020204" pitchFamily="34" charset="0"/>
              </a:rPr>
              <a:t>kompletamente kitá(kabá kune)</a:t>
            </a:r>
            <a:r>
              <a:rPr lang="pap-029" sz="2000" b="1" noProof="0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Pero e dia pronto lo bini ora ku nos lo ta kapas pa para kara-kara ku nos Dios, i biba kunE</a:t>
            </a:r>
            <a:r>
              <a:rPr lang="pap-029" sz="2000" b="1" dirty="0"/>
              <a:t>, den e Tabernakel real ku E mes a prepar</a:t>
            </a:r>
            <a:r>
              <a:rPr lang="pap-029" sz="2000" b="1" dirty="0">
                <a:latin typeface="Aptos" panose="020B0004020202020204" pitchFamily="34" charset="0"/>
              </a:rPr>
              <a:t>á pa nos</a:t>
            </a:r>
            <a:r>
              <a:rPr lang="pap-029" sz="2000" b="1" noProof="0" dirty="0"/>
              <a:t>: e Jerusal</a:t>
            </a:r>
            <a:r>
              <a:rPr lang="pap-029" sz="2000" b="1" noProof="0" dirty="0">
                <a:latin typeface="Aptos" panose="020B0004020202020204" pitchFamily="34" charset="0"/>
              </a:rPr>
              <a:t>èm Nobo</a:t>
            </a:r>
            <a:r>
              <a:rPr lang="pap-029" sz="2000" b="1" noProof="0" dirty="0"/>
              <a:t> </a:t>
            </a:r>
            <a:r>
              <a:rPr lang="en-US" sz="2000" b="1" noProof="0" dirty="0"/>
              <a:t>(Rev.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08397" y="2160314"/>
            <a:ext cx="9087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800" b="1" noProof="0" dirty="0">
                <a:latin typeface="Constantia" panose="02030602050306030303" pitchFamily="18" charset="0"/>
              </a:rPr>
              <a:t>“ Dios a komandá Moisés pa Israel, “ Laga nan traha un Santuario pa Mi; pa Mi por biba meimei di nan" (Eksodo 25:8), i El a keda biba den e </a:t>
            </a:r>
            <a:r>
              <a:rPr lang="pap-029" sz="2800" b="1" dirty="0">
                <a:latin typeface="Constantia" panose="02030602050306030303" pitchFamily="18" charset="0"/>
              </a:rPr>
              <a:t>s</a:t>
            </a:r>
            <a:r>
              <a:rPr lang="pap-029" sz="2800" b="1" noProof="0" dirty="0">
                <a:latin typeface="Constantia" panose="02030602050306030303" pitchFamily="18" charset="0"/>
              </a:rPr>
              <a:t>antuario, meimei di Su pueblo. Dor di tur nan dualmentu kansá den e </a:t>
            </a:r>
            <a:r>
              <a:rPr lang="pap-029" sz="2800" b="1" dirty="0">
                <a:latin typeface="Constantia" panose="02030602050306030303" pitchFamily="18" charset="0"/>
              </a:rPr>
              <a:t>d</a:t>
            </a:r>
            <a:r>
              <a:rPr lang="pap-029" sz="2800" b="1" noProof="0" dirty="0">
                <a:latin typeface="Constantia" panose="02030602050306030303" pitchFamily="18" charset="0"/>
              </a:rPr>
              <a:t>esierto, e símbolo di Su presensia </a:t>
            </a:r>
            <a:r>
              <a:rPr lang="pap-029" sz="2800" b="1" dirty="0">
                <a:latin typeface="Constantia" panose="02030602050306030303" pitchFamily="18" charset="0"/>
              </a:rPr>
              <a:t>tabata ku nan</a:t>
            </a:r>
            <a:r>
              <a:rPr lang="pap-029" sz="2800" b="1" noProof="0" dirty="0">
                <a:latin typeface="Constantia" panose="02030602050306030303" pitchFamily="18" charset="0"/>
              </a:rPr>
              <a:t>. P’esei Kristu a monta Su tabernakel meimei di nos kampamentu humano. El a lanta Su tent banda di e tèntnan di hende, pa E lo por biba entre nos, i hasi nos familiar ku Su karakter i bida divino.”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1547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nubia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tapa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tabernakel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reunion,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gloria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ñor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 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yena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tabernakel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…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Pasombra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nubia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ñor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 tabata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riba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 e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tabernakel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 den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</a:rPr>
              <a:t>dia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kandela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tabata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riba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dje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anochi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den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bista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henter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 kas di Israel,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henter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 </a:t>
            </a: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biahenan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38, </a:t>
            </a:r>
            <a:r>
              <a:rPr kumimoji="0" lang="en-U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n-US" sz="1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606DC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E preparashon:</a:t>
            </a:r>
          </a:p>
          <a:p>
            <a:pPr lvl="1">
              <a:spcBef>
                <a:spcPts val="600"/>
              </a:spcBef>
            </a:pPr>
            <a:r>
              <a:rPr lang="pap-029" sz="2000" b="1" dirty="0"/>
              <a:t>E Sabat (Eksodo 35:1-3)</a:t>
            </a:r>
          </a:p>
          <a:p>
            <a:pPr lvl="1">
              <a:spcBef>
                <a:spcPts val="600"/>
              </a:spcBef>
            </a:pPr>
            <a:r>
              <a:rPr lang="pap-029" sz="2000" b="1" dirty="0"/>
              <a:t>E Ofrenda Boluntario (Eksodo 35:4-36:7)</a:t>
            </a:r>
          </a:p>
          <a:p>
            <a:pPr>
              <a:spcBef>
                <a:spcPts val="18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E Tabernakel:</a:t>
            </a:r>
          </a:p>
          <a:p>
            <a:pPr lvl="1">
              <a:spcBef>
                <a:spcPts val="600"/>
              </a:spcBef>
            </a:pPr>
            <a:r>
              <a:rPr lang="pap-029" sz="2000" b="1" dirty="0"/>
              <a:t>E Konstrukshon (Eksodo 36:8-39:43)</a:t>
            </a:r>
          </a:p>
          <a:p>
            <a:pPr lvl="1">
              <a:spcBef>
                <a:spcPts val="600"/>
              </a:spcBef>
            </a:pPr>
            <a:r>
              <a:rPr lang="pap-029" sz="2000" b="1" dirty="0"/>
              <a:t>E Dedikashon (Eksodo 40:1-38)</a:t>
            </a:r>
          </a:p>
          <a:p>
            <a:pPr>
              <a:spcBef>
                <a:spcPts val="1800"/>
              </a:spcBef>
            </a:pPr>
            <a:r>
              <a:rPr lang="pap-029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Otro Tabernakelnan: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Hesus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</a:t>
            </a:r>
            <a:r>
              <a:rPr lang="en-US" sz="2000" b="1" noProof="0" dirty="0"/>
              <a:t> e </a:t>
            </a:r>
            <a:r>
              <a:rPr lang="en-US" sz="2000" b="1" noProof="0" dirty="0" err="1"/>
              <a:t>Jerusal</a:t>
            </a:r>
            <a:r>
              <a:rPr lang="en-US" sz="2000" b="1" noProof="0" dirty="0" err="1">
                <a:latin typeface="Aptos" panose="020B0004020202020204" pitchFamily="34" charset="0"/>
              </a:rPr>
              <a:t>è</a:t>
            </a:r>
            <a:r>
              <a:rPr lang="en-US" sz="2000" b="1" noProof="0" dirty="0" err="1"/>
              <a:t>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Nobo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E último </a:t>
            </a:r>
            <a:r>
              <a:rPr lang="pap-029" sz="2000" b="1" dirty="0"/>
              <a:t>kap</a:t>
            </a:r>
            <a:r>
              <a:rPr lang="pap-029" sz="2000" b="1" dirty="0">
                <a:latin typeface="Aptos" panose="020B0004020202020204" pitchFamily="34" charset="0"/>
              </a:rPr>
              <a:t>ítulonan di Eksodo ta wòrdu dediká na e deskripshon detayá di e konstrukshon i dedikashon di e Tabernakel</a:t>
            </a:r>
            <a:r>
              <a:rPr lang="pap-029" sz="2000" b="1" noProof="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091483"/>
            <a:ext cx="6476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motibu fundamental ku Dios ta duna pa trahando e T</a:t>
            </a:r>
            <a:r>
              <a:rPr lang="pap-029" sz="2000" b="1" dirty="0">
                <a:latin typeface="Aptos" panose="020B0004020202020204" pitchFamily="34" charset="0"/>
              </a:rPr>
              <a:t>èmpel kargabel (transportabel) aki ta Su deseo pa biba meimei di Su pueblo </a:t>
            </a:r>
            <a:r>
              <a:rPr lang="pap-029" sz="2000" b="1" dirty="0"/>
              <a:t>(Eks. 25:8). E deseo aki a w</a:t>
            </a:r>
            <a:r>
              <a:rPr lang="pap-029" sz="2000" b="1" dirty="0">
                <a:latin typeface="Aptos" panose="020B0004020202020204" pitchFamily="34" charset="0"/>
              </a:rPr>
              <a:t>òrdu kumplí den e persona di Hesus, i esaki lo wòrdu realisá kompletamente ora ku nos tur lo ta kunE riba e Tera Nobo</a:t>
            </a:r>
            <a:r>
              <a:rPr lang="en-US" sz="2000" b="1" noProof="0" dirty="0">
                <a:latin typeface="Aptos" panose="020B0004020202020204" pitchFamily="34" charset="0"/>
              </a:rPr>
              <a:t>. 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1075819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Esakinan tabata momentunan speshal</a:t>
            </a:r>
            <a:r>
              <a:rPr lang="pap-029" sz="2000" b="1" dirty="0"/>
              <a:t>, unda e pueblo a partisip</a:t>
            </a:r>
            <a:r>
              <a:rPr lang="pap-029" sz="2000" b="1" dirty="0">
                <a:latin typeface="Aptos" panose="020B0004020202020204" pitchFamily="34" charset="0"/>
              </a:rPr>
              <a:t>á alegremente, kontribuyendo </a:t>
            </a:r>
            <a:r>
              <a:rPr lang="pap-029" sz="2000" b="1" noProof="0" dirty="0"/>
              <a:t>— kada unu segun nan por — na e trabou grandi aki pa Dios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58580" y="5067434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E PREPARASHON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SABAT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pap-029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 seis dia, trabou mester wòrdu hasí, pero e di shete dia lo ta boso di santu, un dia di sosiegu di Sabat na Señor. Ken sea ku hasi kualkier trabou riba dje mester wòrdu matá” </a:t>
            </a:r>
            <a:r>
              <a:rPr lang="pap-029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Despues di a ha</a:t>
            </a:r>
            <a:r>
              <a:rPr lang="pap-029" sz="2000" b="1" dirty="0">
                <a:latin typeface="Aptos" panose="020B0004020202020204" pitchFamily="34" charset="0"/>
              </a:rPr>
              <a:t>ña un mirada chikitu di Dios Su gloria, </a:t>
            </a:r>
            <a:r>
              <a:rPr lang="pap-029" sz="2000" b="1" dirty="0"/>
              <a:t>Mois</a:t>
            </a:r>
            <a:r>
              <a:rPr lang="pap-029" sz="2000" b="1" dirty="0">
                <a:latin typeface="Aptos" panose="020B0004020202020204" pitchFamily="34" charset="0"/>
              </a:rPr>
              <a:t>é</a:t>
            </a:r>
            <a:r>
              <a:rPr lang="pap-029" sz="2000" b="1" dirty="0"/>
              <a:t>s a transport</a:t>
            </a:r>
            <a:r>
              <a:rPr lang="pap-029" sz="2000" b="1" dirty="0">
                <a:latin typeface="Aptos" panose="020B0004020202020204" pitchFamily="34" charset="0"/>
              </a:rPr>
              <a:t>á na e pueblo </a:t>
            </a:r>
            <a:r>
              <a:rPr lang="pap-029" sz="2000" b="1" dirty="0"/>
              <a:t> “ loke Se</a:t>
            </a:r>
            <a:r>
              <a:rPr lang="pap-029" sz="2000" b="1" dirty="0">
                <a:latin typeface="Aptos" panose="020B0004020202020204" pitchFamily="34" charset="0"/>
              </a:rPr>
              <a:t>ñor a ordená((komandá) </a:t>
            </a:r>
            <a:r>
              <a:rPr lang="pap-029" sz="2000" b="1" dirty="0"/>
              <a:t>” (Eks. 35:1, 4). E instrukshonnan aki a inklu</a:t>
            </a:r>
            <a:r>
              <a:rPr lang="pap-029" sz="2000" b="1" dirty="0">
                <a:latin typeface="Aptos" panose="020B0004020202020204" pitchFamily="34" charset="0"/>
              </a:rPr>
              <a:t>í nan relashon ku Dios den tempu</a:t>
            </a:r>
            <a:r>
              <a:rPr lang="pap-029" sz="2000" b="1" dirty="0"/>
              <a:t> ( e Sabat) i den espasio ( e Tabernakel).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08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27403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E Sabat ta rek</a:t>
            </a:r>
            <a:r>
              <a:rPr lang="pap-029" sz="2000" b="1" dirty="0">
                <a:latin typeface="Aptos" panose="020B0004020202020204" pitchFamily="34" charset="0"/>
              </a:rPr>
              <a:t>òrdá nos ku Dios ta nos Kreador i Redentor </a:t>
            </a:r>
            <a:r>
              <a:rPr lang="pap-029" sz="2000" b="1" dirty="0"/>
              <a:t>(Deut. 5:15), i ta hiba nos na e tempu di futuro ora ku nos lo por gosa Su kompania pa eternidat (Isa.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4316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Dios a pone e Sabat na banda komo un tempu speshal pa nos gosa(desfrut</a:t>
            </a:r>
            <a:r>
              <a:rPr lang="pap-029" sz="2000" b="1" noProof="0" dirty="0">
                <a:latin typeface="Aptos" panose="020B0004020202020204" pitchFamily="34" charset="0"/>
              </a:rPr>
              <a:t>á) di Su kompania na Kreashon su mes </a:t>
            </a:r>
            <a:r>
              <a:rPr lang="pap-029" sz="2000" b="1" noProof="0" dirty="0"/>
              <a:t>(Gen. 2:1-3; Eks. 20:11), i </a:t>
            </a:r>
            <a:r>
              <a:rPr lang="pap-029" sz="2000" b="1" dirty="0"/>
              <a:t>El a rek</a:t>
            </a:r>
            <a:r>
              <a:rPr lang="pap-029" sz="2000" b="1" dirty="0">
                <a:latin typeface="Aptos" panose="020B0004020202020204" pitchFamily="34" charset="0"/>
              </a:rPr>
              <a:t>òrdá Israel di esaki djis un ratu promé di a proklamá e Dies Mandamentunan </a:t>
            </a:r>
            <a:r>
              <a:rPr lang="pap-029" sz="2000" b="1" noProof="0" dirty="0"/>
              <a:t>(Eks.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E OFRENDA BOLUNTARIO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ap-029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pap-029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For di loke boso tin, tuma un ofrenda pa Señor. Kada un kende ku ta dispuesto mester trese na Señor un ofrenda di oro, plata i bròns </a:t>
            </a:r>
            <a:r>
              <a:rPr lang="pap-029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 …] Tur ku ta eksperto entre boso mester bini i traha tur loke Señor a ordená ”   </a:t>
            </a:r>
            <a:r>
              <a:rPr lang="pap-029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35:5,10)</a:t>
            </a:r>
            <a:endParaRPr lang="pap-029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456521"/>
            <a:ext cx="663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Tabatin dos manera pa kontribu</a:t>
            </a:r>
            <a:r>
              <a:rPr lang="pap-029" sz="2000" b="1" noProof="0" dirty="0">
                <a:latin typeface="Aptos" panose="020B0004020202020204" pitchFamily="34" charset="0"/>
              </a:rPr>
              <a:t>í na e trabou di e Tabernakel</a:t>
            </a:r>
            <a:r>
              <a:rPr lang="pap-029" sz="2000" b="1" noProof="0" dirty="0"/>
              <a:t>: regal</a:t>
            </a:r>
            <a:r>
              <a:rPr lang="pap-029" sz="2000" b="1" noProof="0" dirty="0">
                <a:latin typeface="Aptos" panose="020B0004020202020204" pitchFamily="34" charset="0"/>
              </a:rPr>
              <a:t>á(kontribuí) </a:t>
            </a:r>
            <a:r>
              <a:rPr lang="pap-029" sz="2000" b="1" noProof="0" dirty="0"/>
              <a:t>materialnan i traha trabou</a:t>
            </a:r>
            <a:r>
              <a:rPr lang="pap-029" sz="2000" b="1" dirty="0"/>
              <a:t>.</a:t>
            </a:r>
            <a:endParaRPr lang="pap-029" sz="2000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702590" y="5693742"/>
            <a:ext cx="67931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dirty="0"/>
              <a:t>Pa logra(komplet</a:t>
            </a:r>
            <a:r>
              <a:rPr lang="pap-029" b="1" dirty="0">
                <a:latin typeface="Aptos" panose="020B0004020202020204" pitchFamily="34" charset="0"/>
              </a:rPr>
              <a:t>á) e trabou aki, e Spiritu Santu a dota tur e trahadónan envolví ku donnan(talentonan) </a:t>
            </a:r>
            <a:r>
              <a:rPr lang="pap-029" b="1" dirty="0"/>
              <a:t>(Eks. 35:30–36:2).Di e mesun manera, E ta sigui duna e donnan nesesario na tur  kende ta kolabor</a:t>
            </a:r>
            <a:r>
              <a:rPr lang="pap-029" b="1" dirty="0">
                <a:latin typeface="Aptos" panose="020B0004020202020204" pitchFamily="34" charset="0"/>
              </a:rPr>
              <a:t>á den Dios Su trabou. </a:t>
            </a:r>
            <a:endParaRPr lang="pap-029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702590" y="4682966"/>
            <a:ext cx="67868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dirty="0"/>
              <a:t>Kada un tabata asina dispuesto pa yuda ku Bezaleel, Aholiab, i e otro obreronan a pidi Mois</a:t>
            </a:r>
            <a:r>
              <a:rPr lang="pap-029" sz="2000" b="1" dirty="0">
                <a:latin typeface="Aptos" panose="020B0004020202020204" pitchFamily="34" charset="0"/>
              </a:rPr>
              <a:t>és pa stòp e pueblo di trese ofrendanan </a:t>
            </a:r>
            <a:r>
              <a:rPr lang="pap-029" sz="2000" b="1" dirty="0"/>
              <a:t>(Eks.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702590" y="3827569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b="1" noProof="0" dirty="0"/>
              <a:t>Adishonal</a:t>
            </a:r>
            <a:r>
              <a:rPr lang="pap-029" b="1" dirty="0"/>
              <a:t>, e trabou di esnan ku ta spen, kosed</a:t>
            </a:r>
            <a:r>
              <a:rPr lang="pap-029" b="1" dirty="0">
                <a:latin typeface="Aptos" panose="020B0004020202020204" pitchFamily="34" charset="0"/>
              </a:rPr>
              <a:t>ónan i sneirunan(sastrenan), karpinténan, kòrtadónan</a:t>
            </a:r>
            <a:r>
              <a:rPr lang="pap-029" b="1" noProof="0" dirty="0"/>
              <a:t>, hoyeronan, etc. tabatin mester di nan.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702590" y="3139812"/>
            <a:ext cx="678682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1900" b="1" dirty="0"/>
              <a:t>Di unda tur esaki a bini? Hopi di esaki a bini for di loke Israel a tuma for di e Egipsionan ora ku nan a bai (Eks.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2144278"/>
            <a:ext cx="6643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000" b="1" noProof="0" dirty="0"/>
              <a:t>Mas ku un tonelada di oro, mas </a:t>
            </a:r>
            <a:r>
              <a:rPr lang="pap-029" sz="2000" b="1" noProof="0" dirty="0">
                <a:latin typeface="Aptos" panose="020B0004020202020204" pitchFamily="34" charset="0"/>
              </a:rPr>
              <a:t>òf ménos </a:t>
            </a:r>
            <a:r>
              <a:rPr lang="pap-029" sz="2000" b="1" noProof="0" dirty="0"/>
              <a:t>3.75 tonelada di plata, i r</a:t>
            </a:r>
            <a:r>
              <a:rPr lang="pap-029" sz="2000" b="1" noProof="0" dirty="0">
                <a:latin typeface="Aptos" panose="020B0004020202020204" pitchFamily="34" charset="0"/>
              </a:rPr>
              <a:t>ònt di </a:t>
            </a:r>
            <a:r>
              <a:rPr lang="pap-029" sz="2000" b="1" noProof="0" dirty="0"/>
              <a:t>2.5 tonelada di br</a:t>
            </a:r>
            <a:r>
              <a:rPr lang="pap-029" sz="2000" b="1" noProof="0" dirty="0">
                <a:latin typeface="Aptos" panose="020B0004020202020204" pitchFamily="34" charset="0"/>
              </a:rPr>
              <a:t>òns a wòrdu huzá</a:t>
            </a:r>
            <a:r>
              <a:rPr lang="pap-029" sz="2000" b="1" dirty="0">
                <a:latin typeface="Aptos" panose="020B0004020202020204" pitchFamily="34" charset="0"/>
              </a:rPr>
              <a:t>, komo tambe palu i varios telanan</a:t>
            </a:r>
            <a:r>
              <a:rPr lang="pap-029" sz="2000" b="1" noProof="0" dirty="0"/>
              <a:t> (Ex. 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118417" y="900560"/>
            <a:ext cx="673893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ap-029" sz="2800" b="1" dirty="0">
                <a:latin typeface="Constantia" panose="02030602050306030303" pitchFamily="18" charset="0"/>
              </a:rPr>
              <a:t>“ Dios a pone hòmbernan i muhénan den poseshon di donnan presioso. Na diferente di nan El a duna diferente talentonan(donnan). No ta tur tin e mesun forsa di karakter òf e mesun profundidat di konosementu. Pero kada un mester huza su donnan den e Maestro Su servisio, kon ku sea kon chikitu e don aki lo ta parse di ta. E mayordomo fiel ta negoshá sabiamente riba e merkansíanan konfiá na dje.”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E TABERNAKEL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KONSTRUKSHON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pap-029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Moisés a inspektá e trabou i a mira ku nan a hasié meskos ku SEÑOR a ordená. P’esei Moisés a bendishoná nan” </a:t>
            </a:r>
            <a:r>
              <a:rPr lang="pap-029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(Eksodo 39:43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ap-029" sz="2000" b="1" dirty="0"/>
              <a:t>Ki elementonan tabata nesesario pa e Tabernakel di Reunion pa kumpli ku su funkshonnan</a:t>
            </a:r>
            <a:r>
              <a:rPr lang="en-US" sz="2000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58491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1705</Words>
  <Application>Microsoft Office PowerPoint</Application>
  <PresentationFormat>Panorámica</PresentationFormat>
  <Paragraphs>74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Aptos Display</vt:lpstr>
      <vt:lpstr>Aptos</vt:lpstr>
      <vt:lpstr>Avenir Next LT Pro</vt:lpstr>
      <vt:lpstr>Constantia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151</cp:revision>
  <dcterms:created xsi:type="dcterms:W3CDTF">2025-08-16T14:54:22Z</dcterms:created>
  <dcterms:modified xsi:type="dcterms:W3CDTF">2025-09-23T05:20:04Z</dcterms:modified>
</cp:coreProperties>
</file>