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3" d="100"/>
          <a:sy n="23" d="100"/>
        </p:scale>
        <p:origin x="78" y="14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pap-029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stima Se</a:t>
          </a:r>
          <a:r>
            <a:rPr lang="pap-029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ñor boso Dios</a:t>
          </a:r>
          <a:endParaRPr lang="pap-029" sz="1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pap-029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kana den obedensia na dj</a:t>
          </a:r>
          <a:r>
            <a:rPr lang="pap-029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</a:t>
          </a:r>
          <a:endParaRPr lang="pap-029" sz="19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pap-029" sz="19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warda Su mandamentunan</a:t>
          </a: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pap-029" sz="1900" b="1" noProof="0" dirty="0">
              <a:solidFill>
                <a:schemeClr val="tx1"/>
              </a:solidFill>
            </a:rPr>
            <a:t>Pa tene duru na dj</a:t>
          </a:r>
          <a:r>
            <a:rPr lang="pap-029" sz="1900" b="1" noProof="0" dirty="0">
              <a:solidFill>
                <a:schemeClr val="tx1"/>
              </a:solidFill>
              <a:latin typeface="Aptos" panose="020B0004020202020204" pitchFamily="34" charset="0"/>
            </a:rPr>
            <a:t>É</a:t>
          </a:r>
          <a:endParaRPr lang="pap-029" sz="1900" b="1" noProof="0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pap-029" sz="1900" b="1" noProof="0" dirty="0">
              <a:solidFill>
                <a:schemeClr val="tx1"/>
              </a:solidFill>
            </a:rPr>
            <a:t>Pa sirbi</a:t>
          </a:r>
          <a:r>
            <a:rPr lang="pap-029" sz="1900" b="1" noProof="0" dirty="0">
              <a:solidFill>
                <a:schemeClr val="tx1"/>
              </a:solidFill>
              <a:latin typeface="Aptos" panose="020B0004020202020204" pitchFamily="34" charset="0"/>
            </a:rPr>
            <a:t>É ku henter boso kurason i</a:t>
          </a:r>
          <a:r>
            <a:rPr lang="pap-029" sz="1900" b="1" noProof="0" dirty="0">
              <a:solidFill>
                <a:schemeClr val="tx1"/>
              </a:solidFill>
            </a:rPr>
            <a:t> ku henter boso alma</a:t>
          </a: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750" b="1" dirty="0"/>
            <a:t>Amor ta e prinsipio ku lo mester guia nos na Dios. Nos ta stim’E pasombra El a stima nos prom</a:t>
          </a:r>
          <a:r>
            <a:rPr lang="en-US" sz="1750" b="1" dirty="0">
              <a:latin typeface="Aptos" panose="020B0004020202020204" pitchFamily="34" charset="0"/>
            </a:rPr>
            <a:t>é </a:t>
          </a:r>
          <a:r>
            <a:rPr lang="en" sz="1750" b="1" dirty="0"/>
            <a:t>(1 Juan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ap-029" sz="1800" b="1" noProof="0" dirty="0"/>
            <a:t>Esaki ta kon Josu</a:t>
          </a:r>
          <a:r>
            <a:rPr lang="pap-029" sz="1800" b="1" noProof="0" dirty="0">
              <a:latin typeface="Aptos" panose="020B0004020202020204" pitchFamily="34" charset="0"/>
            </a:rPr>
            <a:t>é ta indiká e kondukta ku ta wòrdu spear di esnan kende ta skohe pa kana ku Dios</a:t>
          </a:r>
          <a:endParaRPr lang="pap-029" sz="1800" b="1" noProof="0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ap-029" sz="1800" b="1" noProof="0" dirty="0"/>
            <a:t>Obedensia ta e resultado natural di e kurason gradesido ku ta komprend</a:t>
          </a:r>
          <a:r>
            <a:rPr lang="pap-029" sz="1800" b="1" noProof="0" dirty="0">
              <a:latin typeface="Aptos" panose="020B0004020202020204" pitchFamily="34" charset="0"/>
            </a:rPr>
            <a:t>é loke Dios a hasi</a:t>
          </a:r>
          <a:endParaRPr lang="pap-029" sz="1800" b="1" noProof="0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/>
            <a:t>Nos mester pega na Dios sin laga kualke distraishon kibra e union ei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pap-029" sz="1800" b="1" noProof="0" dirty="0"/>
            <a:t>Nos ta ha</a:t>
          </a:r>
          <a:r>
            <a:rPr lang="pap-029" sz="1800" b="1" noProof="0" dirty="0">
              <a:latin typeface="Aptos" panose="020B0004020202020204" pitchFamily="34" charset="0"/>
            </a:rPr>
            <a:t>ña nos berdadero propósito, </a:t>
          </a:r>
          <a:r>
            <a:rPr lang="pap-029" sz="1800" b="1" noProof="0" dirty="0"/>
            <a:t>satisfakshon, i  bida abundante ora ku nos boluntariamente sirbi nos Kreador ku amor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Nan a skucha na e akusashonnan den silensio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Nan a yama Dios komo nan testigu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Nan a asept</a:t>
          </a:r>
          <a:r>
            <a:rPr lang="pap-029" sz="2000" b="1" noProof="0" dirty="0">
              <a:latin typeface="Aptos" panose="020B0004020202020204" pitchFamily="34" charset="0"/>
            </a:rPr>
            <a:t>á pa wòrdu kastigá si nan a peka</a:t>
          </a:r>
          <a:endParaRPr lang="pap-029" sz="2000" noProof="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Nan a revel</a:t>
          </a:r>
          <a:r>
            <a:rPr lang="pap-029" sz="2000" b="1" noProof="0" dirty="0">
              <a:latin typeface="Aptos" panose="020B0004020202020204" pitchFamily="34" charset="0"/>
            </a:rPr>
            <a:t>á nan motivashonnan berdadero</a:t>
          </a:r>
          <a:endParaRPr lang="pap-029" sz="2000" noProof="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pap-029" sz="2000" b="1" noProof="0" dirty="0">
              <a:solidFill>
                <a:schemeClr val="tx1"/>
              </a:solidFill>
              <a:effectLst/>
              <a:latin typeface="+mn-lt"/>
            </a:rPr>
            <a:t>Dor di nan eh</a:t>
          </a:r>
          <a:r>
            <a:rPr lang="pap-029" sz="2000" b="1" noProof="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èmpel, nos por mira e pasonan nesesario pa restorá pas den situashonnan similar ora ta relashoná na famia, Iglesia, i</a:t>
          </a:r>
          <a:r>
            <a:rPr lang="pap-029" sz="2000" b="1" noProof="0" dirty="0">
              <a:solidFill>
                <a:schemeClr val="tx1"/>
              </a:solidFill>
              <a:effectLst/>
              <a:latin typeface="+mn-lt"/>
            </a:rPr>
            <a:t>  komunidat:</a:t>
          </a:r>
          <a:endParaRPr lang="pap-029" sz="2000" noProof="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No bula bai na konklushonnan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Papia tokante di e problemanan prom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aktua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Sea dispuesto pa hasi sakrifisionan pa logra unidat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Duna un kontesta elegante(ku manera) na e akusashonnan 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Regosih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i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bendishon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Dios ora ku pas a wòrdu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restor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Komunikando nos pensamentunan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750" b="1" kern="1200" dirty="0"/>
            <a:t>Amor ta e prinsipio ku lo mester guia nos na Dios. Nos ta stim’E pasombra El a stima nos prom</a:t>
          </a:r>
          <a:r>
            <a:rPr lang="en-US" sz="1750" b="1" kern="1200" dirty="0">
              <a:latin typeface="Aptos" panose="020B0004020202020204" pitchFamily="34" charset="0"/>
            </a:rPr>
            <a:t>é </a:t>
          </a:r>
          <a:r>
            <a:rPr lang="en" sz="1750" b="1" kern="1200" dirty="0"/>
            <a:t>(1 Juan 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stima Se</a:t>
          </a:r>
          <a:r>
            <a:rPr lang="pap-029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ñor boso Dios</a:t>
          </a:r>
          <a:endParaRPr lang="pap-029" sz="19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1800" b="1" kern="1200" noProof="0" dirty="0"/>
            <a:t>Esaki ta kon Josu</a:t>
          </a:r>
          <a:r>
            <a:rPr lang="pap-029" sz="1800" b="1" kern="1200" noProof="0" dirty="0">
              <a:latin typeface="Aptos" panose="020B0004020202020204" pitchFamily="34" charset="0"/>
            </a:rPr>
            <a:t>é ta indiká e kondukta ku ta wòrdu spear di esnan kende ta skohe pa kana ku Dios</a:t>
          </a:r>
          <a:endParaRPr lang="pap-029" sz="1800" b="1" kern="1200" noProof="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kana den obedensia na dj</a:t>
          </a:r>
          <a:r>
            <a:rPr lang="pap-029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</a:t>
          </a:r>
          <a:endParaRPr lang="pap-029" sz="19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1800" b="1" kern="1200" noProof="0" dirty="0"/>
            <a:t>Obedensia ta e resultado natural di e kurason gradesido ku ta komprend</a:t>
          </a:r>
          <a:r>
            <a:rPr lang="pap-029" sz="1800" b="1" kern="1200" noProof="0" dirty="0">
              <a:latin typeface="Aptos" panose="020B0004020202020204" pitchFamily="34" charset="0"/>
            </a:rPr>
            <a:t>é loke Dios a hasi</a:t>
          </a:r>
          <a:endParaRPr lang="pap-029" sz="1800" b="1" kern="1200" noProof="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9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warda Su mandamentunan</a:t>
          </a: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Nos mester pega na Dios sin laga kualke distraishon kibra e union ei</a:t>
          </a: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900" b="1" kern="1200" noProof="0" dirty="0">
              <a:solidFill>
                <a:schemeClr val="tx1"/>
              </a:solidFill>
            </a:rPr>
            <a:t>Pa tene duru na dj</a:t>
          </a:r>
          <a:r>
            <a:rPr lang="pap-029" sz="19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É</a:t>
          </a:r>
          <a:endParaRPr lang="pap-029" sz="1900" b="1" kern="1200" noProof="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1800" b="1" kern="1200" noProof="0" dirty="0"/>
            <a:t>Nos ta ha</a:t>
          </a:r>
          <a:r>
            <a:rPr lang="pap-029" sz="1800" b="1" kern="1200" noProof="0" dirty="0">
              <a:latin typeface="Aptos" panose="020B0004020202020204" pitchFamily="34" charset="0"/>
            </a:rPr>
            <a:t>ña nos berdadero propósito, </a:t>
          </a:r>
          <a:r>
            <a:rPr lang="pap-029" sz="1800" b="1" kern="1200" noProof="0" dirty="0"/>
            <a:t>satisfakshon, i  bida abundante ora ku nos boluntariamente sirbi nos Kreador ku amor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900" b="1" kern="1200" noProof="0" dirty="0">
              <a:solidFill>
                <a:schemeClr val="tx1"/>
              </a:solidFill>
            </a:rPr>
            <a:t>Pa sirbi</a:t>
          </a:r>
          <a:r>
            <a:rPr lang="pap-029" sz="1900" b="1" kern="1200" noProof="0" dirty="0">
              <a:solidFill>
                <a:schemeClr val="tx1"/>
              </a:solidFill>
              <a:latin typeface="Aptos" panose="020B0004020202020204" pitchFamily="34" charset="0"/>
            </a:rPr>
            <a:t>É ku henter boso kurason i</a:t>
          </a:r>
          <a:r>
            <a:rPr lang="pap-029" sz="1900" b="1" kern="1200" noProof="0" dirty="0">
              <a:solidFill>
                <a:schemeClr val="tx1"/>
              </a:solidFill>
            </a:rPr>
            <a:t> ku henter boso alma</a:t>
          </a: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Nan a skucha na e akusashonnan den silensio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Nan a yama Dios komo nan testigu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Nan a asept</a:t>
          </a:r>
          <a:r>
            <a:rPr lang="pap-029" sz="2000" b="1" kern="1200" noProof="0" dirty="0">
              <a:latin typeface="Aptos" panose="020B0004020202020204" pitchFamily="34" charset="0"/>
            </a:rPr>
            <a:t>á pa wòrdu kastigá si nan a peka</a:t>
          </a:r>
          <a:endParaRPr lang="pap-029" sz="2000" kern="1200" noProof="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Nan a revel</a:t>
          </a:r>
          <a:r>
            <a:rPr lang="pap-029" sz="2000" b="1" kern="1200" noProof="0" dirty="0">
              <a:latin typeface="Aptos" panose="020B0004020202020204" pitchFamily="34" charset="0"/>
            </a:rPr>
            <a:t>á nan motivashonnan berdadero</a:t>
          </a:r>
          <a:endParaRPr lang="pap-029" sz="2000" kern="1200" noProof="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tx1"/>
              </a:solidFill>
              <a:effectLst/>
              <a:latin typeface="+mn-lt"/>
            </a:rPr>
            <a:t>Dor di nan eh</a:t>
          </a:r>
          <a:r>
            <a:rPr lang="pap-029" sz="2000" b="1" kern="1200" noProof="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èmpel, nos por mira e pasonan nesesario pa restorá pas den situashonnan similar ora ta relashoná na famia, Iglesia, i</a:t>
          </a:r>
          <a:r>
            <a:rPr lang="pap-029" sz="2000" b="1" kern="1200" noProof="0" dirty="0">
              <a:solidFill>
                <a:schemeClr val="tx1"/>
              </a:solidFill>
              <a:effectLst/>
              <a:latin typeface="+mn-lt"/>
            </a:rPr>
            <a:t>  komunidat:</a:t>
          </a:r>
          <a:endParaRPr lang="pap-029" sz="2000" kern="1200" noProof="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Komunikando nos pensamentunan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No bula bai na konklushonnan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Papia tokante di e problemanan prom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ku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aktua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Sea dispuesto pa hasi sakrifisionan pa logra unidat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Duna un kontesta elegante(ku manera) na e akusashonnan 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Regosih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i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bendishon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Dios ora ku pas a wòrdu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restor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BIBANDO NA E TERA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9182438" y="6519446"/>
            <a:ext cx="2841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11 pa Dez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mber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38922" y="4743058"/>
            <a:ext cx="69839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kontesta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suave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kita rabia, pero un palabra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èrpi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ta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lanta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rabia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Proverbionan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15:1, NIV)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9868A2"/>
                </a:solidFill>
              </a:rPr>
              <a:t>E Diskurso di Despedida (Josue 22:1-8)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9B6260"/>
                </a:solidFill>
              </a:rPr>
              <a:t>E motibu pa e konflikto (Josue 22:10-12)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5F9199"/>
                </a:solidFill>
              </a:rPr>
              <a:t>E akusashonnan (Josue 22:13-20)</a:t>
            </a:r>
          </a:p>
          <a:p>
            <a:pPr>
              <a:spcBef>
                <a:spcPts val="1800"/>
              </a:spcBef>
            </a:pPr>
            <a:r>
              <a:rPr lang="pap-029" b="1" dirty="0">
                <a:solidFill>
                  <a:srgbClr val="729C63"/>
                </a:solidFill>
              </a:rPr>
              <a:t>E kontesta kari</a:t>
            </a:r>
            <a:r>
              <a:rPr lang="pap-029" b="1" dirty="0">
                <a:solidFill>
                  <a:srgbClr val="729C63"/>
                </a:solidFill>
                <a:latin typeface="Aptos" panose="020B0004020202020204" pitchFamily="34" charset="0"/>
              </a:rPr>
              <a:t>ñoso(amistoso)</a:t>
            </a:r>
            <a:r>
              <a:rPr lang="pap-029" b="1" dirty="0">
                <a:solidFill>
                  <a:srgbClr val="729C63"/>
                </a:solidFill>
              </a:rPr>
              <a:t> (Josue 22:21-29)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9B8F61"/>
                </a:solidFill>
              </a:rPr>
              <a:t>Rekonsiliashon (Josue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varios a</a:t>
            </a:r>
            <a:r>
              <a:rPr lang="pap-029" sz="2000" b="1" dirty="0">
                <a:latin typeface="Aptos" panose="020B0004020202020204" pitchFamily="34" charset="0"/>
              </a:rPr>
              <a:t>ñanan di guera, </a:t>
            </a:r>
            <a:r>
              <a:rPr lang="pap-029" sz="2000" b="1" dirty="0"/>
              <a:t>Israel a konkist</a:t>
            </a:r>
            <a:r>
              <a:rPr lang="pap-029" sz="2000" b="1" dirty="0">
                <a:latin typeface="Aptos" panose="020B0004020202020204" pitchFamily="34" charset="0"/>
              </a:rPr>
              <a:t>á Kanaan, ounke no tur di su habitantenan a wòrdu deportá ainda. </a:t>
            </a:r>
            <a:endParaRPr lang="pap-029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Finalmente, e tempu pa separ</a:t>
            </a:r>
            <a:r>
              <a:rPr lang="pap-029" sz="2000" b="1" dirty="0">
                <a:latin typeface="Aptos" panose="020B0004020202020204" pitchFamily="34" charset="0"/>
              </a:rPr>
              <a:t>á a yega. Despues di bendishona nan i</a:t>
            </a:r>
            <a:r>
              <a:rPr lang="pap-029" sz="2000" b="1" dirty="0"/>
              <a:t> konsehando nan pa sigui riba Dios Su kaminda, Josu</a:t>
            </a:r>
            <a:r>
              <a:rPr lang="pap-029" sz="2000" b="1" dirty="0">
                <a:latin typeface="Aptos" panose="020B0004020202020204" pitchFamily="34" charset="0"/>
              </a:rPr>
              <a:t>é a manda nan bai. Pero e despedida a wòrdu tapá dor di un mal komprendementu serio ku fasilmente lo por a destruí e unidat di e pueblo di</a:t>
            </a:r>
            <a:r>
              <a:rPr lang="pap-029" sz="2000" b="1" dirty="0"/>
              <a:t> Israel.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dos i mei tribunan ku a tuma poseshon di e parti pariba( di ost) (Ruben, Gad i e mitar tribu di Manas</a:t>
            </a:r>
            <a:r>
              <a:rPr lang="pap-029" sz="2000" b="1" dirty="0">
                <a:latin typeface="Aptos" panose="020B0004020202020204" pitchFamily="34" charset="0"/>
              </a:rPr>
              <a:t>és</a:t>
            </a:r>
            <a:r>
              <a:rPr lang="pap-029" sz="2000" b="1" dirty="0"/>
              <a:t>), i ku a krusa e Jordan pa yuda den e konkista, a kumpli fielmente nan kompromiso. 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DISKURSO DI DESPEDIDA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 Pero tene hopi kuidou pa warda e mandamentu i e lei ku Moisés e sirbidó di Señor a duna boso: pa stima Señor boso Dios, pa kana den obedensia na djÉ, pa warda Su mandamentunan, pa tene duru na djÉ i pa sirbiÉ ku henter boso kurason i ku henter boso alma.”</a:t>
            </a:r>
            <a:r>
              <a:rPr lang="pap-029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(Josue 22:5 </a:t>
            </a:r>
            <a:r>
              <a:rPr lang="pap-029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pap-029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ap-029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Pasombra e Jordan lo tabata bai kousa un seperashon entre e tribunan, Josu</a:t>
            </a:r>
            <a:r>
              <a:rPr lang="pap-029" sz="2000" b="1" dirty="0">
                <a:latin typeface="Aptos" panose="020B0004020202020204" pitchFamily="34" charset="0"/>
              </a:rPr>
              <a:t>é a duna konseho sabí na e dos i mei tribunan </a:t>
            </a:r>
            <a:r>
              <a:rPr lang="pap-029" sz="2000" b="1" dirty="0"/>
              <a:t> asina ku nan lo por keda fiel (Josue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59033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E MOTIBU PA E KONFLIKTO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Ora ku nan a yega na Geliloth serka di e Jordan den e tera di Kanaan, e yiu hòmbernan di Ruben, e yiu hòmbernan di Gad i e mitar tribu di Manasés a traha un altar imponente ayanan banda di Jordan” </a:t>
            </a:r>
            <a:r>
              <a:rPr lang="pap-029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Serka di e lug</a:t>
            </a:r>
            <a:r>
              <a:rPr lang="pap-029" sz="2000" b="1" dirty="0">
                <a:latin typeface="Aptos" panose="020B0004020202020204" pitchFamily="34" charset="0"/>
              </a:rPr>
              <a:t>á kaminda ku Josué a konstruí un monumento di e krusamentu milagroso di e </a:t>
            </a:r>
            <a:r>
              <a:rPr lang="pap-029" sz="2000" b="1" dirty="0"/>
              <a:t>Jordan, e dos i mitar tribunan a traha un altar similar na e altar di e Santuario (Josue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557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sobr</a:t>
            </a:r>
            <a:r>
              <a:rPr lang="pap-029" b="1" dirty="0">
                <a:latin typeface="Aptos" panose="020B0004020202020204" pitchFamily="34" charset="0"/>
              </a:rPr>
              <a:t>á di e </a:t>
            </a:r>
            <a:r>
              <a:rPr lang="pap-029" b="1" dirty="0"/>
              <a:t>Israelitanan a disid</a:t>
            </a:r>
            <a:r>
              <a:rPr lang="pap-029" b="1" dirty="0">
                <a:latin typeface="Aptos" panose="020B0004020202020204" pitchFamily="34" charset="0"/>
              </a:rPr>
              <a:t>í pa kita e piká aki dor di ataká e nan rumannan hòmber</a:t>
            </a:r>
            <a:r>
              <a:rPr lang="pap-029" b="1" dirty="0"/>
              <a:t> (Josue 22:12). Pero Dios a interven</a:t>
            </a:r>
            <a:r>
              <a:rPr lang="pap-029" b="1" dirty="0">
                <a:latin typeface="Aptos" panose="020B0004020202020204" pitchFamily="34" charset="0"/>
              </a:rPr>
              <a:t>í pa prevení un guera sivil sangriente. El a lanta hendenan kende a skohe pa no husga sin tur e evidensia; nan a duna e benefisio di e duda</a:t>
            </a:r>
            <a:r>
              <a:rPr lang="pap-029" b="1" dirty="0"/>
              <a:t>; i nan a disid</a:t>
            </a:r>
            <a:r>
              <a:rPr lang="pap-029" b="1" dirty="0">
                <a:latin typeface="Aptos" panose="020B0004020202020204" pitchFamily="34" charset="0"/>
              </a:rPr>
              <a:t>í pa duna nan rumannan hòmber e oportunidat pa splika nan mes</a:t>
            </a:r>
            <a:r>
              <a:rPr lang="pap-029" b="1" dirty="0"/>
              <a:t> (Josue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akto aki a w</a:t>
            </a:r>
            <a:r>
              <a:rPr lang="pap-029" b="1" dirty="0">
                <a:latin typeface="Aptos" panose="020B0004020202020204" pitchFamily="34" charset="0"/>
              </a:rPr>
              <a:t>òrdu interpretá komo un transgreshon di e lei ku a prohibí ofresiendo sakrifisionan na un lugá otro ku e altar di ofrendanan kimá den e Santuario</a:t>
            </a:r>
            <a:r>
              <a:rPr lang="pap-029" b="1" dirty="0"/>
              <a:t> (Lev. 17:8-9</a:t>
            </a:r>
            <a:r>
              <a:rPr lang="pap-029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Manera esaki a result</a:t>
            </a:r>
            <a:r>
              <a:rPr lang="pap-029" sz="2000" b="1" dirty="0">
                <a:latin typeface="Aptos" panose="020B0004020202020204" pitchFamily="34" charset="0"/>
              </a:rPr>
              <a:t>, su úniko eror tabata di no a informá su rumannan hòmber di su intenshonnan </a:t>
            </a:r>
            <a:r>
              <a:rPr lang="pap-029" sz="2000" b="1" dirty="0"/>
              <a:t>… pero esei no ta un pik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.</a:t>
            </a:r>
            <a:endParaRPr lang="pap-029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AKUSASHONNAN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 Henter e asamblea(reunion) di Señor ta bisa: ‘ Kon boso por kibra fe ku e Dios di Israel asin’ei? Kon boso por bira bai for di e Señor i traha pa boso mes un altar den rebeldiá awor kontra di djÉ?’ ” </a:t>
            </a:r>
            <a:br>
              <a:rPr lang="pap-029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pap-029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(Josue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Pakiko Finees a w</a:t>
            </a:r>
            <a:r>
              <a:rPr lang="pap-029" sz="2000" b="1" dirty="0">
                <a:latin typeface="Aptos" panose="020B0004020202020204" pitchFamily="34" charset="0"/>
              </a:rPr>
              <a:t>òrdu skohé pa kabesá(dirigí) e komité ku ta investigá </a:t>
            </a:r>
            <a:br>
              <a:rPr lang="pap-029" sz="2000" b="1" dirty="0"/>
            </a:br>
            <a:r>
              <a:rPr lang="pap-029" sz="2000" b="1" dirty="0"/>
              <a:t>(Josue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Finees su spich tabatin sentido perfekto. Si sakrifisionan a w</a:t>
            </a:r>
            <a:r>
              <a:rPr lang="pap-029" sz="2000" b="1" dirty="0">
                <a:latin typeface="Aptos" panose="020B0004020202020204" pitchFamily="34" charset="0"/>
              </a:rPr>
              <a:t>òrdu ofresé riba e altar konstruí resientemente, Dios lo kastigá henter di </a:t>
            </a:r>
            <a:r>
              <a:rPr lang="pap-029" sz="2000" b="1" dirty="0"/>
              <a:t>Israel pa esaki (Josue 22:18b</a:t>
            </a:r>
            <a:r>
              <a:rPr lang="en" sz="2000" b="1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Finees, e sumosaserdote su yiu h</a:t>
            </a:r>
            <a:r>
              <a:rPr lang="pap-029" sz="2000" b="1" dirty="0">
                <a:latin typeface="Aptos" panose="020B0004020202020204" pitchFamily="34" charset="0"/>
              </a:rPr>
              <a:t>òmber, tabata severo den paramentu di e piká na Baal di Peor</a:t>
            </a:r>
            <a:r>
              <a:rPr lang="pap-029" sz="2000" b="1" dirty="0"/>
              <a:t> (Num. 25:7-8). Den su spich, el a konekt</a:t>
            </a:r>
            <a:r>
              <a:rPr lang="pap-029" sz="2000" b="1" dirty="0">
                <a:latin typeface="Aptos" panose="020B0004020202020204" pitchFamily="34" charset="0"/>
              </a:rPr>
              <a:t>á e piká aki na Akan su piká i</a:t>
            </a:r>
            <a:r>
              <a:rPr lang="pap-029" sz="2000" b="1" dirty="0"/>
              <a:t> a kompar</a:t>
            </a:r>
            <a:r>
              <a:rPr lang="pap-029" sz="2000" b="1" dirty="0">
                <a:latin typeface="Aptos" panose="020B0004020202020204" pitchFamily="34" charset="0"/>
              </a:rPr>
              <a:t>á esaki ku esun supuestamente kometé dor di e dos i mitar tribunan </a:t>
            </a:r>
            <a:r>
              <a:rPr lang="pap-029" sz="2000" b="1" dirty="0"/>
              <a:t>(Josue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Sinembargo, El  duna nan e oportunidat pa rektifik</a:t>
            </a:r>
            <a:r>
              <a:rPr lang="pap-029" sz="2000" b="1" dirty="0">
                <a:latin typeface="Aptos" panose="020B0004020202020204" pitchFamily="34" charset="0"/>
              </a:rPr>
              <a:t>á e fayo(eror), promé ku nan a kometé e piká</a:t>
            </a:r>
            <a:r>
              <a:rPr lang="pap-029" sz="2000" b="1" dirty="0"/>
              <a:t>: El a ofres</a:t>
            </a:r>
            <a:r>
              <a:rPr lang="pap-029" sz="2000" b="1" dirty="0">
                <a:latin typeface="Aptos" panose="020B0004020202020204" pitchFamily="34" charset="0"/>
              </a:rPr>
              <a:t>é nan e chèns pa bolbe bèk na e banda di J</a:t>
            </a:r>
            <a:r>
              <a:rPr lang="pap-029" sz="2000" b="1" dirty="0"/>
              <a:t>ordan kaminda e Santuario tabata (Josue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KONTESTA KARI</a:t>
            </a:r>
            <a:r>
              <a:rPr lang="en-US"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ÑOSO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5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Si nos a konstruí(traha) nos propio altar pa bira lomba pa Señor i pa ofresé ofrendanan kimá i ofrendanan di grano(maishi), òf pa sakrifiká ofrendanan di kompañerismo riba djé, ku Señor mes pidi nos kuenta di esaki.” (Josue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tribunan di Ruben i Gad, i e mitar tribu di Manas</a:t>
            </a:r>
            <a:r>
              <a:rPr lang="pap-029" sz="2000" b="1" dirty="0">
                <a:latin typeface="Aptos" panose="020B0004020202020204" pitchFamily="34" charset="0"/>
              </a:rPr>
              <a:t>és</a:t>
            </a:r>
            <a:r>
              <a:rPr lang="pap-029" sz="2000" b="1" dirty="0"/>
              <a:t>, ora ku nan a w</a:t>
            </a:r>
            <a:r>
              <a:rPr lang="pap-029" sz="2000" b="1" dirty="0">
                <a:latin typeface="Aptos" panose="020B0004020202020204" pitchFamily="34" charset="0"/>
              </a:rPr>
              <a:t>òrdu akusá</a:t>
            </a:r>
            <a:r>
              <a:rPr lang="pap-029" sz="2000" b="1" dirty="0"/>
              <a:t>, a aktu</a:t>
            </a:r>
            <a:r>
              <a:rPr lang="pap-029" sz="2000" b="1" dirty="0">
                <a:latin typeface="Aptos" panose="020B0004020202020204" pitchFamily="34" charset="0"/>
              </a:rPr>
              <a:t>á na un manera ehemplar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11339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e Israelitanan no tabata sa e motivashonnan di nan rumannan h</a:t>
            </a:r>
            <a:r>
              <a:rPr lang="pap-029" sz="2000" b="1" dirty="0">
                <a:latin typeface="Aptos" panose="020B0004020202020204" pitchFamily="34" charset="0"/>
              </a:rPr>
              <a:t>òmber pa a traha e altar, nan a asumí</a:t>
            </a:r>
            <a:r>
              <a:rPr lang="pap-029" sz="2000" b="1" dirty="0"/>
              <a:t>: rebeldia, un deseo pa separashon, i kastigu divino.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Ounke e tribunan akus</a:t>
            </a:r>
            <a:r>
              <a:rPr lang="pap-029" sz="2000" b="1" dirty="0">
                <a:latin typeface="Aptos" panose="020B0004020202020204" pitchFamily="34" charset="0"/>
              </a:rPr>
              <a:t>á lo por a sinti ofendí dor di e akusashonnan i</a:t>
            </a:r>
            <a:r>
              <a:rPr lang="pap-029" sz="2000" b="1" dirty="0"/>
              <a:t> reakshon</a:t>
            </a:r>
            <a:r>
              <a:rPr lang="pap-029" sz="2000" b="1" dirty="0">
                <a:latin typeface="Aptos" panose="020B0004020202020204" pitchFamily="34" charset="0"/>
              </a:rPr>
              <a:t>á violentamente na nan defensa</a:t>
            </a:r>
            <a:r>
              <a:rPr lang="pap-029" sz="2000" b="1" dirty="0"/>
              <a:t>, danki na nan respuesta amistoso, guera a w</a:t>
            </a:r>
            <a:r>
              <a:rPr lang="pap-029" sz="2000" b="1" dirty="0">
                <a:latin typeface="Aptos" panose="020B0004020202020204" pitchFamily="34" charset="0"/>
              </a:rPr>
              <a:t>òrdu evitá</a:t>
            </a:r>
            <a:r>
              <a:rPr lang="pap-029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realidat tabata: un deseo pa keda un</a:t>
            </a:r>
            <a:r>
              <a:rPr lang="pap-029" sz="2000" b="1" dirty="0">
                <a:latin typeface="Aptos" panose="020B0004020202020204" pitchFamily="34" charset="0"/>
              </a:rPr>
              <a:t>í ku nan rumannan hòmber i</a:t>
            </a:r>
            <a:r>
              <a:rPr lang="pap-029" sz="2000" b="1" dirty="0"/>
              <a:t> evit</a:t>
            </a:r>
            <a:r>
              <a:rPr lang="pap-029" sz="2000" b="1" dirty="0">
                <a:latin typeface="Aptos" panose="020B0004020202020204" pitchFamily="34" charset="0"/>
              </a:rPr>
              <a:t>á un futuro separashon na e parti di e </a:t>
            </a:r>
            <a:r>
              <a:rPr lang="pap-029" sz="2000" b="1" dirty="0"/>
              <a:t>Israelitanan (Josue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REKONSILIASHON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latin typeface="Comic Sans MS" panose="030F0702030302020204" pitchFamily="66" charset="0"/>
              </a:rPr>
              <a:t>“ Nan tabata kontentu pa tende e relato i a alabá Dios. Y nan no a papia mas tokante di baimentu na guera kontra di nan pa ruiná pais kaminda e yiunan hòmber di Ruben i e yiunan hòmber di Gad tabata biba” </a:t>
            </a:r>
            <a:r>
              <a:rPr lang="pap-029" sz="1400" b="1" dirty="0">
                <a:latin typeface="Comic Sans MS" panose="030F0702030302020204" pitchFamily="66" charset="0"/>
              </a:rPr>
              <a:t>(Josue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Mirando ku e akusashon tabata no fund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á, Finees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i</a:t>
            </a:r>
            <a:r>
              <a:rPr lang="pap-029" sz="2000" b="1" dirty="0">
                <a:solidFill>
                  <a:prstClr val="black"/>
                </a:solidFill>
                <a:latin typeface="Aptos" panose="02110004020202020204"/>
              </a:rPr>
              <a:t> e delegashon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Israelita tabata alivi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(Josue 22:30-31). Pa nan parti, ora ku e Israelitanan a si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 e berdat, nan a regosihá i a alabá Dios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(Josue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558642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E yiunan di Gad i Ruben awor a pone riba nan altar un inskripshon ku ta hasi nota e propósito pa kual esaki a wòrdu trahá; i nan a bisa, “ E lo ta un testigu entre nos ku Yehova ta Dios.”  Asina nan a purba pa prevení futuro mal komprenshon i pa kita loke lo por ta un kousa di tentashon. </a:t>
            </a:r>
          </a:p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Kon frekuentemente difikultatnan serio ta lanta for di un simpel mal komprendementu, asta entre esnan kende ta wòrdu motivá dor di e motibunan di mas digno; i sin e ehersisio di kortesia i toleransia, ki resultadonan serio i asta fatal lo por sigui […]</a:t>
            </a:r>
          </a:p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Ningun hende a yega di wòrdu reklamá for di un posishon(puesto) robes dor di sensura i reproche; pero hopi ta wòrdu fòrsá asin’ei mas leu for di e kaminda korekto i guiá pa hasi nan kurason duru kontra di konvikshon. Un spiritu di kariño, un komportashon kortes i ku ta soportá lo por salba esun ku ta ekiboká i skonde un multitut di pik</a:t>
            </a:r>
            <a:r>
              <a:rPr lang="pap-029" sz="2400" b="1" dirty="0">
                <a:latin typeface="Aptos" panose="020B0004020202020204" pitchFamily="34" charset="0"/>
              </a:rPr>
              <a:t>ánan</a:t>
            </a:r>
            <a:r>
              <a:rPr lang="pap-029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1439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Constantia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2025-11-15T16:15:13Z</dcterms:created>
  <dcterms:modified xsi:type="dcterms:W3CDTF">2025-12-08T06:51:12Z</dcterms:modified>
</cp:coreProperties>
</file>