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1" r:id="rId4"/>
    <p:sldId id="257" r:id="rId5"/>
    <p:sldId id="258" r:id="rId6"/>
    <p:sldId id="259" r:id="rId7"/>
    <p:sldId id="260" r:id="rId8"/>
    <p:sldId id="320" r:id="rId9"/>
    <p:sldId id="318" r:id="rId10"/>
    <p:sldId id="263" r:id="rId11"/>
    <p:sldId id="264" r:id="rId12"/>
    <p:sldId id="317"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00E668"/>
    <a:srgbClr val="00D25F"/>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en" sz="2000" b="1" dirty="0">
              <a:solidFill>
                <a:schemeClr val="bg1"/>
              </a:solidFill>
              <a:effectLst>
                <a:outerShdw blurRad="38100" dist="38100" dir="2700000" algn="tl">
                  <a:srgbClr val="000000">
                    <a:alpha val="43137"/>
                  </a:srgbClr>
                </a:outerShdw>
              </a:effectLst>
            </a:rPr>
            <a:t>Pa bai(muri) </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en" sz="2000" b="1" dirty="0">
              <a:solidFill>
                <a:schemeClr val="tx1"/>
              </a:solidFill>
            </a:rPr>
            <a:t>Pa ta ku Krisrtu</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en" sz="2000" b="1" dirty="0">
              <a:solidFill>
                <a:schemeClr val="bg1"/>
              </a:solidFill>
              <a:effectLst>
                <a:outerShdw blurRad="38100" dist="38100" dir="2700000" algn="tl">
                  <a:srgbClr val="000000">
                    <a:alpha val="43137"/>
                  </a:srgbClr>
                </a:outerShdw>
              </a:effectLst>
            </a:rPr>
            <a:t>Pa keda</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en" sz="2000" b="1" dirty="0">
              <a:solidFill>
                <a:schemeClr val="tx1"/>
              </a:solidFill>
            </a:rPr>
            <a:t>Pa benefisia e iglesia</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en" sz="2000" b="1" dirty="0"/>
            <a:t>Pober den spiritu</a:t>
          </a:r>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en" sz="2000" b="1" dirty="0"/>
            <a:t>Mansu</a:t>
          </a:r>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en" sz="2000" b="1" dirty="0"/>
            <a:t>Ku hamber i ku set pa hustisia</a:t>
          </a:r>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en" sz="2000" b="1" dirty="0"/>
            <a:t>Miserik</a:t>
          </a:r>
          <a:r>
            <a:rPr lang="en-US" sz="2000" b="1" dirty="0" err="1">
              <a:latin typeface="Aptos" panose="020B0004020202020204" pitchFamily="34" charset="0"/>
            </a:rPr>
            <a:t>òrdioso</a:t>
          </a:r>
          <a:endParaRPr lang="en" sz="2000" b="1" dirty="0"/>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en" sz="2000" b="1" dirty="0"/>
            <a:t>Puru di kurason</a:t>
          </a:r>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en" sz="2000" b="1" dirty="0"/>
            <a:t>Hasid</a:t>
          </a:r>
          <a:r>
            <a:rPr lang="en-US" sz="2000" b="1" dirty="0" err="1">
              <a:latin typeface="Aptos" panose="020B0004020202020204" pitchFamily="34" charset="0"/>
            </a:rPr>
            <a:t>ónan</a:t>
          </a:r>
          <a:r>
            <a:rPr lang="en-US" sz="2000" b="1" dirty="0">
              <a:latin typeface="Aptos" panose="020B0004020202020204" pitchFamily="34" charset="0"/>
            </a:rPr>
            <a:t> di pas</a:t>
          </a:r>
          <a:endParaRPr lang="en" sz="2000" b="1" dirty="0"/>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en" sz="2000" b="1" dirty="0"/>
            <a:t>Dispuesto pa bira e otro banda di kara</a:t>
          </a:r>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en" sz="2000" b="1" dirty="0"/>
            <a:t>Stima nos enemigunan</a:t>
          </a:r>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en" sz="1600" b="1" dirty="0"/>
            <a:t>Bendishon</a:t>
          </a:r>
          <a:r>
            <a:rPr lang="en-US" sz="1600" b="1" dirty="0">
              <a:latin typeface="Aptos" panose="020B0004020202020204" pitchFamily="34" charset="0"/>
            </a:rPr>
            <a:t>á </a:t>
          </a:r>
          <a:r>
            <a:rPr lang="en-US" sz="1600" b="1" dirty="0" err="1">
              <a:latin typeface="Aptos" panose="020B0004020202020204" pitchFamily="34" charset="0"/>
            </a:rPr>
            <a:t>esnan</a:t>
          </a:r>
          <a:r>
            <a:rPr lang="en-US" sz="1600" b="1" dirty="0">
              <a:latin typeface="Aptos" panose="020B0004020202020204" pitchFamily="34" charset="0"/>
            </a:rPr>
            <a:t> </a:t>
          </a:r>
          <a:r>
            <a:rPr lang="en-US" sz="1600" b="1" dirty="0" err="1">
              <a:latin typeface="Aptos" panose="020B0004020202020204" pitchFamily="34" charset="0"/>
            </a:rPr>
            <a:t>kende</a:t>
          </a:r>
          <a:r>
            <a:rPr lang="en-US" sz="1600" b="1" dirty="0">
              <a:latin typeface="Aptos" panose="020B0004020202020204" pitchFamily="34" charset="0"/>
            </a:rPr>
            <a:t> ta </a:t>
          </a:r>
          <a:r>
            <a:rPr lang="en-US" sz="1600" b="1" dirty="0" err="1">
              <a:latin typeface="Aptos" panose="020B0004020202020204" pitchFamily="34" charset="0"/>
            </a:rPr>
            <a:t>maldishoná</a:t>
          </a:r>
          <a:r>
            <a:rPr lang="en-US" sz="1600" b="1" dirty="0">
              <a:latin typeface="Aptos" panose="020B0004020202020204" pitchFamily="34" charset="0"/>
            </a:rPr>
            <a:t> </a:t>
          </a:r>
          <a:r>
            <a:rPr lang="en-US" sz="1600" b="1" dirty="0" err="1">
              <a:latin typeface="Aptos" panose="020B0004020202020204" pitchFamily="34" charset="0"/>
            </a:rPr>
            <a:t>nos</a:t>
          </a:r>
          <a:endParaRPr lang="en" sz="1600" b="1" dirty="0"/>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en" sz="1800" b="1" dirty="0"/>
            <a:t>Hasiendo bon na esnan kende ta odia nos</a:t>
          </a:r>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en" sz="2000" b="1" dirty="0"/>
            <a:t>Pa ta amoroso i generoso</a:t>
          </a:r>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en" sz="2000" b="1" dirty="0"/>
            <a:t>Pa ta miserik</a:t>
          </a:r>
          <a:r>
            <a:rPr lang="en-US" sz="2000" b="1" dirty="0" err="1">
              <a:latin typeface="Aptos" panose="020B0004020202020204" pitchFamily="34" charset="0"/>
            </a:rPr>
            <a:t>òrdioso</a:t>
          </a:r>
          <a:r>
            <a:rPr lang="en-US" sz="2000" b="1" dirty="0">
              <a:latin typeface="Aptos" panose="020B0004020202020204" pitchFamily="34" charset="0"/>
            </a:rPr>
            <a:t> </a:t>
          </a:r>
          <a:r>
            <a:rPr lang="en-US" sz="2000" b="1" dirty="0" err="1">
              <a:latin typeface="Aptos" panose="020B0004020202020204" pitchFamily="34" charset="0"/>
            </a:rPr>
            <a:t>i</a:t>
          </a:r>
          <a:r>
            <a:rPr lang="en-US" sz="2000" b="1" dirty="0">
              <a:latin typeface="Aptos" panose="020B0004020202020204" pitchFamily="34" charset="0"/>
            </a:rPr>
            <a:t> </a:t>
          </a:r>
          <a:r>
            <a:rPr lang="en-US" sz="2000" b="1" dirty="0" err="1">
              <a:latin typeface="Aptos" panose="020B0004020202020204" pitchFamily="34" charset="0"/>
            </a:rPr>
            <a:t>humilde</a:t>
          </a:r>
          <a:r>
            <a:rPr lang="en-US" sz="2000" b="1" dirty="0">
              <a:latin typeface="Aptos" panose="020B0004020202020204" pitchFamily="34" charset="0"/>
            </a:rPr>
            <a:t> </a:t>
          </a:r>
          <a:endParaRPr lang="en" sz="2000" b="1" dirty="0"/>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en" sz="2000" b="1"/>
            <a:t>Etc.</a:t>
          </a:r>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50852" y="684"/>
          <a:ext cx="223199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Pa bai(muri) </a:t>
          </a:r>
        </a:p>
      </dsp:txBody>
      <dsp:txXfrm>
        <a:off x="363984" y="13816"/>
        <a:ext cx="2205732"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350852" y="673232"/>
          <a:ext cx="223199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Pa ta ku Krisrtu</a:t>
          </a:r>
        </a:p>
      </dsp:txBody>
      <dsp:txXfrm>
        <a:off x="363984" y="686364"/>
        <a:ext cx="220573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Pa keda</a:t>
          </a: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Pa benefisia e iglesia</a:t>
          </a: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530"/>
          <a:ext cx="4552336" cy="412729"/>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Pober den spiritu</a:t>
          </a:r>
        </a:p>
      </dsp:txBody>
      <dsp:txXfrm>
        <a:off x="20148" y="21678"/>
        <a:ext cx="4512040" cy="372433"/>
      </dsp:txXfrm>
    </dsp:sp>
    <dsp:sp modelId="{CF7405FA-29A5-4AC8-81EA-015E145AB192}">
      <dsp:nvSpPr>
        <dsp:cNvPr id="0" name=""/>
        <dsp:cNvSpPr/>
      </dsp:nvSpPr>
      <dsp:spPr>
        <a:xfrm>
          <a:off x="0" y="427942"/>
          <a:ext cx="4552336" cy="412729"/>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Mansu</a:t>
          </a:r>
        </a:p>
      </dsp:txBody>
      <dsp:txXfrm>
        <a:off x="20148" y="448090"/>
        <a:ext cx="4512040" cy="372433"/>
      </dsp:txXfrm>
    </dsp:sp>
    <dsp:sp modelId="{A79F61FF-67C8-4E94-A7F4-EF124B0472CE}">
      <dsp:nvSpPr>
        <dsp:cNvPr id="0" name=""/>
        <dsp:cNvSpPr/>
      </dsp:nvSpPr>
      <dsp:spPr>
        <a:xfrm>
          <a:off x="0" y="854354"/>
          <a:ext cx="4552336" cy="412729"/>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Ku hamber i ku set pa hustisia</a:t>
          </a:r>
        </a:p>
      </dsp:txBody>
      <dsp:txXfrm>
        <a:off x="20148" y="874502"/>
        <a:ext cx="4512040" cy="372433"/>
      </dsp:txXfrm>
    </dsp:sp>
    <dsp:sp modelId="{1B20B733-CB77-40DA-9183-28D7BCA4FFD3}">
      <dsp:nvSpPr>
        <dsp:cNvPr id="0" name=""/>
        <dsp:cNvSpPr/>
      </dsp:nvSpPr>
      <dsp:spPr>
        <a:xfrm>
          <a:off x="0" y="1280766"/>
          <a:ext cx="4552336" cy="412729"/>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Miserik</a:t>
          </a:r>
          <a:r>
            <a:rPr lang="en-US" sz="2000" b="1" kern="1200" dirty="0" err="1">
              <a:latin typeface="Aptos" panose="020B0004020202020204" pitchFamily="34" charset="0"/>
            </a:rPr>
            <a:t>òrdioso</a:t>
          </a:r>
          <a:endParaRPr lang="en" sz="2000" b="1" kern="1200" dirty="0"/>
        </a:p>
      </dsp:txBody>
      <dsp:txXfrm>
        <a:off x="20148" y="1300914"/>
        <a:ext cx="4512040" cy="372433"/>
      </dsp:txXfrm>
    </dsp:sp>
    <dsp:sp modelId="{11CD8606-9A25-41B4-BD22-9840D73DAD43}">
      <dsp:nvSpPr>
        <dsp:cNvPr id="0" name=""/>
        <dsp:cNvSpPr/>
      </dsp:nvSpPr>
      <dsp:spPr>
        <a:xfrm>
          <a:off x="0" y="1707178"/>
          <a:ext cx="4552336" cy="412729"/>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Puru di kurason</a:t>
          </a:r>
        </a:p>
      </dsp:txBody>
      <dsp:txXfrm>
        <a:off x="20148" y="1727326"/>
        <a:ext cx="4512040" cy="372433"/>
      </dsp:txXfrm>
    </dsp:sp>
    <dsp:sp modelId="{0017A204-F19F-40B4-90D9-23A7DA14A727}">
      <dsp:nvSpPr>
        <dsp:cNvPr id="0" name=""/>
        <dsp:cNvSpPr/>
      </dsp:nvSpPr>
      <dsp:spPr>
        <a:xfrm>
          <a:off x="0" y="2133590"/>
          <a:ext cx="4552336" cy="412729"/>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Hasid</a:t>
          </a:r>
          <a:r>
            <a:rPr lang="en-US" sz="2000" b="1" kern="1200" dirty="0" err="1">
              <a:latin typeface="Aptos" panose="020B0004020202020204" pitchFamily="34" charset="0"/>
            </a:rPr>
            <a:t>ónan</a:t>
          </a:r>
          <a:r>
            <a:rPr lang="en-US" sz="2000" b="1" kern="1200" dirty="0">
              <a:latin typeface="Aptos" panose="020B0004020202020204" pitchFamily="34" charset="0"/>
            </a:rPr>
            <a:t> di pas</a:t>
          </a:r>
          <a:endParaRPr lang="en" sz="2000" b="1" kern="1200" dirty="0"/>
        </a:p>
      </dsp:txBody>
      <dsp:txXfrm>
        <a:off x="20148" y="2153738"/>
        <a:ext cx="4512040" cy="372433"/>
      </dsp:txXfrm>
    </dsp:sp>
    <dsp:sp modelId="{C504EBED-2F60-4EB8-B9BD-90F2F5E8998B}">
      <dsp:nvSpPr>
        <dsp:cNvPr id="0" name=""/>
        <dsp:cNvSpPr/>
      </dsp:nvSpPr>
      <dsp:spPr>
        <a:xfrm>
          <a:off x="0" y="2560002"/>
          <a:ext cx="4552336" cy="412729"/>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Dispuesto pa bira e otro banda di kara</a:t>
          </a:r>
        </a:p>
      </dsp:txBody>
      <dsp:txXfrm>
        <a:off x="20148" y="2580150"/>
        <a:ext cx="4512040" cy="372433"/>
      </dsp:txXfrm>
    </dsp:sp>
    <dsp:sp modelId="{FB3B242C-B012-4820-983A-469EDDD96845}">
      <dsp:nvSpPr>
        <dsp:cNvPr id="0" name=""/>
        <dsp:cNvSpPr/>
      </dsp:nvSpPr>
      <dsp:spPr>
        <a:xfrm>
          <a:off x="0" y="2986414"/>
          <a:ext cx="4552336" cy="412729"/>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Stima nos enemigunan</a:t>
          </a:r>
        </a:p>
      </dsp:txBody>
      <dsp:txXfrm>
        <a:off x="20148" y="3006562"/>
        <a:ext cx="4512040" cy="372433"/>
      </dsp:txXfrm>
    </dsp:sp>
    <dsp:sp modelId="{A0131B4B-270C-496D-855B-7EA2741A0492}">
      <dsp:nvSpPr>
        <dsp:cNvPr id="0" name=""/>
        <dsp:cNvSpPr/>
      </dsp:nvSpPr>
      <dsp:spPr>
        <a:xfrm>
          <a:off x="0" y="3412826"/>
          <a:ext cx="4552336" cy="412729"/>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kern="1200" dirty="0"/>
            <a:t>Bendishon</a:t>
          </a:r>
          <a:r>
            <a:rPr lang="en-US" sz="1600" b="1" kern="1200" dirty="0">
              <a:latin typeface="Aptos" panose="020B0004020202020204" pitchFamily="34" charset="0"/>
            </a:rPr>
            <a:t>á </a:t>
          </a:r>
          <a:r>
            <a:rPr lang="en-US" sz="1600" b="1" kern="1200" dirty="0" err="1">
              <a:latin typeface="Aptos" panose="020B0004020202020204" pitchFamily="34" charset="0"/>
            </a:rPr>
            <a:t>esnan</a:t>
          </a:r>
          <a:r>
            <a:rPr lang="en-US" sz="1600" b="1" kern="1200" dirty="0">
              <a:latin typeface="Aptos" panose="020B0004020202020204" pitchFamily="34" charset="0"/>
            </a:rPr>
            <a:t> </a:t>
          </a:r>
          <a:r>
            <a:rPr lang="en-US" sz="1600" b="1" kern="1200" dirty="0" err="1">
              <a:latin typeface="Aptos" panose="020B0004020202020204" pitchFamily="34" charset="0"/>
            </a:rPr>
            <a:t>kende</a:t>
          </a:r>
          <a:r>
            <a:rPr lang="en-US" sz="1600" b="1" kern="1200" dirty="0">
              <a:latin typeface="Aptos" panose="020B0004020202020204" pitchFamily="34" charset="0"/>
            </a:rPr>
            <a:t> ta </a:t>
          </a:r>
          <a:r>
            <a:rPr lang="en-US" sz="1600" b="1" kern="1200" dirty="0" err="1">
              <a:latin typeface="Aptos" panose="020B0004020202020204" pitchFamily="34" charset="0"/>
            </a:rPr>
            <a:t>maldishoná</a:t>
          </a:r>
          <a:r>
            <a:rPr lang="en-US" sz="1600" b="1" kern="1200" dirty="0">
              <a:latin typeface="Aptos" panose="020B0004020202020204" pitchFamily="34" charset="0"/>
            </a:rPr>
            <a:t> </a:t>
          </a:r>
          <a:r>
            <a:rPr lang="en-US" sz="1600" b="1" kern="1200" dirty="0" err="1">
              <a:latin typeface="Aptos" panose="020B0004020202020204" pitchFamily="34" charset="0"/>
            </a:rPr>
            <a:t>nos</a:t>
          </a:r>
          <a:endParaRPr lang="en" sz="1600" b="1" kern="1200" dirty="0"/>
        </a:p>
      </dsp:txBody>
      <dsp:txXfrm>
        <a:off x="20148" y="3432974"/>
        <a:ext cx="4512040" cy="372433"/>
      </dsp:txXfrm>
    </dsp:sp>
    <dsp:sp modelId="{CEAA776C-8B24-4DC1-B312-AB0E31048D47}">
      <dsp:nvSpPr>
        <dsp:cNvPr id="0" name=""/>
        <dsp:cNvSpPr/>
      </dsp:nvSpPr>
      <dsp:spPr>
        <a:xfrm>
          <a:off x="0" y="3839238"/>
          <a:ext cx="4552336" cy="412729"/>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Hasiendo bon na esnan kende ta odia nos</a:t>
          </a:r>
        </a:p>
      </dsp:txBody>
      <dsp:txXfrm>
        <a:off x="20148" y="3859386"/>
        <a:ext cx="4512040" cy="372433"/>
      </dsp:txXfrm>
    </dsp:sp>
    <dsp:sp modelId="{B4020DE7-C031-47F9-8BF7-26F150AE38EA}">
      <dsp:nvSpPr>
        <dsp:cNvPr id="0" name=""/>
        <dsp:cNvSpPr/>
      </dsp:nvSpPr>
      <dsp:spPr>
        <a:xfrm>
          <a:off x="0" y="4265650"/>
          <a:ext cx="4552336" cy="412729"/>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Pa ta amoroso i generoso</a:t>
          </a:r>
        </a:p>
      </dsp:txBody>
      <dsp:txXfrm>
        <a:off x="20148" y="4285798"/>
        <a:ext cx="4512040" cy="372433"/>
      </dsp:txXfrm>
    </dsp:sp>
    <dsp:sp modelId="{1866F153-6C31-41A7-B10F-4C46FA2B11A6}">
      <dsp:nvSpPr>
        <dsp:cNvPr id="0" name=""/>
        <dsp:cNvSpPr/>
      </dsp:nvSpPr>
      <dsp:spPr>
        <a:xfrm>
          <a:off x="0" y="4692062"/>
          <a:ext cx="4552336" cy="412729"/>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Pa ta miserik</a:t>
          </a:r>
          <a:r>
            <a:rPr lang="en-US" sz="2000" b="1" kern="1200" dirty="0" err="1">
              <a:latin typeface="Aptos" panose="020B0004020202020204" pitchFamily="34" charset="0"/>
            </a:rPr>
            <a:t>òrdioso</a:t>
          </a:r>
          <a:r>
            <a:rPr lang="en-US" sz="2000" b="1" kern="1200" dirty="0">
              <a:latin typeface="Aptos" panose="020B0004020202020204" pitchFamily="34" charset="0"/>
            </a:rPr>
            <a:t> </a:t>
          </a:r>
          <a:r>
            <a:rPr lang="en-US" sz="2000" b="1" kern="1200" dirty="0" err="1">
              <a:latin typeface="Aptos" panose="020B0004020202020204" pitchFamily="34" charset="0"/>
            </a:rPr>
            <a:t>i</a:t>
          </a:r>
          <a:r>
            <a:rPr lang="en-US" sz="2000" b="1" kern="1200" dirty="0">
              <a:latin typeface="Aptos" panose="020B0004020202020204" pitchFamily="34" charset="0"/>
            </a:rPr>
            <a:t> </a:t>
          </a:r>
          <a:r>
            <a:rPr lang="en-US" sz="2000" b="1" kern="1200" dirty="0" err="1">
              <a:latin typeface="Aptos" panose="020B0004020202020204" pitchFamily="34" charset="0"/>
            </a:rPr>
            <a:t>humilde</a:t>
          </a:r>
          <a:r>
            <a:rPr lang="en-US" sz="2000" b="1" kern="1200" dirty="0">
              <a:latin typeface="Aptos" panose="020B0004020202020204" pitchFamily="34" charset="0"/>
            </a:rPr>
            <a:t> </a:t>
          </a:r>
          <a:endParaRPr lang="en" sz="2000" b="1" kern="1200" dirty="0"/>
        </a:p>
      </dsp:txBody>
      <dsp:txXfrm>
        <a:off x="20148" y="4712210"/>
        <a:ext cx="4512040" cy="372433"/>
      </dsp:txXfrm>
    </dsp:sp>
    <dsp:sp modelId="{9CAAA3BE-A63B-46CC-BAB5-05A28116553D}">
      <dsp:nvSpPr>
        <dsp:cNvPr id="0" name=""/>
        <dsp:cNvSpPr/>
      </dsp:nvSpPr>
      <dsp:spPr>
        <a:xfrm>
          <a:off x="0" y="5118474"/>
          <a:ext cx="4552336" cy="412729"/>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Etc.</a:t>
          </a:r>
        </a:p>
      </dsp:txBody>
      <dsp:txXfrm>
        <a:off x="20148" y="5138622"/>
        <a:ext cx="4512040" cy="3724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7.jpe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jpeg"/><Relationship Id="rId7" Type="http://schemas.openxmlformats.org/officeDocument/2006/relationships/diagramQuickStyle" Target="../diagrams/quickStyle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410324" y="87631"/>
            <a:ext cx="3762375" cy="2123658"/>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en"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BIDA I MORTO</a:t>
            </a:r>
          </a:p>
        </p:txBody>
      </p:sp>
      <p:sp>
        <p:nvSpPr>
          <p:cNvPr id="5" name="CuadroTexto 4">
            <a:extLst>
              <a:ext uri="{FF2B5EF4-FFF2-40B4-BE49-F238E27FC236}">
                <a16:creationId xmlns:a16="http://schemas.microsoft.com/office/drawing/2014/main" id="{C73A3C40-1FA1-28F6-83A6-D1B30970FC41}"/>
              </a:ext>
            </a:extLst>
          </p:cNvPr>
          <p:cNvSpPr txBox="1"/>
          <p:nvPr/>
        </p:nvSpPr>
        <p:spPr>
          <a:xfrm>
            <a:off x="10401300" y="5791200"/>
            <a:ext cx="1685568" cy="923330"/>
          </a:xfrm>
          <a:prstGeom prst="rect">
            <a:avLst/>
          </a:prstGeom>
          <a:noFill/>
        </p:spPr>
        <p:txBody>
          <a:bodyPr wrap="square" rtlCol="0">
            <a:spAutoFit/>
          </a:bodyPr>
          <a:lstStyle/>
          <a:p>
            <a:pPr algn="r"/>
            <a:r>
              <a:rPr lang="en" b="1" dirty="0">
                <a:solidFill>
                  <a:srgbClr val="705248"/>
                </a:solidFill>
              </a:rPr>
              <a:t>L</a:t>
            </a:r>
            <a:r>
              <a:rPr lang="en-US" b="1" dirty="0">
                <a:solidFill>
                  <a:srgbClr val="705248"/>
                </a:solidFill>
                <a:latin typeface="Aptos" panose="020B0004020202020204" pitchFamily="34" charset="0"/>
              </a:rPr>
              <a:t>è</a:t>
            </a:r>
            <a:r>
              <a:rPr lang="en" b="1" dirty="0">
                <a:solidFill>
                  <a:srgbClr val="705248"/>
                </a:solidFill>
              </a:rPr>
              <a:t>s 3 pa  Yan</a:t>
            </a:r>
            <a:r>
              <a:rPr lang="en-US" b="1" dirty="0">
                <a:solidFill>
                  <a:srgbClr val="705248"/>
                </a:solidFill>
                <a:latin typeface="Aptos" panose="020B0004020202020204" pitchFamily="34" charset="0"/>
              </a:rPr>
              <a:t>ü</a:t>
            </a:r>
            <a:r>
              <a:rPr lang="en" b="1" dirty="0">
                <a:solidFill>
                  <a:srgbClr val="705248"/>
                </a:solidFill>
              </a:rPr>
              <a:t>ari 17, 2026</a:t>
            </a: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963B97-6F90-2FB0-AA7E-750C4343FD01}"/>
              </a:ext>
            </a:extLst>
          </p:cNvPr>
          <p:cNvSpPr txBox="1"/>
          <p:nvPr/>
        </p:nvSpPr>
        <p:spPr>
          <a:xfrm>
            <a:off x="-1" y="-59003"/>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en" sz="4400" b="1" dirty="0">
                <a:ln/>
                <a:solidFill>
                  <a:schemeClr val="accent1"/>
                </a:solidFill>
              </a:rPr>
              <a:t>PA BRINGA UN</a:t>
            </a:r>
            <a:r>
              <a:rPr lang="en-US" sz="4400" b="1" dirty="0">
                <a:ln/>
                <a:solidFill>
                  <a:schemeClr val="accent1"/>
                </a:solidFill>
                <a:latin typeface="Aptos" panose="020B0004020202020204" pitchFamily="34" charset="0"/>
              </a:rPr>
              <a:t>Í(HUNTU) PA E EVANGELIO</a:t>
            </a:r>
            <a:endParaRPr lang="en" sz="4400" b="1" dirty="0">
              <a:ln/>
              <a:solidFill>
                <a:schemeClr val="accent1"/>
              </a:solidFill>
            </a:endParaRP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595810"/>
            <a:ext cx="11287309" cy="646331"/>
          </a:xfrm>
          <a:prstGeom prst="rect">
            <a:avLst/>
          </a:prstGeom>
          <a:noFill/>
        </p:spPr>
        <p:txBody>
          <a:bodyPr wrap="square">
            <a:spAutoFit/>
          </a:bodyPr>
          <a:lstStyle/>
          <a:p>
            <a:pPr algn="ctr"/>
            <a:r>
              <a:rPr lang="pap-029" b="1" dirty="0">
                <a:solidFill>
                  <a:srgbClr val="76483F"/>
                </a:solidFill>
                <a:latin typeface="Comic Sans MS" panose="030F0702030302020204" pitchFamily="66" charset="0"/>
              </a:rPr>
              <a:t>“… pa sea mi bini serka boso, òf mi keda ousente, lo mi por tende di boso asuntunan, ku boso ta para firme den ún spiritu, ku un mente luchando huntu pa e fe di e evangelio </a:t>
            </a:r>
            <a:r>
              <a:rPr lang="en" b="1" dirty="0">
                <a:solidFill>
                  <a:srgbClr val="76483F"/>
                </a:solidFill>
                <a:latin typeface="Comic Sans MS" panose="030F0702030302020204" pitchFamily="66" charset="0"/>
              </a:rPr>
              <a:t>” </a:t>
            </a:r>
            <a:r>
              <a:rPr lang="en" sz="1400" b="1" dirty="0">
                <a:solidFill>
                  <a:srgbClr val="76483F"/>
                </a:solidFill>
                <a:latin typeface="Comic Sans MS" panose="030F0702030302020204" pitchFamily="66" charset="0"/>
              </a:rPr>
              <a:t>( Filipensenan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564931"/>
            <a:ext cx="6456101" cy="1631216"/>
          </a:xfrm>
          <a:prstGeom prst="rect">
            <a:avLst/>
          </a:prstGeom>
          <a:noFill/>
        </p:spPr>
        <p:txBody>
          <a:bodyPr wrap="square" rtlCol="0">
            <a:spAutoFit/>
          </a:bodyPr>
          <a:lstStyle/>
          <a:p>
            <a:pPr>
              <a:spcBef>
                <a:spcPts val="600"/>
              </a:spcBef>
            </a:pPr>
            <a:r>
              <a:rPr lang="pap-029" sz="2000" b="1" dirty="0"/>
              <a:t>Siendo hustu i rekto no ta garantis</a:t>
            </a:r>
            <a:r>
              <a:rPr lang="pap-029" sz="2000" b="1" dirty="0">
                <a:latin typeface="Aptos" panose="020B0004020202020204" pitchFamily="34" charset="0"/>
              </a:rPr>
              <a:t>á un bida sin konflikto </a:t>
            </a:r>
            <a:r>
              <a:rPr lang="pap-029" sz="2000" b="1" dirty="0"/>
              <a:t>( Fil. 1:30). Alkontrario, J</a:t>
            </a:r>
            <a:r>
              <a:rPr lang="pap-029" sz="2000" b="1" dirty="0">
                <a:latin typeface="Aptos" panose="020B0004020202020204" pitchFamily="34" charset="0"/>
              </a:rPr>
              <a:t>òb mes, kende a wòrdu deklará dor di Dios di ta </a:t>
            </a:r>
            <a:r>
              <a:rPr lang="pap-029" sz="2000" b="1" dirty="0"/>
              <a:t>“ </a:t>
            </a:r>
            <a:r>
              <a:rPr lang="pap-029" sz="2000" b="1" dirty="0">
                <a:latin typeface="Aptos" panose="020B0004020202020204" pitchFamily="34" charset="0"/>
              </a:rPr>
              <a:t>é ta sin kulpa i rekto, un hòmber ku ta teme Dios i</a:t>
            </a:r>
            <a:r>
              <a:rPr lang="pap-029" sz="2000" b="1" dirty="0"/>
              <a:t> ta apart</a:t>
            </a:r>
            <a:r>
              <a:rPr lang="pap-029" sz="2000" b="1" dirty="0">
                <a:latin typeface="Aptos" panose="020B0004020202020204" pitchFamily="34" charset="0"/>
              </a:rPr>
              <a:t>á for di maldat </a:t>
            </a:r>
            <a:r>
              <a:rPr lang="pap-029" sz="2000" b="1" dirty="0"/>
              <a:t>” (J</a:t>
            </a:r>
            <a:r>
              <a:rPr lang="pap-029" sz="2000" b="1" dirty="0">
                <a:latin typeface="Aptos" panose="020B0004020202020204" pitchFamily="34" charset="0"/>
              </a:rPr>
              <a:t>ò</a:t>
            </a:r>
            <a:r>
              <a:rPr lang="pap-029" sz="2000" b="1" dirty="0"/>
              <a:t>b 1:8), a sufri un konflikto teribel, e trabou di e enemigu. </a:t>
            </a: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165143"/>
            <a:ext cx="6456105" cy="1631216"/>
          </a:xfrm>
          <a:prstGeom prst="rect">
            <a:avLst/>
          </a:prstGeom>
          <a:noFill/>
        </p:spPr>
        <p:txBody>
          <a:bodyPr wrap="square">
            <a:spAutoFit/>
          </a:bodyPr>
          <a:lstStyle/>
          <a:p>
            <a:pPr>
              <a:spcBef>
                <a:spcPts val="600"/>
              </a:spcBef>
            </a:pPr>
            <a:r>
              <a:rPr lang="pap-029" sz="2000" b="1" dirty="0"/>
              <a:t>Ora ku nos bini den konflikto ku maldat, nos no mester w</a:t>
            </a:r>
            <a:r>
              <a:rPr lang="pap-029" sz="2000" b="1" dirty="0">
                <a:latin typeface="Aptos" panose="020B0004020202020204" pitchFamily="34" charset="0"/>
              </a:rPr>
              <a:t>òrdu intimidá dor di esnan kende ta oponé nos </a:t>
            </a:r>
            <a:r>
              <a:rPr lang="pap-029" sz="2000" b="1" dirty="0"/>
              <a:t>( Fil. 1:28). Laga nos k</a:t>
            </a:r>
            <a:r>
              <a:rPr lang="pap-029" sz="2000" b="1" dirty="0">
                <a:latin typeface="Aptos" panose="020B0004020202020204" pitchFamily="34" charset="0"/>
              </a:rPr>
              <a:t>òrda ku Satanás ta un enemigu derotá, pasombra Kristu ya kaba a gana e bataya riba e krus </a:t>
            </a:r>
            <a:r>
              <a:rPr lang="pap-029" sz="2000" b="1" dirty="0"/>
              <a:t>(Lukas 10:18; Kol. 2:15).</a:t>
            </a: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45210" y="4478034"/>
            <a:ext cx="6456104" cy="707886"/>
          </a:xfrm>
          <a:prstGeom prst="rect">
            <a:avLst/>
          </a:prstGeom>
          <a:noFill/>
        </p:spPr>
        <p:txBody>
          <a:bodyPr wrap="square">
            <a:spAutoFit/>
          </a:bodyPr>
          <a:lstStyle/>
          <a:p>
            <a:pPr>
              <a:spcBef>
                <a:spcPts val="600"/>
              </a:spcBef>
            </a:pPr>
            <a:r>
              <a:rPr lang="pap-029" sz="2000" b="1" dirty="0"/>
              <a:t>E unidat aki di prop</a:t>
            </a:r>
            <a:r>
              <a:rPr lang="pap-029" sz="2000" b="1" dirty="0">
                <a:latin typeface="Aptos" panose="020B0004020202020204" pitchFamily="34" charset="0"/>
              </a:rPr>
              <a:t>ósito mester wòrdu djòin huntu ku orashon i e estudio di Palabra</a:t>
            </a:r>
            <a:r>
              <a:rPr lang="pap-029" sz="2000" b="1" dirty="0"/>
              <a:t> (Efe. 6:18; Fil. 2:16).</a:t>
            </a: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45209" y="3483147"/>
            <a:ext cx="6456104" cy="1015663"/>
          </a:xfrm>
          <a:prstGeom prst="rect">
            <a:avLst/>
          </a:prstGeom>
          <a:noFill/>
        </p:spPr>
        <p:txBody>
          <a:bodyPr wrap="square">
            <a:spAutoFit/>
          </a:bodyPr>
          <a:lstStyle/>
          <a:p>
            <a:pPr>
              <a:spcBef>
                <a:spcPts val="600"/>
              </a:spcBef>
            </a:pPr>
            <a:r>
              <a:rPr lang="pap-029" sz="2000" b="1" dirty="0"/>
              <a:t>Den e guera den kual nos ta emplea, unidat ta hunga un r</a:t>
            </a:r>
            <a:r>
              <a:rPr lang="pap-029" sz="2000" b="1" dirty="0">
                <a:latin typeface="Aptos" panose="020B0004020202020204" pitchFamily="34" charset="0"/>
              </a:rPr>
              <a:t>òl importante. </a:t>
            </a:r>
            <a:r>
              <a:rPr lang="pap-029" sz="2000" b="1" dirty="0"/>
              <a:t>Pablo ta urgi nos pa bringa huntu pa defend</a:t>
            </a:r>
            <a:r>
              <a:rPr lang="pap-029" sz="2000" b="1" dirty="0">
                <a:latin typeface="Aptos" panose="020B0004020202020204" pitchFamily="34" charset="0"/>
              </a:rPr>
              <a:t>é e evangelio </a:t>
            </a:r>
            <a:r>
              <a:rPr lang="pap-029" sz="2000" b="1" dirty="0"/>
              <a:t>( Fil. 1:27b).</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344840" y="1048635"/>
            <a:ext cx="8932761" cy="4524315"/>
          </a:xfrm>
          <a:prstGeom prst="rect">
            <a:avLst/>
          </a:prstGeom>
          <a:noFill/>
        </p:spPr>
        <p:txBody>
          <a:bodyPr wrap="square">
            <a:spAutoFit/>
          </a:bodyPr>
          <a:lstStyle/>
          <a:p>
            <a:pPr>
              <a:spcBef>
                <a:spcPts val="600"/>
              </a:spcBef>
            </a:pPr>
            <a:r>
              <a:rPr lang="pap-029" sz="2400" b="1" dirty="0">
                <a:solidFill>
                  <a:schemeClr val="accent1">
                    <a:lumMod val="50000"/>
                  </a:schemeClr>
                </a:solidFill>
                <a:latin typeface="Constantia" panose="02030602050306030303" pitchFamily="18" charset="0"/>
              </a:rPr>
              <a:t>“ Kuantu añanan nos tabata den Señor Su hardin? Y ki probecho nos a trese na e Maestro? Kon nos ta topa ku e wowo di Dios ku ta inspektá? Nos ta oumentando den reverensia, amor, humildat, konfidensia den Dios? Nos ta apresiá gratitut pa tur Su miserikòrdianan? Nos ta buska pa bendishoná esnan rònt di nos? Nos ta manifestá  spiritu di Hesus den nos famianan? Nos ta siñando Su Palabra na nos yiunan, i hasi konosí na nan e trabounan maravioso di Dios? E Kristian mester representá Hesus pa medio di ta tantu bon i hasi bon. E ora ei lo tin un fragansia tokante di e bida, un bunitesa di karakter, kual lo revelá e echo ku é ta un yiu di Dios, un heredero di shelu. ”</a:t>
            </a:r>
          </a:p>
        </p:txBody>
      </p:sp>
      <p:sp>
        <p:nvSpPr>
          <p:cNvPr id="4" name="CuadroTexto 3">
            <a:extLst>
              <a:ext uri="{FF2B5EF4-FFF2-40B4-BE49-F238E27FC236}">
                <a16:creationId xmlns:a16="http://schemas.microsoft.com/office/drawing/2014/main" id="{AAE7FFFB-3419-8E23-03C7-B3B8BCE8F252}"/>
              </a:ext>
            </a:extLst>
          </p:cNvPr>
          <p:cNvSpPr txBox="1"/>
          <p:nvPr/>
        </p:nvSpPr>
        <p:spPr>
          <a:xfrm>
            <a:off x="6811220" y="5914717"/>
            <a:ext cx="4146007" cy="338554"/>
          </a:xfrm>
          <a:prstGeom prst="rect">
            <a:avLst/>
          </a:prstGeom>
          <a:noFill/>
        </p:spPr>
        <p:txBody>
          <a:bodyPr wrap="none" rtlCol="0">
            <a:spAutoFit/>
          </a:bodyPr>
          <a:lstStyle/>
          <a:p>
            <a:pPr algn="r"/>
            <a:r>
              <a:rPr lang="en" sz="1600" b="1" dirty="0">
                <a:solidFill>
                  <a:schemeClr val="accent1">
                    <a:lumMod val="50000"/>
                  </a:schemeClr>
                </a:solidFill>
              </a:rPr>
              <a:t>EGW (You Shall Receive Power, December 10)</a:t>
            </a: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1" y="1085403"/>
            <a:ext cx="3167529" cy="4278094"/>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Pasombra</a:t>
            </a:r>
            <a:r>
              <a:rPr kumimoji="0" lang="es-ES" sz="3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pa</a:t>
            </a:r>
            <a:r>
              <a:rPr kumimoji="0" lang="es-ES" sz="3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mi, </a:t>
            </a:r>
            <a:r>
              <a:rPr kumimoji="0" lang="es-ES" sz="36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pa</a:t>
            </a:r>
            <a:r>
              <a:rPr kumimoji="0" lang="es-ES" sz="3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biba</a:t>
            </a:r>
            <a:r>
              <a:rPr kumimoji="0" lang="es-ES" sz="3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ta</a:t>
            </a:r>
            <a:r>
              <a:rPr kumimoji="0" lang="es-ES" sz="3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Kristu</a:t>
            </a:r>
            <a:r>
              <a:rPr kumimoji="0" lang="es-ES" sz="3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i</a:t>
            </a:r>
            <a:br>
              <a:rPr kumimoji="0" lang="en-US" sz="3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n-US" sz="3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pa muri ta </a:t>
            </a:r>
            <a:r>
              <a:rPr kumimoji="0" lang="en-US" sz="36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ganashi</a:t>
            </a:r>
            <a:r>
              <a:rPr kumimoji="0" lang="en-US" sz="3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3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Filipensenan</a:t>
            </a:r>
            <a:r>
              <a:rPr kumimoji="0" lang="es-ES" sz="2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1:21</a:t>
            </a: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772400" cy="2677656"/>
          </a:xfrm>
          <a:prstGeom prst="rect">
            <a:avLst/>
          </a:prstGeom>
          <a:noFill/>
        </p:spPr>
        <p:txBody>
          <a:bodyPr wrap="square" rtlCol="0">
            <a:spAutoFit/>
          </a:bodyPr>
          <a:lstStyle/>
          <a:p>
            <a:pPr>
              <a:spcBef>
                <a:spcPts val="600"/>
              </a:spcBef>
            </a:pPr>
            <a:r>
              <a:rPr lang="pap-029" sz="2000" b="1" dirty="0">
                <a:solidFill>
                  <a:schemeClr val="bg1"/>
                </a:solidFill>
                <a:effectLst>
                  <a:outerShdw blurRad="38100" dist="38100" dir="2700000" algn="tl">
                    <a:srgbClr val="000000">
                      <a:alpha val="43137"/>
                    </a:srgbClr>
                  </a:outerShdw>
                </a:effectLst>
                <a:highlight>
                  <a:srgbClr val="E33505"/>
                </a:highlight>
              </a:rPr>
              <a:t> Pa biba pa Kristu </a:t>
            </a:r>
            <a:r>
              <a:rPr lang="pap-029" sz="2000" b="1" dirty="0">
                <a:solidFill>
                  <a:schemeClr val="bg1"/>
                </a:solidFill>
                <a:effectLst>
                  <a:outerShdw blurRad="38100" dist="38100" dir="2700000" algn="tl">
                    <a:srgbClr val="000000">
                      <a:alpha val="43137"/>
                    </a:srgbClr>
                  </a:outerShdw>
                </a:effectLst>
                <a:highlight>
                  <a:srgbClr val="E33505"/>
                </a:highlight>
                <a:latin typeface="Aptos" panose="020B0004020202020204" pitchFamily="34" charset="0"/>
              </a:rPr>
              <a:t>òf pa muri pa Kristu</a:t>
            </a:r>
            <a:r>
              <a:rPr lang="pap-029" sz="2000" b="1" dirty="0">
                <a:solidFill>
                  <a:schemeClr val="bg1"/>
                </a:solidFill>
                <a:effectLst>
                  <a:outerShdw blurRad="38100" dist="38100" dir="2700000" algn="tl">
                    <a:srgbClr val="000000">
                      <a:alpha val="43137"/>
                    </a:srgbClr>
                  </a:outerShdw>
                </a:effectLst>
                <a:highlight>
                  <a:srgbClr val="E33505"/>
                </a:highlight>
              </a:rPr>
              <a:t>?</a:t>
            </a:r>
          </a:p>
          <a:p>
            <a:pPr lvl="1">
              <a:spcBef>
                <a:spcPts val="600"/>
              </a:spcBef>
            </a:pPr>
            <a:r>
              <a:rPr lang="pap-029" sz="2000" b="1" dirty="0"/>
              <a:t>Kristu eksalt</a:t>
            </a:r>
            <a:r>
              <a:rPr lang="pap-029" sz="2000" b="1" dirty="0">
                <a:latin typeface="Aptos" panose="020B0004020202020204" pitchFamily="34" charset="0"/>
              </a:rPr>
              <a:t>á den Pablo </a:t>
            </a:r>
            <a:r>
              <a:rPr lang="pap-029" sz="2000" b="1" dirty="0"/>
              <a:t> ( Filipensenen 1:10-20, 25-26)</a:t>
            </a:r>
          </a:p>
          <a:p>
            <a:pPr lvl="1">
              <a:spcBef>
                <a:spcPts val="600"/>
              </a:spcBef>
            </a:pPr>
            <a:r>
              <a:rPr lang="pap-029" sz="2000" b="1" dirty="0"/>
              <a:t>Pa biba </a:t>
            </a:r>
            <a:r>
              <a:rPr lang="pap-029" sz="2000" b="1" dirty="0">
                <a:latin typeface="Aptos" panose="020B0004020202020204" pitchFamily="34" charset="0"/>
              </a:rPr>
              <a:t>òf pa muri pa Kristu </a:t>
            </a:r>
            <a:r>
              <a:rPr lang="pap-029" sz="2000" b="1" dirty="0"/>
              <a:t> ( Filipensenan 1:21-22)</a:t>
            </a:r>
          </a:p>
          <a:p>
            <a:pPr lvl="1">
              <a:spcBef>
                <a:spcPts val="600"/>
              </a:spcBef>
            </a:pPr>
            <a:r>
              <a:rPr lang="pap-029" sz="2000" b="1" dirty="0"/>
              <a:t>Pablo su dikotomia ( Filipensenan 1:23-24)</a:t>
            </a:r>
          </a:p>
          <a:p>
            <a:pPr>
              <a:spcBef>
                <a:spcPts val="600"/>
              </a:spcBef>
            </a:pPr>
            <a:r>
              <a:rPr lang="pap-029" sz="2000" b="1" dirty="0">
                <a:solidFill>
                  <a:schemeClr val="bg1"/>
                </a:solidFill>
                <a:effectLst>
                  <a:outerShdw blurRad="38100" dist="38100" dir="2700000" algn="tl">
                    <a:srgbClr val="000000">
                      <a:alpha val="43137"/>
                    </a:srgbClr>
                  </a:outerShdw>
                </a:effectLst>
                <a:highlight>
                  <a:srgbClr val="3410D3"/>
                </a:highlight>
              </a:rPr>
              <a:t> Kiko ta nifik</a:t>
            </a:r>
            <a:r>
              <a:rPr lang="pap-029" sz="2000" b="1" dirty="0">
                <a:solidFill>
                  <a:schemeClr val="bg1"/>
                </a:solidFill>
                <a:effectLst>
                  <a:outerShdw blurRad="38100" dist="38100" dir="2700000" algn="tl">
                    <a:srgbClr val="000000">
                      <a:alpha val="43137"/>
                    </a:srgbClr>
                  </a:outerShdw>
                </a:effectLst>
                <a:highlight>
                  <a:srgbClr val="3410D3"/>
                </a:highlight>
                <a:latin typeface="Aptos" panose="020B0004020202020204" pitchFamily="34" charset="0"/>
              </a:rPr>
              <a:t>á pa biba pa Kristu</a:t>
            </a:r>
            <a:r>
              <a:rPr lang="pap-029" sz="2000" b="1" dirty="0">
                <a:solidFill>
                  <a:schemeClr val="bg1"/>
                </a:solidFill>
                <a:effectLst>
                  <a:outerShdw blurRad="38100" dist="38100" dir="2700000" algn="tl">
                    <a:srgbClr val="000000">
                      <a:alpha val="43137"/>
                    </a:srgbClr>
                  </a:outerShdw>
                </a:effectLst>
                <a:highlight>
                  <a:srgbClr val="3410D3"/>
                </a:highlight>
              </a:rPr>
              <a:t>?</a:t>
            </a:r>
          </a:p>
          <a:p>
            <a:pPr lvl="1">
              <a:spcBef>
                <a:spcPts val="600"/>
              </a:spcBef>
            </a:pPr>
            <a:r>
              <a:rPr lang="pap-029" b="1" dirty="0"/>
              <a:t>Komport</a:t>
            </a:r>
            <a:r>
              <a:rPr lang="pap-029" b="1" dirty="0">
                <a:latin typeface="Aptos" panose="020B0004020202020204" pitchFamily="34" charset="0"/>
              </a:rPr>
              <a:t>á na un manera digno di e evangelio</a:t>
            </a:r>
            <a:r>
              <a:rPr lang="pap-029" b="1" dirty="0"/>
              <a:t> (Filipensenan  1:27a)</a:t>
            </a:r>
          </a:p>
          <a:p>
            <a:pPr lvl="1">
              <a:spcBef>
                <a:spcPts val="600"/>
              </a:spcBef>
            </a:pPr>
            <a:r>
              <a:rPr lang="pap-029" sz="2000" b="1" dirty="0"/>
              <a:t>Pa bringa huntu pa e evangelio ( Filipensenan 1:27b-30)</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85548"/>
            <a:ext cx="7362824" cy="707886"/>
          </a:xfrm>
          <a:prstGeom prst="rect">
            <a:avLst/>
          </a:prstGeom>
          <a:noFill/>
        </p:spPr>
        <p:txBody>
          <a:bodyPr wrap="square" rtlCol="0">
            <a:spAutoFit/>
          </a:bodyPr>
          <a:lstStyle/>
          <a:p>
            <a:pPr>
              <a:spcBef>
                <a:spcPts val="600"/>
              </a:spcBef>
            </a:pPr>
            <a:r>
              <a:rPr lang="pap-029" sz="2000" b="1" dirty="0"/>
              <a:t>Pablo tabata warda pa w</a:t>
            </a:r>
            <a:r>
              <a:rPr lang="pap-029" sz="2000" b="1" dirty="0">
                <a:latin typeface="Aptos" panose="020B0004020202020204" pitchFamily="34" charset="0"/>
              </a:rPr>
              <a:t>òrdu huzgá dor di Nero sin miserikòrdia</a:t>
            </a:r>
            <a:r>
              <a:rPr lang="pap-029" sz="2000" b="1" dirty="0"/>
              <a:t>. Su futuro a depend</a:t>
            </a:r>
            <a:r>
              <a:rPr lang="pap-029" sz="2000" b="1" dirty="0">
                <a:latin typeface="Aptos" panose="020B0004020202020204" pitchFamily="34" charset="0"/>
              </a:rPr>
              <a:t>é</a:t>
            </a:r>
            <a:r>
              <a:rPr lang="pap-029" sz="2000" b="1" dirty="0"/>
              <a:t> mas riba Cesar su beis ku riba hustisia.</a:t>
            </a: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1015663"/>
          </a:xfrm>
          <a:prstGeom prst="rect">
            <a:avLst/>
          </a:prstGeom>
          <a:noFill/>
        </p:spPr>
        <p:txBody>
          <a:bodyPr wrap="square">
            <a:spAutoFit/>
          </a:bodyPr>
          <a:lstStyle/>
          <a:p>
            <a:pPr>
              <a:spcBef>
                <a:spcPts val="600"/>
              </a:spcBef>
            </a:pPr>
            <a:r>
              <a:rPr lang="en" sz="2000" b="1" dirty="0"/>
              <a:t>Sinembargo, si su morto lo tabata bai benefisi</a:t>
            </a:r>
            <a:r>
              <a:rPr lang="en-US" sz="2000" b="1" dirty="0">
                <a:latin typeface="Aptos" panose="020B0004020202020204" pitchFamily="34" charset="0"/>
              </a:rPr>
              <a:t>á</a:t>
            </a:r>
            <a:r>
              <a:rPr lang="en" sz="2000" b="1" dirty="0"/>
              <a:t> e evangelio  ( manera su enkarselashon a hasi ), </a:t>
            </a:r>
            <a:r>
              <a:rPr lang="en-US" sz="2000" b="1" dirty="0">
                <a:latin typeface="Aptos" panose="020B0004020202020204" pitchFamily="34" charset="0"/>
              </a:rPr>
              <a:t>é</a:t>
            </a:r>
            <a:r>
              <a:rPr lang="en" sz="2000" b="1" dirty="0"/>
              <a:t> tabata dispuesto pa duna su bida pa Kristu. </a:t>
            </a: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1101211"/>
            <a:ext cx="7362824" cy="1015663"/>
          </a:xfrm>
          <a:prstGeom prst="rect">
            <a:avLst/>
          </a:prstGeom>
          <a:noFill/>
        </p:spPr>
        <p:txBody>
          <a:bodyPr wrap="square">
            <a:spAutoFit/>
          </a:bodyPr>
          <a:lstStyle/>
          <a:p>
            <a:pPr>
              <a:spcBef>
                <a:spcPts val="600"/>
              </a:spcBef>
            </a:pPr>
            <a:r>
              <a:rPr lang="pap-029" sz="2000" b="1" dirty="0"/>
              <a:t>Pero </a:t>
            </a:r>
            <a:r>
              <a:rPr lang="pap-029" sz="2000" b="1" dirty="0">
                <a:latin typeface="Aptos" panose="020B0004020202020204" pitchFamily="34" charset="0"/>
              </a:rPr>
              <a:t>é tabata sa ku su destino no tabata berdaderamente den Nero su mannan, pero den esunnan di Dios. Pesei, é tabata sigur ku, dor di e orashonnan hasí p’é den e iglesianan, é lo wòrdu librá</a:t>
            </a:r>
            <a:r>
              <a:rPr lang="en" sz="2000" b="1" dirty="0"/>
              <a:t>.</a:t>
            </a: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674400"/>
            <a:ext cx="7019924" cy="5509200"/>
          </a:xfrm>
          <a:prstGeom prst="rect">
            <a:avLst/>
          </a:prstGeom>
          <a:noFill/>
        </p:spPr>
        <p:txBody>
          <a:bodyPr wrap="square">
            <a:spAutoFit/>
          </a:bodyPr>
          <a:lstStyle/>
          <a:p>
            <a:pPr algn="ctr"/>
            <a:r>
              <a:rPr lang="en"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PA BIBA PA KRISTU </a:t>
            </a:r>
            <a:r>
              <a:rPr lang="en-US"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ptos" panose="020B0004020202020204" pitchFamily="34" charset="0"/>
              </a:rPr>
              <a:t>ÒF PA MURI PA KRISTU</a:t>
            </a:r>
            <a:r>
              <a:rPr lang="en"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en" sz="4400" b="1" spc="300" dirty="0">
                <a:ln w="15875">
                  <a:noFill/>
                  <a:prstDash val="solid"/>
                </a:ln>
                <a:solidFill>
                  <a:srgbClr val="697DBA"/>
                </a:solidFill>
                <a:effectLst>
                  <a:outerShdw blurRad="38100" dist="22860" dir="5400000" algn="tl" rotWithShape="0">
                    <a:srgbClr val="000000">
                      <a:alpha val="30000"/>
                    </a:srgbClr>
                  </a:outerShdw>
                </a:effectLst>
              </a:rPr>
              <a:t>KRISTU EKSALT</a:t>
            </a:r>
            <a:r>
              <a:rPr lang="en-US" sz="4400" b="1" spc="300" dirty="0">
                <a:ln w="15875">
                  <a:noFill/>
                  <a:prstDash val="solid"/>
                </a:ln>
                <a:solidFill>
                  <a:srgbClr val="697DBA"/>
                </a:solidFill>
                <a:effectLst>
                  <a:outerShdw blurRad="38100" dist="22860" dir="5400000" algn="tl" rotWithShape="0">
                    <a:srgbClr val="000000">
                      <a:alpha val="30000"/>
                    </a:srgbClr>
                  </a:outerShdw>
                </a:effectLst>
                <a:latin typeface="Aptos" panose="020B0004020202020204" pitchFamily="34" charset="0"/>
              </a:rPr>
              <a:t>Á DEN PABLO</a:t>
            </a:r>
            <a:endParaRPr lang="en" sz="4400" b="1" spc="300" dirty="0">
              <a:ln w="15875">
                <a:noFill/>
                <a:prstDash val="solid"/>
              </a:ln>
              <a:solidFill>
                <a:srgbClr val="697DBA"/>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523220"/>
          </a:xfrm>
          <a:prstGeom prst="rect">
            <a:avLst/>
          </a:prstGeom>
          <a:noFill/>
        </p:spPr>
        <p:txBody>
          <a:bodyPr wrap="square">
            <a:spAutoFit/>
            <a:scene3d>
              <a:camera prst="orthographicFront"/>
              <a:lightRig rig="threePt" dir="t"/>
            </a:scene3d>
            <a:sp3d extrusionH="57150">
              <a:bevelT w="38100" h="38100"/>
            </a:sp3d>
          </a:bodyPr>
          <a:lstStyle/>
          <a:p>
            <a:pPr algn="ctr"/>
            <a:r>
              <a:rPr lang="pap-029" sz="1400" b="1" dirty="0">
                <a:solidFill>
                  <a:schemeClr val="accent5">
                    <a:lumMod val="75000"/>
                  </a:schemeClr>
                </a:solidFill>
                <a:latin typeface="Comic Sans MS" panose="030F0702030302020204" pitchFamily="66" charset="0"/>
              </a:rPr>
              <a:t>“ Mi ta antisipá ansiosamente i ta spera ku lo mi di ningun manera wòrdu brongosá, pera ku mi lo tin sufisiente kurashi asina ku awor manera semper Kristu lo wòrdu eksaltá den mi kurpa, sea dor di bida òf dor di morto.” ( Filipensenan 1:20 NIV)</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3478798" y="1493559"/>
            <a:ext cx="5741402" cy="2246769"/>
          </a:xfrm>
          <a:prstGeom prst="rect">
            <a:avLst/>
          </a:prstGeom>
          <a:noFill/>
        </p:spPr>
        <p:txBody>
          <a:bodyPr wrap="square" rtlCol="0">
            <a:spAutoFit/>
          </a:bodyPr>
          <a:lstStyle/>
          <a:p>
            <a:pPr>
              <a:spcBef>
                <a:spcPts val="600"/>
              </a:spcBef>
            </a:pPr>
            <a:r>
              <a:rPr lang="pap-029" sz="2000" b="1" dirty="0"/>
              <a:t>Pablo a regosih</a:t>
            </a:r>
            <a:r>
              <a:rPr lang="pap-029" sz="2000" b="1" dirty="0">
                <a:latin typeface="Aptos" panose="020B0004020202020204" pitchFamily="34" charset="0"/>
              </a:rPr>
              <a:t>á den e sufrimentunan ku el a soportá, kual tabata hopi </a:t>
            </a:r>
            <a:r>
              <a:rPr lang="pap-029" sz="2000" b="1" dirty="0"/>
              <a:t>(Kol. 1:24a; 2 Kor. 11:23-27).   Naturalmente, </a:t>
            </a:r>
            <a:r>
              <a:rPr lang="pap-029" sz="2000" b="1" dirty="0">
                <a:latin typeface="Aptos" panose="020B0004020202020204" pitchFamily="34" charset="0"/>
              </a:rPr>
              <a:t>é no a regosihá den e sufrimentu mes, pero den e motibunan pa kual el a soportá tempunan duru, di kual unu tabata e benefisio ku esaki a trese pa e Iglesia di Kristu </a:t>
            </a:r>
            <a:r>
              <a:rPr lang="pap-029" sz="2000" b="1" dirty="0"/>
              <a:t> ( Kol. 1:24b; 2 Kor. 11:28).</a:t>
            </a: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637" y="1555164"/>
            <a:ext cx="3131136" cy="3067170"/>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1499"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293225" y="1459913"/>
            <a:ext cx="26955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03201" y="4784441"/>
            <a:ext cx="9836150" cy="1015663"/>
          </a:xfrm>
          <a:prstGeom prst="rect">
            <a:avLst/>
          </a:prstGeom>
          <a:noFill/>
        </p:spPr>
        <p:txBody>
          <a:bodyPr wrap="square">
            <a:spAutoFit/>
          </a:bodyPr>
          <a:lstStyle/>
          <a:p>
            <a:pPr>
              <a:spcBef>
                <a:spcPts val="600"/>
              </a:spcBef>
            </a:pPr>
            <a:r>
              <a:rPr lang="pap-029" sz="2000" b="1" dirty="0"/>
              <a:t>Den su karta na e Filipensenan, Pablo ta hasi</a:t>
            </a:r>
            <a:r>
              <a:rPr lang="pap-029" sz="2000" b="1" dirty="0">
                <a:latin typeface="Aptos" panose="020B0004020202020204" pitchFamily="34" charset="0"/>
              </a:rPr>
              <a:t>é kla ku, pa e momentu, é no a spera pa eksaltá Hesus ku su morto, pero a spera, dor di e orashonnan di e Iglesia i</a:t>
            </a:r>
            <a:r>
              <a:rPr lang="pap-029" sz="2000" b="1" dirty="0"/>
              <a:t> e trabou di e Spiritu Santu, pa w</a:t>
            </a:r>
            <a:r>
              <a:rPr lang="pap-029" sz="2000" b="1" dirty="0">
                <a:latin typeface="Aptos" panose="020B0004020202020204" pitchFamily="34" charset="0"/>
              </a:rPr>
              <a:t>òrdu  librá i</a:t>
            </a:r>
            <a:r>
              <a:rPr lang="pap-029" sz="2000" b="1" dirty="0"/>
              <a:t> sigui sirbi Kristu ku su bida. ( Fil. 1:19, 25-26).</a:t>
            </a:r>
          </a:p>
        </p:txBody>
      </p:sp>
      <p:sp>
        <p:nvSpPr>
          <p:cNvPr id="7" name="CuadroTexto 6">
            <a:extLst>
              <a:ext uri="{FF2B5EF4-FFF2-40B4-BE49-F238E27FC236}">
                <a16:creationId xmlns:a16="http://schemas.microsoft.com/office/drawing/2014/main" id="{ADFEB025-3047-918B-9617-B0F0BEC568CF}"/>
              </a:ext>
            </a:extLst>
          </p:cNvPr>
          <p:cNvSpPr txBox="1"/>
          <p:nvPr/>
        </p:nvSpPr>
        <p:spPr>
          <a:xfrm>
            <a:off x="3478798" y="3754553"/>
            <a:ext cx="5741402" cy="1015663"/>
          </a:xfrm>
          <a:prstGeom prst="rect">
            <a:avLst/>
          </a:prstGeom>
          <a:noFill/>
        </p:spPr>
        <p:txBody>
          <a:bodyPr wrap="square">
            <a:spAutoFit/>
          </a:bodyPr>
          <a:lstStyle/>
          <a:p>
            <a:pPr>
              <a:spcBef>
                <a:spcPts val="600"/>
              </a:spcBef>
            </a:pPr>
            <a:r>
              <a:rPr lang="pap-029" sz="2000" b="1" dirty="0"/>
              <a:t>Dor di imit</a:t>
            </a:r>
            <a:r>
              <a:rPr lang="pap-029" sz="2000" b="1" dirty="0">
                <a:latin typeface="Aptos" panose="020B0004020202020204" pitchFamily="34" charset="0"/>
              </a:rPr>
              <a:t>á Hesus den Su sufrimentu, </a:t>
            </a:r>
            <a:r>
              <a:rPr lang="pap-029" sz="2000" b="1" dirty="0"/>
              <a:t>— i asta den Su morto — Kristu a w</a:t>
            </a:r>
            <a:r>
              <a:rPr lang="pap-029" sz="2000" b="1" dirty="0">
                <a:latin typeface="Aptos" panose="020B0004020202020204" pitchFamily="34" charset="0"/>
              </a:rPr>
              <a:t>òrdu halsá den Pablo</a:t>
            </a:r>
            <a:r>
              <a:rPr lang="pap-029" sz="2000" b="1" dirty="0"/>
              <a:t> </a:t>
            </a:r>
            <a:br>
              <a:rPr lang="pap-029" sz="2000" b="1" dirty="0"/>
            </a:br>
            <a:r>
              <a:rPr lang="pap-029" sz="2000" b="1" dirty="0"/>
              <a:t>( Fil. 1:20 </a:t>
            </a:r>
            <a:r>
              <a:rPr lang="pap-029" sz="1600" b="1" dirty="0"/>
              <a:t>NIV</a:t>
            </a:r>
            <a:r>
              <a:rPr lang="pap-029" sz="2000" b="1" dirty="0"/>
              <a:t>).</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203199" y="5878264"/>
            <a:ext cx="9836150" cy="1015663"/>
          </a:xfrm>
          <a:prstGeom prst="rect">
            <a:avLst/>
          </a:prstGeom>
          <a:noFill/>
        </p:spPr>
        <p:txBody>
          <a:bodyPr wrap="square">
            <a:spAutoFit/>
          </a:bodyPr>
          <a:lstStyle/>
          <a:p>
            <a:pPr>
              <a:spcBef>
                <a:spcPts val="600"/>
              </a:spcBef>
            </a:pPr>
            <a:r>
              <a:rPr lang="pap-029" sz="2000" b="1" dirty="0"/>
              <a:t>Pa motibu di e maldat ku ta prevales</a:t>
            </a:r>
            <a:r>
              <a:rPr lang="pap-029" sz="2000" b="1" dirty="0">
                <a:latin typeface="Aptos" panose="020B0004020202020204" pitchFamily="34" charset="0"/>
              </a:rPr>
              <a:t>é den nos mundu, bibando manera Kristu a biba frekuentemente ta involve sufrimentu manera Kristu a sufri i</a:t>
            </a:r>
            <a:r>
              <a:rPr lang="pap-029" sz="2000" b="1" dirty="0"/>
              <a:t>, den algun kasonan, muri manera Kristu a muri  (2 Tim. 3:12).</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PA BIBA </a:t>
            </a:r>
            <a:r>
              <a:rPr lang="en-US"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latin typeface="Aptos" panose="020B0004020202020204" pitchFamily="34" charset="0"/>
              </a:rPr>
              <a:t>ÒF MURI PA KRISTU</a:t>
            </a:r>
            <a:endPar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endParaRP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662672"/>
            <a:ext cx="9210675" cy="369332"/>
          </a:xfrm>
          <a:prstGeom prst="rect">
            <a:avLst/>
          </a:prstGeom>
          <a:noFill/>
        </p:spPr>
        <p:txBody>
          <a:bodyPr wrap="square">
            <a:spAutoFit/>
          </a:bodyPr>
          <a:lstStyle/>
          <a:p>
            <a:pPr algn="ct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Pa mi, pa biba ta Kristu, i  pa muri ta ganashi.” </a:t>
            </a:r>
            <a:r>
              <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Filipensenan 1:21)</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015663"/>
          </a:xfrm>
          <a:prstGeom prst="rect">
            <a:avLst/>
          </a:prstGeom>
          <a:noFill/>
        </p:spPr>
        <p:txBody>
          <a:bodyPr wrap="square" rtlCol="0">
            <a:spAutoFit/>
          </a:bodyPr>
          <a:lstStyle/>
          <a:p>
            <a:pPr>
              <a:spcBef>
                <a:spcPts val="600"/>
              </a:spcBef>
            </a:pPr>
            <a:r>
              <a:rPr lang="pap-029" sz="2000" b="1" dirty="0"/>
              <a:t>E rais di tur sufrimentu ta keda den e bataya k</a:t>
            </a:r>
            <a:r>
              <a:rPr lang="pap-029" sz="2000" b="1" dirty="0">
                <a:latin typeface="Aptos" panose="020B0004020202020204" pitchFamily="34" charset="0"/>
              </a:rPr>
              <a:t>ósmiko ku ta wòrdu lansá awe entre e bon i e malu, entre Kristu i Satanás</a:t>
            </a:r>
            <a:r>
              <a:rPr lang="en" sz="2000" b="1" dirty="0"/>
              <a:t>.</a:t>
            </a: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8412" y="3649136"/>
            <a:ext cx="7460403" cy="677108"/>
          </a:xfrm>
          <a:prstGeom prst="rect">
            <a:avLst/>
          </a:prstGeom>
          <a:noFill/>
        </p:spPr>
        <p:txBody>
          <a:bodyPr wrap="square">
            <a:spAutoFit/>
          </a:bodyPr>
          <a:lstStyle/>
          <a:p>
            <a:pPr>
              <a:spcBef>
                <a:spcPts val="600"/>
              </a:spcBef>
            </a:pPr>
            <a:r>
              <a:rPr lang="pap-029" sz="1900" b="1" dirty="0"/>
              <a:t>Pero nos ta huza armanan manera b</a:t>
            </a:r>
            <a:r>
              <a:rPr lang="pap-029" sz="1900" b="1" dirty="0">
                <a:latin typeface="Aptos" panose="020B0004020202020204" pitchFamily="34" charset="0"/>
              </a:rPr>
              <a:t>è</a:t>
            </a:r>
            <a:r>
              <a:rPr lang="pap-029" sz="1900" b="1" dirty="0"/>
              <a:t>rdat  i  hustisia (2 Kor. 6:4-7). Armanan poderoso “ pa basha e f</a:t>
            </a:r>
            <a:r>
              <a:rPr lang="pap-029" sz="1900" b="1" dirty="0">
                <a:latin typeface="Aptos" panose="020B0004020202020204" pitchFamily="34" charset="0"/>
              </a:rPr>
              <a:t>òrtinan </a:t>
            </a:r>
            <a:r>
              <a:rPr lang="pap-029" sz="1900" b="1" dirty="0"/>
              <a:t>abou ” (2 Kor</a:t>
            </a:r>
            <a:r>
              <a:rPr lang="en" sz="1900" b="1" dirty="0"/>
              <a:t>. 10:3-5).</a:t>
            </a: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2035" y="4478869"/>
            <a:ext cx="6075573" cy="1015663"/>
          </a:xfrm>
          <a:prstGeom prst="rect">
            <a:avLst/>
          </a:prstGeom>
          <a:noFill/>
        </p:spPr>
        <p:txBody>
          <a:bodyPr wrap="square">
            <a:spAutoFit/>
          </a:bodyPr>
          <a:lstStyle/>
          <a:p>
            <a:pPr>
              <a:spcBef>
                <a:spcPts val="600"/>
              </a:spcBef>
            </a:pPr>
            <a:r>
              <a:rPr lang="pap-029" sz="2000" b="1" dirty="0"/>
              <a:t>Pero kiko ta sosod</a:t>
            </a:r>
            <a:r>
              <a:rPr lang="pap-029" sz="2000" b="1" dirty="0">
                <a:latin typeface="Aptos" panose="020B0004020202020204" pitchFamily="34" charset="0"/>
              </a:rPr>
              <a:t>é ora ku, den bataya, e resultado ta e morto di e hustu</a:t>
            </a:r>
            <a:r>
              <a:rPr lang="pap-029" sz="2000" b="1" dirty="0"/>
              <a:t>? Segun Pablo, esaki ta result</a:t>
            </a:r>
            <a:r>
              <a:rPr lang="pap-029" sz="2000" b="1" dirty="0">
                <a:latin typeface="Aptos" panose="020B0004020202020204" pitchFamily="34" charset="0"/>
              </a:rPr>
              <a:t>á den un ganashi pa nos </a:t>
            </a:r>
            <a:r>
              <a:rPr lang="pap-029" sz="2000" b="1" dirty="0"/>
              <a:t>( Fil</a:t>
            </a:r>
            <a:r>
              <a:rPr lang="en" sz="2000" b="1" dirty="0"/>
              <a:t>. 1:21).</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1" y="2311571"/>
            <a:ext cx="5609150" cy="1200329"/>
          </a:xfrm>
          <a:prstGeom prst="rect">
            <a:avLst/>
          </a:prstGeom>
          <a:noFill/>
        </p:spPr>
        <p:txBody>
          <a:bodyPr wrap="square">
            <a:spAutoFit/>
          </a:bodyPr>
          <a:lstStyle/>
          <a:p>
            <a:pPr>
              <a:spcBef>
                <a:spcPts val="600"/>
              </a:spcBef>
            </a:pPr>
            <a:r>
              <a:rPr lang="pap-029" b="1" dirty="0"/>
              <a:t>Esaki ta un guera spiritual, kual mester w</a:t>
            </a:r>
            <a:r>
              <a:rPr lang="pap-029" b="1" dirty="0">
                <a:latin typeface="Aptos" panose="020B0004020202020204" pitchFamily="34" charset="0"/>
              </a:rPr>
              <a:t>òrdu bringá ku armanan spiritual. E enemigu su sigidónan ta huza armanan ku ta ilegal kontra di Kristiannan </a:t>
            </a:r>
            <a:r>
              <a:rPr lang="pap-029" b="1" dirty="0"/>
              <a:t>( mintiranan, kr</a:t>
            </a:r>
            <a:r>
              <a:rPr lang="pap-029" b="1" dirty="0">
                <a:latin typeface="Aptos" panose="020B0004020202020204" pitchFamily="34" charset="0"/>
              </a:rPr>
              <a:t>ítika</a:t>
            </a:r>
            <a:r>
              <a:rPr lang="pap-029" b="1" dirty="0"/>
              <a:t>, preshon di rango </a:t>
            </a:r>
            <a:r>
              <a:rPr lang="en" b="1" dirty="0"/>
              <a:t>etc.).</a:t>
            </a: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563158"/>
            <a:ext cx="6075573" cy="1015663"/>
          </a:xfrm>
          <a:prstGeom prst="rect">
            <a:avLst/>
          </a:prstGeom>
          <a:noFill/>
        </p:spPr>
        <p:txBody>
          <a:bodyPr wrap="square">
            <a:spAutoFit/>
          </a:bodyPr>
          <a:lstStyle/>
          <a:p>
            <a:pPr>
              <a:spcBef>
                <a:spcPts val="600"/>
              </a:spcBef>
            </a:pPr>
            <a:r>
              <a:rPr lang="pap-029" sz="2000" b="1" dirty="0"/>
              <a:t>Pa esnan di nos kende ta fiel na Kristu, morto ta pone nos mas aya di e alkanse di e enemigu, i ta alivi</a:t>
            </a:r>
            <a:r>
              <a:rPr lang="pap-029" sz="2000" b="1" dirty="0">
                <a:latin typeface="Aptos" panose="020B0004020202020204" pitchFamily="34" charset="0"/>
              </a:rPr>
              <a:t>á nos di tur aflikshon</a:t>
            </a:r>
            <a:r>
              <a:rPr lang="pap-029" sz="2000" b="1" dirty="0"/>
              <a:t>  (Prov. 14:32; Isa</a:t>
            </a:r>
            <a:r>
              <a:rPr lang="en" sz="2000" b="1" dirty="0"/>
              <a:t>. 57:1).</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PABLO SU DIKOTOMIA </a:t>
            </a:r>
          </a:p>
        </p:txBody>
      </p:sp>
      <p:sp>
        <p:nvSpPr>
          <p:cNvPr id="5" name="CuadroTexto 4">
            <a:extLst>
              <a:ext uri="{FF2B5EF4-FFF2-40B4-BE49-F238E27FC236}">
                <a16:creationId xmlns:a16="http://schemas.microsoft.com/office/drawing/2014/main" id="{01236ED0-9208-C01D-95D0-F5E6BF304721}"/>
              </a:ext>
            </a:extLst>
          </p:cNvPr>
          <p:cNvSpPr txBox="1"/>
          <p:nvPr/>
        </p:nvSpPr>
        <p:spPr>
          <a:xfrm>
            <a:off x="266700" y="652373"/>
            <a:ext cx="11658599" cy="646331"/>
          </a:xfrm>
          <a:prstGeom prst="rect">
            <a:avLst/>
          </a:prstGeom>
          <a:noFill/>
        </p:spPr>
        <p:txBody>
          <a:bodyPr wrap="square">
            <a:spAutoFit/>
          </a:bodyPr>
          <a:lstStyle/>
          <a:p>
            <a:pPr algn="ct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Mi</a:t>
            </a: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ta w</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òrdu</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kibrá</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tòrnu</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entre nan dos: mi ta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desea</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pa bai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i</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di ta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huntu</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ku</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Kristu</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kual</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ta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muchu</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mas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mihó</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pero</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e ta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muchu</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mas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nesesario</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pa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boso</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pa mi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keda</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den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karni</a:t>
            </a: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Filipensewnan 1:23-24 </a:t>
            </a:r>
            <a:r>
              <a:rPr lang="en" sz="11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NIV </a:t>
            </a:r>
            <a:r>
              <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266700" y="1390650"/>
            <a:ext cx="11010900" cy="369332"/>
          </a:xfrm>
          <a:prstGeom prst="rect">
            <a:avLst/>
          </a:prstGeom>
          <a:noFill/>
        </p:spPr>
        <p:txBody>
          <a:bodyPr wrap="square" rtlCol="0">
            <a:spAutoFit/>
          </a:bodyPr>
          <a:lstStyle/>
          <a:p>
            <a:pPr>
              <a:spcBef>
                <a:spcPts val="600"/>
              </a:spcBef>
            </a:pPr>
            <a:r>
              <a:rPr lang="pap-029" b="1" dirty="0"/>
              <a:t>Ounke é no por a tuma e desishon, Pablo ta w</a:t>
            </a:r>
            <a:r>
              <a:rPr lang="pap-029" b="1" dirty="0">
                <a:latin typeface="Aptos" panose="020B0004020202020204" pitchFamily="34" charset="0"/>
              </a:rPr>
              <a:t>òrdu kibrá entre dos </a:t>
            </a:r>
            <a:r>
              <a:rPr lang="pap-029" b="1" dirty="0"/>
              <a:t>posibilidatnan (Fil. </a:t>
            </a:r>
            <a:r>
              <a:rPr lang="en" b="1" dirty="0"/>
              <a:t>1:23-24):</a:t>
            </a: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3801808147"/>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2913042"/>
            <a:ext cx="6742841" cy="1323439"/>
          </a:xfrm>
          <a:prstGeom prst="rect">
            <a:avLst/>
          </a:prstGeom>
          <a:noFill/>
        </p:spPr>
        <p:txBody>
          <a:bodyPr wrap="square" rtlCol="0">
            <a:spAutoFit/>
          </a:bodyPr>
          <a:lstStyle/>
          <a:p>
            <a:pPr>
              <a:spcBef>
                <a:spcPts val="600"/>
              </a:spcBef>
            </a:pPr>
            <a:r>
              <a:rPr lang="pap-029" sz="2000" b="1" dirty="0"/>
              <a:t>Tumando e t</a:t>
            </a:r>
            <a:r>
              <a:rPr lang="pap-029" sz="2000" b="1" dirty="0">
                <a:latin typeface="Aptos" panose="020B0004020202020204" pitchFamily="34" charset="0"/>
              </a:rPr>
              <a:t>èkst aki den isolashon, nos por dedusí ku Pablo ta siña ku tan pronto ku nos muri nos ta asendé na Shelu pa ta ku Hesus, kontradisiendo otro pasashinan bíbliko </a:t>
            </a:r>
            <a:r>
              <a:rPr lang="pap-029" sz="2000" b="1" dirty="0"/>
              <a:t>(Ekle. 9:5; Salmo 6:5).</a:t>
            </a: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2305510051"/>
              </p:ext>
            </p:extLst>
          </p:nvPr>
        </p:nvGraphicFramePr>
        <p:xfrm>
          <a:off x="3276599" y="1790761"/>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236755"/>
            <a:ext cx="6772275" cy="1631216"/>
          </a:xfrm>
          <a:prstGeom prst="rect">
            <a:avLst/>
          </a:prstGeom>
          <a:noFill/>
        </p:spPr>
        <p:txBody>
          <a:bodyPr wrap="square">
            <a:spAutoFit/>
          </a:bodyPr>
          <a:lstStyle/>
          <a:p>
            <a:pPr>
              <a:spcBef>
                <a:spcPts val="600"/>
              </a:spcBef>
            </a:pPr>
            <a:r>
              <a:rPr lang="pap-029" sz="2000" b="1" dirty="0"/>
              <a:t>Riba un otro okashon, Pablo ta kompar</a:t>
            </a:r>
            <a:r>
              <a:rPr lang="pap-029" sz="2000" b="1" dirty="0">
                <a:latin typeface="Aptos" panose="020B0004020202020204" pitchFamily="34" charset="0"/>
              </a:rPr>
              <a:t>á e kurpa ku un tent ku a wòrdu destruí </a:t>
            </a:r>
            <a:r>
              <a:rPr lang="pap-029" sz="2000" b="1" dirty="0"/>
              <a:t>(muri) pa por w</a:t>
            </a:r>
            <a:r>
              <a:rPr lang="pap-029" sz="2000" b="1" dirty="0">
                <a:latin typeface="Aptos" panose="020B0004020202020204" pitchFamily="34" charset="0"/>
              </a:rPr>
              <a:t>òrdu bistí ku inmortalidat </a:t>
            </a:r>
            <a:r>
              <a:rPr lang="pap-029" sz="2000" b="1" dirty="0"/>
              <a:t>(2 Kor. 5:1-4). Sinembargo, </a:t>
            </a:r>
            <a:r>
              <a:rPr lang="pap-029" sz="2000" b="1" dirty="0">
                <a:latin typeface="Aptos" panose="020B0004020202020204" pitchFamily="34" charset="0"/>
              </a:rPr>
              <a:t>é ta klarifiká ku e paña aki ta sosodé na e Di dos Binida, i</a:t>
            </a:r>
            <a:r>
              <a:rPr lang="pap-029" sz="2000" b="1" dirty="0"/>
              <a:t> no na e momentu di morto (1 Kor. 15:42, 51-54).</a:t>
            </a: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236481"/>
            <a:ext cx="6696076" cy="1015663"/>
          </a:xfrm>
          <a:prstGeom prst="rect">
            <a:avLst/>
          </a:prstGeom>
          <a:noFill/>
        </p:spPr>
        <p:txBody>
          <a:bodyPr wrap="square">
            <a:spAutoFit/>
          </a:bodyPr>
          <a:lstStyle/>
          <a:p>
            <a:pPr>
              <a:spcBef>
                <a:spcPts val="600"/>
              </a:spcBef>
            </a:pPr>
            <a:r>
              <a:rPr lang="pap-029" sz="2000" b="1" dirty="0"/>
              <a:t>Den e mesun karta na e Filipensenan </a:t>
            </a:r>
            <a:r>
              <a:rPr lang="pap-029" sz="2000" b="1" dirty="0">
                <a:latin typeface="Aptos" panose="020B0004020202020204" pitchFamily="34" charset="0"/>
              </a:rPr>
              <a:t>é ta bisa ku, pa ta kompletamente ku Kristu, é mester warda pa e momentu di e resurekshon </a:t>
            </a:r>
            <a:r>
              <a:rPr lang="pap-029" sz="2000" b="1" dirty="0"/>
              <a:t>( Fil. 3:8-11).</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752976" y="674400"/>
            <a:ext cx="7019924" cy="5509200"/>
          </a:xfrm>
          <a:prstGeom prst="rect">
            <a:avLst/>
          </a:prstGeom>
          <a:noFill/>
        </p:spPr>
        <p:txBody>
          <a:bodyPr wrap="square">
            <a:spAutoFit/>
          </a:bodyPr>
          <a:lstStyle/>
          <a:p>
            <a:pPr algn="ctr"/>
            <a:r>
              <a:rPr lang="en" sz="8800" b="1" dirty="0">
                <a:ln w="22225">
                  <a:solidFill>
                    <a:srgbClr val="00766E"/>
                  </a:solidFill>
                  <a:prstDash val="solid"/>
                </a:ln>
                <a:solidFill>
                  <a:srgbClr val="E5A5E2"/>
                </a:solidFill>
                <a:effectLst>
                  <a:outerShdw blurRad="38100" dist="38100" dir="2700000" algn="tl">
                    <a:srgbClr val="000000">
                      <a:alpha val="43137"/>
                    </a:srgbClr>
                  </a:outerShdw>
                </a:effectLst>
              </a:rPr>
              <a:t>KIKO TA NIFIK</a:t>
            </a:r>
            <a:r>
              <a:rPr lang="en-US" sz="8800" b="1" dirty="0">
                <a:ln w="22225">
                  <a:solidFill>
                    <a:srgbClr val="00766E"/>
                  </a:solidFill>
                  <a:prstDash val="solid"/>
                </a:ln>
                <a:solidFill>
                  <a:srgbClr val="E5A5E2"/>
                </a:solidFill>
                <a:effectLst>
                  <a:outerShdw blurRad="38100" dist="38100" dir="2700000" algn="tl">
                    <a:srgbClr val="000000">
                      <a:alpha val="43137"/>
                    </a:srgbClr>
                  </a:outerShdw>
                </a:effectLst>
                <a:latin typeface="Aptos" panose="020B0004020202020204" pitchFamily="34" charset="0"/>
              </a:rPr>
              <a:t>Á PA BIBA PA KRISTU</a:t>
            </a:r>
            <a:r>
              <a:rPr lang="en" sz="8800" b="1" dirty="0">
                <a:ln w="22225">
                  <a:solidFill>
                    <a:srgbClr val="00766E"/>
                  </a:solidFill>
                  <a:prstDash val="solid"/>
                </a:ln>
                <a:solidFill>
                  <a:srgbClr val="E5A5E2"/>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5904279" y="1249681"/>
            <a:ext cx="6179873"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584775"/>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en-US" sz="32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KOMPORT</a:t>
            </a:r>
            <a:r>
              <a:rPr lang="en-US" sz="3200" b="1" dirty="0">
                <a:ln w="22225">
                  <a:noFill/>
                  <a:prstDash val="solid"/>
                </a:ln>
                <a:solidFill>
                  <a:schemeClr val="accent2">
                    <a:lumMod val="40000"/>
                    <a:lumOff val="60000"/>
                  </a:schemeClr>
                </a:solidFill>
                <a:effectLst>
                  <a:outerShdw blurRad="38100" dist="38100" dir="2700000" algn="tl">
                    <a:srgbClr val="000000">
                      <a:alpha val="43137"/>
                    </a:srgbClr>
                  </a:outerShdw>
                </a:effectLst>
                <a:latin typeface="Aptos" panose="020B0004020202020204" pitchFamily="34" charset="0"/>
              </a:rPr>
              <a:t>Á NA UN MANERA DIGNO DI  E EVANGELIO</a:t>
            </a:r>
            <a:endParaRPr lang="en" sz="3200" b="1" dirty="0">
              <a:ln w="22225">
                <a:no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94E1B369-1D9E-615E-8E29-15F94A472DE4}"/>
              </a:ext>
            </a:extLst>
          </p:cNvPr>
          <p:cNvSpPr txBox="1"/>
          <p:nvPr/>
        </p:nvSpPr>
        <p:spPr>
          <a:xfrm>
            <a:off x="814387" y="639450"/>
            <a:ext cx="10563225"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en" b="1" dirty="0">
                <a:solidFill>
                  <a:srgbClr val="C00000"/>
                </a:solidFill>
                <a:effectLst/>
                <a:latin typeface="Comic Sans MS" panose="030F0702030302020204" pitchFamily="66" charset="0"/>
              </a:rPr>
              <a:t>“ Solamente laga boso komportashon ta digno di e evangelio di Kristu ” </a:t>
            </a:r>
            <a:r>
              <a:rPr lang="en" sz="1400" b="1" dirty="0">
                <a:solidFill>
                  <a:srgbClr val="C00000"/>
                </a:solidFill>
                <a:effectLst/>
                <a:latin typeface="Comic Sans MS" panose="030F0702030302020204" pitchFamily="66" charset="0"/>
              </a:rPr>
              <a:t>(Filipensenan 1:27a)</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98650"/>
            <a:ext cx="5693185" cy="1938992"/>
          </a:xfrm>
          <a:prstGeom prst="rect">
            <a:avLst/>
          </a:prstGeom>
          <a:noFill/>
        </p:spPr>
        <p:txBody>
          <a:bodyPr wrap="square" rtlCol="0">
            <a:spAutoFit/>
          </a:bodyPr>
          <a:lstStyle/>
          <a:p>
            <a:pPr>
              <a:spcBef>
                <a:spcPts val="600"/>
              </a:spcBef>
            </a:pPr>
            <a:r>
              <a:rPr lang="pap-029" sz="2000" b="1" dirty="0"/>
              <a:t>E ekspreshon “ boso kondukta ” ta e tradukshon di e palabra Griego </a:t>
            </a:r>
            <a:r>
              <a:rPr lang="pap-029" sz="2000" b="1" i="1" dirty="0"/>
              <a:t>politeuomai</a:t>
            </a:r>
            <a:r>
              <a:rPr lang="pap-029" sz="2000" b="1" dirty="0"/>
              <a:t>, kual ta nifik</a:t>
            </a:r>
            <a:r>
              <a:rPr lang="pap-029" sz="2000" b="1" dirty="0">
                <a:latin typeface="Aptos" panose="020B0004020202020204" pitchFamily="34" charset="0"/>
              </a:rPr>
              <a:t>á </a:t>
            </a:r>
            <a:r>
              <a:rPr lang="pap-029" sz="2000" b="1" dirty="0"/>
              <a:t>“ pa biba manera siudadanonan.” Pablo ta urgi e Filipensenan ( i tur di nos ) pa komport</a:t>
            </a:r>
            <a:r>
              <a:rPr lang="pap-029" sz="2000" b="1" dirty="0">
                <a:latin typeface="Aptos" panose="020B0004020202020204" pitchFamily="34" charset="0"/>
              </a:rPr>
              <a:t>á nos mes na un manera digno di siudadanonan di Shelu</a:t>
            </a:r>
            <a:r>
              <a:rPr lang="pap-029" sz="2000" b="1" dirty="0"/>
              <a:t> ( Fil. 3:20).</a:t>
            </a: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2618090422"/>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7847" y="5522911"/>
            <a:ext cx="5693185" cy="1323439"/>
          </a:xfrm>
          <a:prstGeom prst="rect">
            <a:avLst/>
          </a:prstGeom>
          <a:noFill/>
        </p:spPr>
        <p:txBody>
          <a:bodyPr wrap="square">
            <a:spAutoFit/>
          </a:bodyPr>
          <a:lstStyle/>
          <a:p>
            <a:pPr>
              <a:spcBef>
                <a:spcPts val="600"/>
              </a:spcBef>
            </a:pPr>
            <a:r>
              <a:rPr lang="pap-029" sz="2000" b="1" dirty="0"/>
              <a:t>E tabata sa ku desunion hopi bes ta bini di orguyo i  komportashon inapropriado pa ku un na otro. Pesei, </a:t>
            </a:r>
            <a:r>
              <a:rPr lang="pap-029" sz="2000" b="1" dirty="0">
                <a:latin typeface="Aptos" panose="020B0004020202020204" pitchFamily="34" charset="0"/>
              </a:rPr>
              <a:t>é ta urgi nos pa komportá nos mes na un manera dignifiká</a:t>
            </a:r>
            <a:r>
              <a:rPr lang="en-US" sz="2000" b="1" dirty="0">
                <a:latin typeface="Aptos" panose="020B0004020202020204" pitchFamily="34" charset="0"/>
              </a:rPr>
              <a:t>. </a:t>
            </a:r>
            <a:endParaRPr lang="en" sz="2000" b="1" dirty="0"/>
          </a:p>
        </p:txBody>
      </p:sp>
      <p:sp>
        <p:nvSpPr>
          <p:cNvPr id="11" name="CuadroTexto 10">
            <a:extLst>
              <a:ext uri="{FF2B5EF4-FFF2-40B4-BE49-F238E27FC236}">
                <a16:creationId xmlns:a16="http://schemas.microsoft.com/office/drawing/2014/main" id="{60C6D4B7-9D20-B815-EF5A-EE61390C4734}"/>
              </a:ext>
            </a:extLst>
          </p:cNvPr>
          <p:cNvSpPr txBox="1"/>
          <p:nvPr/>
        </p:nvSpPr>
        <p:spPr>
          <a:xfrm>
            <a:off x="107847" y="4826567"/>
            <a:ext cx="5693185" cy="677108"/>
          </a:xfrm>
          <a:prstGeom prst="rect">
            <a:avLst/>
          </a:prstGeom>
          <a:noFill/>
        </p:spPr>
        <p:txBody>
          <a:bodyPr wrap="square">
            <a:spAutoFit/>
          </a:bodyPr>
          <a:lstStyle/>
          <a:p>
            <a:pPr>
              <a:spcBef>
                <a:spcPts val="600"/>
              </a:spcBef>
            </a:pPr>
            <a:r>
              <a:rPr lang="pap-029" b="1" dirty="0"/>
              <a:t>Pablo ta huza e konseho aki komo un introdukshon na un t</a:t>
            </a:r>
            <a:r>
              <a:rPr lang="pap-029" b="1" dirty="0">
                <a:latin typeface="Aptos" panose="020B0004020202020204" pitchFamily="34" charset="0"/>
              </a:rPr>
              <a:t>ópiko ku a preokup’é</a:t>
            </a:r>
            <a:r>
              <a:rPr lang="pap-029" b="1" dirty="0"/>
              <a:t>: unidat den e iglesia</a:t>
            </a:r>
            <a:r>
              <a:rPr lang="pap-029" sz="2000" b="1" dirty="0"/>
              <a:t>.</a:t>
            </a:r>
          </a:p>
        </p:txBody>
      </p:sp>
      <p:sp>
        <p:nvSpPr>
          <p:cNvPr id="13" name="CuadroTexto 12">
            <a:extLst>
              <a:ext uri="{FF2B5EF4-FFF2-40B4-BE49-F238E27FC236}">
                <a16:creationId xmlns:a16="http://schemas.microsoft.com/office/drawing/2014/main" id="{068B38EE-64C9-A95D-3230-944CEDEAD9E9}"/>
              </a:ext>
            </a:extLst>
          </p:cNvPr>
          <p:cNvSpPr txBox="1"/>
          <p:nvPr/>
        </p:nvSpPr>
        <p:spPr>
          <a:xfrm>
            <a:off x="107847" y="3822446"/>
            <a:ext cx="5687036" cy="923330"/>
          </a:xfrm>
          <a:prstGeom prst="rect">
            <a:avLst/>
          </a:prstGeom>
          <a:noFill/>
        </p:spPr>
        <p:txBody>
          <a:bodyPr wrap="square">
            <a:spAutoFit/>
          </a:bodyPr>
          <a:lstStyle/>
          <a:p>
            <a:pPr>
              <a:spcBef>
                <a:spcPts val="600"/>
              </a:spcBef>
            </a:pPr>
            <a:r>
              <a:rPr lang="pap-029" b="1" dirty="0"/>
              <a:t>Esaki por w</a:t>
            </a:r>
            <a:r>
              <a:rPr lang="pap-029" b="1" dirty="0">
                <a:latin typeface="Aptos" panose="020B0004020202020204" pitchFamily="34" charset="0"/>
              </a:rPr>
              <a:t>òrdu bisá den breve komo siguiente:  </a:t>
            </a:r>
            <a:r>
              <a:rPr lang="pap-029" b="1" dirty="0"/>
              <a:t>“ si no ta pa hasi hustisia, i  pa stima kari</a:t>
            </a:r>
            <a:r>
              <a:rPr lang="pap-029" b="1" dirty="0">
                <a:latin typeface="Aptos" panose="020B0004020202020204" pitchFamily="34" charset="0"/>
              </a:rPr>
              <a:t>ño</a:t>
            </a:r>
            <a:r>
              <a:rPr lang="pap-029" b="1" dirty="0"/>
              <a:t>, i  pa kana umildemente ku bo Dios ” (Mikeas 6:8 ESV).</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107847" y="3126101"/>
            <a:ext cx="5699334" cy="707886"/>
          </a:xfrm>
          <a:prstGeom prst="rect">
            <a:avLst/>
          </a:prstGeom>
          <a:noFill/>
        </p:spPr>
        <p:txBody>
          <a:bodyPr wrap="square">
            <a:spAutoFit/>
          </a:bodyPr>
          <a:lstStyle/>
          <a:p>
            <a:pPr>
              <a:spcBef>
                <a:spcPts val="600"/>
              </a:spcBef>
            </a:pPr>
            <a:r>
              <a:rPr lang="pap-029" sz="2000" b="1" dirty="0"/>
              <a:t>Den e Sermon riba Seru, Hesus a si</a:t>
            </a:r>
            <a:r>
              <a:rPr lang="pap-029" sz="2000" b="1" dirty="0">
                <a:latin typeface="Aptos" panose="020B0004020202020204" pitchFamily="34" charset="0"/>
              </a:rPr>
              <a:t>ña nos kon e siudadanonan di Shelu mester biba</a:t>
            </a:r>
            <a:r>
              <a:rPr lang="en" sz="2000" b="1" dirty="0"/>
              <a:t>.</a:t>
            </a: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2246</TotalTime>
  <Words>1540</Words>
  <Application>Microsoft Office PowerPoint</Application>
  <PresentationFormat>Panorámica</PresentationFormat>
  <Paragraphs>67</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102</cp:revision>
  <dcterms:created xsi:type="dcterms:W3CDTF">2025-12-30T08:43:05Z</dcterms:created>
  <dcterms:modified xsi:type="dcterms:W3CDTF">2026-01-14T19:45:11Z</dcterms:modified>
</cp:coreProperties>
</file>