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6" r:id="rId5"/>
    <p:sldId id="267" r:id="rId6"/>
    <p:sldId id="268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19"/>
    <a:srgbClr val="91E171"/>
    <a:srgbClr val="105660"/>
    <a:srgbClr val="5C4A00"/>
    <a:srgbClr val="FFE79B"/>
    <a:srgbClr val="C7E6A4"/>
    <a:srgbClr val="91784B"/>
    <a:srgbClr val="BCEDA9"/>
    <a:srgbClr val="645730"/>
    <a:srgbClr val="80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Korintionan 8</a:t>
          </a:r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2000" b="1" noProof="0" dirty="0">
              <a:solidFill>
                <a:srgbClr val="105660"/>
              </a:solidFill>
            </a:rPr>
            <a:t>Kuminda sakrifik</a:t>
          </a:r>
          <a:r>
            <a:rPr lang="pap-029" sz="2000" b="1" noProof="0" dirty="0">
              <a:solidFill>
                <a:srgbClr val="105660"/>
              </a:solidFill>
              <a:latin typeface="Aptos" panose="020B0004020202020204" pitchFamily="34" charset="0"/>
            </a:rPr>
            <a:t>á na ídolonan</a:t>
          </a:r>
          <a:endParaRPr lang="pap-029" sz="2000" b="1" noProof="0" dirty="0">
            <a:solidFill>
              <a:srgbClr val="105660"/>
            </a:solidFill>
          </a:endParaRP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827423D8-1AD9-46A3-A11E-90EEBF91BB4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2000" b="1" noProof="0" dirty="0"/>
            <a:t>(Konosementu i amor)</a:t>
          </a:r>
        </a:p>
      </dgm:t>
    </dgm:pt>
    <dgm:pt modelId="{10F515B2-ED3A-409F-BCD3-D9353A3A44C3}" type="par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9ADDA0EC-1591-4B58-B3BA-E14D06682C58}" type="sib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Korintionan  9</a:t>
          </a:r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2000" b="1" noProof="0" dirty="0">
              <a:solidFill>
                <a:schemeClr val="accent1">
                  <a:lumMod val="50000"/>
                </a:schemeClr>
              </a:solidFill>
            </a:rPr>
            <a:t>Pablo ta renunsi</a:t>
          </a:r>
          <a:r>
            <a:rPr lang="pap-029" sz="2000" b="1" noProof="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rPr>
            <a:t>á su derechonan</a:t>
          </a:r>
          <a:r>
            <a:rPr lang="pap-029" sz="2000" b="1" noProof="0" dirty="0">
              <a:solidFill>
                <a:schemeClr val="accent1">
                  <a:lumMod val="50000"/>
                </a:schemeClr>
              </a:solidFill>
            </a:rPr>
            <a:t> </a:t>
          </a: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833BD500-A8CE-4DE4-BB13-C2698E84EA9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2000" b="1" noProof="0" dirty="0"/>
            <a:t>( E derechonan di e evangelio )</a:t>
          </a:r>
        </a:p>
      </dgm:t>
    </dgm:pt>
    <dgm:pt modelId="{736F7864-FAC2-4C78-9D1E-EFC065EEEDC2}" type="par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1B877C3B-E374-4DED-B0B4-4C6FF71C41C7}" type="sib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Korintionan 10:1-13</a:t>
          </a:r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Spiertamentu kontra di idolatri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rPr>
            <a:t>a </a:t>
          </a:r>
          <a:endParaRPr lang="en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7E7C4A5E-3813-4E62-8701-AC2CDB909CE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 L</a:t>
          </a:r>
          <a:r>
            <a:rPr lang="en-US" sz="2000" b="1" dirty="0">
              <a:latin typeface="Aptos" panose="020B0004020202020204" pitchFamily="34" charset="0"/>
            </a:rPr>
            <a:t>è</a:t>
          </a:r>
          <a:r>
            <a:rPr lang="en" sz="2000" b="1" dirty="0"/>
            <a:t>snan for di pasado )</a:t>
          </a:r>
        </a:p>
      </dgm:t>
    </dgm:pt>
    <dgm:pt modelId="{6142C5ED-00DE-4880-BE19-DFE0725A7C33}" type="par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A1C3323B-B82F-491E-8DD0-B01EA676CE2D}" type="sib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Korintionan 10:14-22</a:t>
          </a:r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E Se</a:t>
          </a:r>
          <a:r>
            <a:rPr lang="pap-029" sz="2000" b="1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ñor Su kopa i</a:t>
          </a:r>
          <a:r>
            <a:rPr lang="pap-029" sz="2000" b="1" noProof="0" dirty="0">
              <a:solidFill>
                <a:schemeClr val="accent6">
                  <a:lumMod val="50000"/>
                </a:schemeClr>
              </a:solidFill>
            </a:rPr>
            <a:t> e kopa di demo</a:t>
          </a:r>
          <a:r>
            <a:rPr lang="pap-029" sz="2000" b="1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ñonan </a:t>
          </a:r>
          <a:endParaRPr lang="pap-029" sz="2000" b="1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F4FAD408-6E09-47FC-92F0-4776A48DC1A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2000" b="1" noProof="0" dirty="0"/>
            <a:t>( Bandon</a:t>
          </a:r>
          <a:r>
            <a:rPr lang="pap-029" sz="2000" b="1" noProof="0" dirty="0">
              <a:latin typeface="Aptos" panose="020B0004020202020204" pitchFamily="34" charset="0"/>
            </a:rPr>
            <a:t>á idolatria </a:t>
          </a:r>
          <a:r>
            <a:rPr lang="pap-029" sz="2000" b="1" noProof="0" dirty="0"/>
            <a:t>)</a:t>
          </a:r>
        </a:p>
      </dgm:t>
    </dgm:pt>
    <dgm:pt modelId="{30D9DF4E-3B0A-4ABD-9FDC-76505951A2CD}" type="par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E63FCBAA-3762-4D0E-89A2-9141070EBAB7}" type="sib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Korintionan 10:23-33</a:t>
          </a:r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Hasi tur kos na e gloria di Dios</a:t>
          </a: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F5B9CF13-9D89-4323-A0E7-B4BCDAC219F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 Loke ta legal i loke ta apropi</a:t>
          </a:r>
          <a:r>
            <a:rPr lang="en-US" sz="2000" b="1" dirty="0">
              <a:latin typeface="Aptos" panose="020B0004020202020204" pitchFamily="34" charset="0"/>
            </a:rPr>
            <a:t>á )</a:t>
          </a:r>
          <a:endParaRPr lang="en" sz="2000" b="1" dirty="0"/>
        </a:p>
      </dgm:t>
    </dgm:pt>
    <dgm:pt modelId="{39DD5979-1606-42C9-ACE9-FB44F3DB702E}" type="par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32809D65-05FB-4909-AC01-4D08D8411DA1}" type="sib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4A7E905-CA6B-40FD-99DC-C6E089C2290B}" type="presOf" srcId="{833BD500-A8CE-4DE4-BB13-C2698E84EA96}" destId="{EFC215ED-B80C-46B7-91C7-A6AC412A000D}" srcOrd="0" destOrd="1" presId="urn:microsoft.com/office/officeart/2005/8/layout/vList2"/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5D03F124-52E2-486E-A89B-D50A3CE4BB77}" type="presOf" srcId="{7E7C4A5E-3813-4E62-8701-AC2CDB909CE3}" destId="{10B49261-2E38-4333-877D-540977F0CE76}" srcOrd="0" destOrd="1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CEFDE731-7B0B-4BE2-A396-A7FAF5FAD183}" srcId="{2DD08215-E7C0-406F-A2C1-B933C43095E0}" destId="{7E7C4A5E-3813-4E62-8701-AC2CDB909CE3}" srcOrd="1" destOrd="0" parTransId="{6142C5ED-00DE-4880-BE19-DFE0725A7C33}" sibTransId="{A1C3323B-B82F-491E-8DD0-B01EA676CE2D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8568455E-AD73-48C8-86B0-FCB1EB756C32}" type="presOf" srcId="{827423D8-1AD9-46A3-A11E-90EEBF91BB4E}" destId="{CBDBDD01-3099-41C2-BE30-1FC52A6D2D21}" srcOrd="0" destOrd="1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74EB4B43-8E0F-4CD6-A0FA-4D350F864E23}" srcId="{0E15DC5B-1B4C-48A9-B98F-835B260FC666}" destId="{F5B9CF13-9D89-4323-A0E7-B4BCDAC219F8}" srcOrd="1" destOrd="0" parTransId="{39DD5979-1606-42C9-ACE9-FB44F3DB702E}" sibTransId="{32809D65-05FB-4909-AC01-4D08D8411DA1}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70799054-57CD-4CB9-B9BE-26BF34C02D26}" type="presOf" srcId="{F4FAD408-6E09-47FC-92F0-4776A48DC1A8}" destId="{F6C34058-B94A-4665-B0D2-FAC45F96C35E}" srcOrd="0" destOrd="1" presId="urn:microsoft.com/office/officeart/2005/8/layout/vList2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BA45627A-D583-42DB-AB3F-326266E3EE34}" srcId="{3309BE94-2E55-4780-8847-E2314BB6B5CA}" destId="{F4FAD408-6E09-47FC-92F0-4776A48DC1A8}" srcOrd="1" destOrd="0" parTransId="{30D9DF4E-3B0A-4ABD-9FDC-76505951A2CD}" sibTransId="{E63FCBAA-3762-4D0E-89A2-9141070EBAB7}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94E011A1-70A7-41C1-89BC-2A9EC83988EF}" srcId="{A0487429-BEEA-4814-A7FD-DF3D8DDB8992}" destId="{833BD500-A8CE-4DE4-BB13-C2698E84EA96}" srcOrd="1" destOrd="0" parTransId="{736F7864-FAC2-4C78-9D1E-EFC065EEEDC2}" sibTransId="{1B877C3B-E374-4DED-B0B4-4C6FF71C41C7}"/>
    <dgm:cxn modelId="{28B616A5-962E-4E3B-915E-283FD71556C5}" type="presOf" srcId="{F5B9CF13-9D89-4323-A0E7-B4BCDAC219F8}" destId="{A64A5609-2709-430E-A009-E012925686C4}" srcOrd="0" destOrd="1" presId="urn:microsoft.com/office/officeart/2005/8/layout/vList2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5F0486D8-51B4-482B-870D-B2B9BC0AE83C}" srcId="{118D28A0-2C81-4E20-83D8-337E72355E0C}" destId="{827423D8-1AD9-46A3-A11E-90EEBF91BB4E}" srcOrd="1" destOrd="0" parTransId="{10F515B2-ED3A-409F-BCD3-D9353A3A44C3}" sibTransId="{9ADDA0EC-1591-4B58-B3BA-E14D06682C58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8:4-7a</a:t>
          </a: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Esnan fuerte ta komprend</a:t>
          </a:r>
          <a:r>
            <a:rPr lang="pap-029" sz="2000" b="1" noProof="0" dirty="0">
              <a:latin typeface="Aptos" panose="020B0004020202020204" pitchFamily="34" charset="0"/>
            </a:rPr>
            <a:t>é ku ídolonan ta nada, pasombra tin solamente Un Dios bèrdadero. </a:t>
          </a:r>
          <a:endParaRPr lang="pap-029" sz="2000" b="1" noProof="0" dirty="0"/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Esnan debil ainda no a komprend</a:t>
          </a:r>
          <a:r>
            <a:rPr lang="pap-029" sz="2000" b="1" noProof="0" dirty="0">
              <a:latin typeface="Aptos" panose="020B0004020202020204" pitchFamily="34" charset="0"/>
            </a:rPr>
            <a:t>é (gara) e punto aki</a:t>
          </a:r>
          <a:r>
            <a:rPr lang="pap-029" sz="2000" b="1" noProof="0" dirty="0"/>
            <a:t>.</a:t>
          </a:r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8:7b</a:t>
          </a:r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Esnan fuerte ta kome kuminda sakrifik</a:t>
          </a:r>
          <a:r>
            <a:rPr lang="pap-029" sz="2000" b="1" noProof="0" dirty="0">
              <a:latin typeface="Aptos" panose="020B0004020202020204" pitchFamily="34" charset="0"/>
            </a:rPr>
            <a:t>á na ídolonan pasombra nan sa ku ídolonan no por kontaminá e kuminda</a:t>
          </a:r>
          <a:r>
            <a:rPr lang="en" sz="2000" b="1" dirty="0"/>
            <a:t>.</a:t>
          </a:r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Esnan debil ta kere ku nan a peka si nan kome e kuminda ei. </a:t>
          </a:r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49022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</a:pPr>
          <a:r>
            <a:rPr lang="pap-029" sz="2000" b="1" noProof="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pap-029" sz="2000" b="1" noProof="0" dirty="0">
              <a:solidFill>
                <a:schemeClr val="tx1"/>
              </a:solidFill>
            </a:rPr>
            <a:t>Derecho pa w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òrdu alimentá dor di e kongregashon</a:t>
          </a:r>
          <a:r>
            <a:rPr lang="pap-029" sz="2000" b="1" noProof="0" dirty="0">
              <a:solidFill>
                <a:schemeClr val="tx1"/>
              </a:solidFill>
            </a:rPr>
            <a:t> (1 Kor. 9:4)</a:t>
          </a:r>
          <a:endParaRPr lang="pap-029" sz="2000" noProof="0" dirty="0">
            <a:solidFill>
              <a:schemeClr val="tx1"/>
            </a:solidFill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⁕ </a:t>
          </a:r>
          <a:r>
            <a:rPr lang="pap-029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Derecho pa wòrdu kompañá dor di su esposa 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(1 Kor. 9:5)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</a:pPr>
          <a:r>
            <a:rPr lang="pap-029" sz="2000" b="1" noProof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Derecho pa no ehekut</a:t>
          </a:r>
          <a:r>
            <a:rPr lang="pap-029" sz="2000" b="1" noProof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á trabou komun di mantenshon</a:t>
          </a:r>
          <a:r>
            <a:rPr lang="pap-029" sz="2000" b="1" noProof="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(1 Kor. 9:6)</a:t>
          </a:r>
          <a:endParaRPr lang="pap-029" sz="2000" noProof="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49EC6A2F-89BB-4D45-AD42-2C2217D52EE7}">
      <dgm:prSet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pap-029" sz="2000" b="1" noProof="0" dirty="0">
              <a:solidFill>
                <a:schemeClr val="tx1"/>
              </a:solidFill>
            </a:rPr>
            <a:t>Pablo ta renunsi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pap-029" sz="2000" b="1" noProof="0" dirty="0">
              <a:solidFill>
                <a:schemeClr val="tx1"/>
              </a:solidFill>
            </a:rPr>
            <a:t> su derecho komo un ap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òstel pa wòrdu sostené dor di e iglesianan ku é ta ministrá na dje, manera otro apòstelnan a hasi. </a:t>
          </a:r>
          <a:endParaRPr lang="pap-029" sz="2000" noProof="0" dirty="0">
            <a:solidFill>
              <a:schemeClr val="tx1"/>
            </a:solidFill>
          </a:endParaRPr>
        </a:p>
      </dgm:t>
    </dgm:pt>
    <dgm:pt modelId="{8457B35D-12C9-4919-80C4-CAC586FA105F}" type="parTrans" cxnId="{D23052DE-8F53-4A16-8278-AA2E89B9A3A9}">
      <dgm:prSet/>
      <dgm:spPr/>
      <dgm:t>
        <a:bodyPr/>
        <a:lstStyle/>
        <a:p>
          <a:endParaRPr lang="es-ES" sz="2000"/>
        </a:p>
      </dgm:t>
    </dgm:pt>
    <dgm:pt modelId="{AE3800F5-C4EC-4127-A793-A2EC1E3A0126}" type="sibTrans" cxnId="{D23052DE-8F53-4A16-8278-AA2E89B9A3A9}">
      <dgm:prSet/>
      <dgm:spPr/>
      <dgm:t>
        <a:bodyPr/>
        <a:lstStyle/>
        <a:p>
          <a:endParaRPr lang="es-ES" sz="2000"/>
        </a:p>
      </dgm:t>
    </dgm:pt>
    <dgm:pt modelId="{2D033899-8014-4392-A649-546F546E44B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pr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áktika 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general entre e ap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òstelnan tabata pa nan biaha ku nan esposanan pa kuida pa nan i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asist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 nan den nan ministerio. E muhé aki, manera su esposo, lo tin e derecho pa wòrdu sostené dor di e iglesia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8969D03-FBEE-4B43-A8A1-FE6821B37BF9}" type="parTrans" cxnId="{9BDBA08D-65F9-4EE9-BF9B-A76FDC79E541}">
      <dgm:prSet/>
      <dgm:spPr/>
      <dgm:t>
        <a:bodyPr/>
        <a:lstStyle/>
        <a:p>
          <a:endParaRPr lang="es-ES" sz="2000"/>
        </a:p>
      </dgm:t>
    </dgm:pt>
    <dgm:pt modelId="{7DD54A3B-F80A-4A5E-99DA-AF7FDB404839}" type="sibTrans" cxnId="{9BDBA08D-65F9-4EE9-BF9B-A76FDC79E541}">
      <dgm:prSet/>
      <dgm:spPr/>
      <dgm:t>
        <a:bodyPr/>
        <a:lstStyle/>
        <a:p>
          <a:endParaRPr lang="es-ES" sz="2000"/>
        </a:p>
      </dgm:t>
    </dgm:pt>
    <dgm:pt modelId="{D70A179F-097B-4B05-BC4C-144113917F64}">
      <dgm:prSet custT="1"/>
      <dgm:spPr>
        <a:solidFill>
          <a:schemeClr val="accent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ap-029" sz="2000" b="1" noProof="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Pablo kier gana su bib</a:t>
          </a:r>
          <a:r>
            <a:rPr lang="pap-029" sz="2000" b="1" noProof="0" dirty="0">
              <a:effectLst>
                <a:outerShdw blurRad="50800" dist="381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á pa evitá pa hende pensa ku é kier probechá di su oudiensia</a:t>
          </a:r>
          <a:r>
            <a:rPr lang="pap-029" sz="2000" b="1" noProof="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, i pa duna nan un demostrashon di desinteres(generosidat).</a:t>
          </a:r>
          <a:endParaRPr lang="pap-029" sz="2000" noProof="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CFEB01E6-53C9-438B-ABCF-5A0252CDA0E6}" type="parTrans" cxnId="{3998D6F0-AE27-4B74-A2D9-E195DF127B6A}">
      <dgm:prSet/>
      <dgm:spPr/>
      <dgm:t>
        <a:bodyPr/>
        <a:lstStyle/>
        <a:p>
          <a:endParaRPr lang="es-ES" sz="2000"/>
        </a:p>
      </dgm:t>
    </dgm:pt>
    <dgm:pt modelId="{BE2BECFE-E762-4CA1-8EBA-E1EBCE2A906C}" type="sibTrans" cxnId="{3998D6F0-AE27-4B74-A2D9-E195DF127B6A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DAF8D818-3A7D-465D-897F-20B862B030E9}" type="presOf" srcId="{D70A179F-097B-4B05-BC4C-144113917F64}" destId="{BDAA947B-83D1-4802-AE95-32137525D2E9}" srcOrd="0" destOrd="1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48A71726-5F39-46B3-B7D5-8C2B1D5609E6}" type="presOf" srcId="{2D033899-8014-4392-A649-546F546E44BE}" destId="{C1283636-2920-432E-A0E9-3097451169D5}" srcOrd="1" destOrd="1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EE59726C-066D-4D82-A897-556070A08A0D}" type="presOf" srcId="{49EC6A2F-89BB-4D45-AD42-2C2217D52EE7}" destId="{79C596E9-7AAA-4AAC-BDB2-B5ED843AC08D}" srcOrd="1" destOrd="1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C61F5989-56F7-4A59-AA0B-88155C22089B}" type="presOf" srcId="{49EC6A2F-89BB-4D45-AD42-2C2217D52EE7}" destId="{B0B5F2F0-467F-45EA-827F-B947316FAE2A}" srcOrd="0" destOrd="1" presId="urn:microsoft.com/office/officeart/2005/8/layout/vList4"/>
    <dgm:cxn modelId="{E5CCF589-AE6A-4AA4-A95E-8F3B01E090FC}" type="presOf" srcId="{D70A179F-097B-4B05-BC4C-144113917F64}" destId="{C0D450B1-33D8-4B63-AC48-24C92858B4C9}" srcOrd="1" destOrd="1" presId="urn:microsoft.com/office/officeart/2005/8/layout/vList4"/>
    <dgm:cxn modelId="{9BDBA08D-65F9-4EE9-BF9B-A76FDC79E541}" srcId="{3FB8E94F-B91A-4F40-9FBD-1868CAA1D215}" destId="{2D033899-8014-4392-A649-546F546E44BE}" srcOrd="0" destOrd="0" parTransId="{68969D03-FBEE-4B43-A8A1-FE6821B37BF9}" sibTransId="{7DD54A3B-F80A-4A5E-99DA-AF7FDB404839}"/>
    <dgm:cxn modelId="{D23052DE-8F53-4A16-8278-AA2E89B9A3A9}" srcId="{03942CB3-9D9C-4136-8880-46DADD6644AC}" destId="{49EC6A2F-89BB-4D45-AD42-2C2217D52EE7}" srcOrd="0" destOrd="0" parTransId="{8457B35D-12C9-4919-80C4-CAC586FA105F}" sibTransId="{AE3800F5-C4EC-4127-A793-A2EC1E3A0126}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678690EB-A492-42AB-BC7C-62716037DA4C}" type="presOf" srcId="{2D033899-8014-4392-A649-546F546E44BE}" destId="{C3C4E1E8-9A50-40FB-B74D-1375FE9DE9EA}" srcOrd="0" destOrd="1" presId="urn:microsoft.com/office/officeart/2005/8/layout/vList4"/>
    <dgm:cxn modelId="{3998D6F0-AE27-4B74-A2D9-E195DF127B6A}" srcId="{EA4EAAA4-3102-49A9-8391-4D88A61E3350}" destId="{D70A179F-097B-4B05-BC4C-144113917F64}" srcOrd="0" destOrd="0" parTransId="{CFEB01E6-53C9-438B-ABCF-5A0252CDA0E6}" sibTransId="{BE2BECFE-E762-4CA1-8EBA-E1EBCE2A906C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karniseria tabata bende kuminda sakrifik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na ídolonan i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kuminda ku no a w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sakrifiká. E kreyente no mester a puntra tokante di esaki su origen asina pa no duna e impreshon ku  él a konsiderá esaki ílegal pa kome e sorto di kuminda ei (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Kor. 10:25).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inkr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édulo a invite un kreyente pa kome. E kreyente a kome sin pregunta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tur kos ta p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èrmití p’é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Pero e hospedero a bis ku e kuminda a w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ofresé na un ídolo. Pesei, pa no ofendé e hospedero su konsenshi, esaki a wòrdu hañá inapropiado pa e kreyente partisipá di e kuminda ei</a:t>
          </a:r>
          <a:b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Korintionan 10:27-29).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75759" custLinFactNeighborX="50877" custLinFactNeighborY="-71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207473" custLinFactX="-100000" custLinFactNeighborX="-156971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-972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35247"/>
          <a:ext cx="5886449" cy="35999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Korintionan 8</a:t>
          </a:r>
        </a:p>
      </dsp:txBody>
      <dsp:txXfrm>
        <a:off x="17574" y="52821"/>
        <a:ext cx="5851301" cy="324851"/>
      </dsp:txXfrm>
    </dsp:sp>
    <dsp:sp modelId="{CBDBDD01-3099-41C2-BE30-1FC52A6D2D21}">
      <dsp:nvSpPr>
        <dsp:cNvPr id="0" name=""/>
        <dsp:cNvSpPr/>
      </dsp:nvSpPr>
      <dsp:spPr>
        <a:xfrm>
          <a:off x="0" y="395247"/>
          <a:ext cx="5886449" cy="9108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ap-029" sz="2000" b="1" kern="1200" noProof="0" dirty="0">
              <a:solidFill>
                <a:srgbClr val="105660"/>
              </a:solidFill>
            </a:rPr>
            <a:t>Kuminda sakrifik</a:t>
          </a:r>
          <a:r>
            <a:rPr lang="pap-029" sz="2000" b="1" kern="1200" noProof="0" dirty="0">
              <a:solidFill>
                <a:srgbClr val="105660"/>
              </a:solidFill>
              <a:latin typeface="Aptos" panose="020B0004020202020204" pitchFamily="34" charset="0"/>
            </a:rPr>
            <a:t>á na ídolonan</a:t>
          </a:r>
          <a:endParaRPr lang="pap-029" sz="2000" b="1" kern="1200" noProof="0" dirty="0">
            <a:solidFill>
              <a:srgbClr val="1056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ap-029" sz="2000" b="1" kern="1200" noProof="0" dirty="0"/>
            <a:t>(Konosementu i amor)</a:t>
          </a:r>
        </a:p>
      </dsp:txBody>
      <dsp:txXfrm>
        <a:off x="0" y="395247"/>
        <a:ext cx="5886449" cy="910800"/>
      </dsp:txXfrm>
    </dsp:sp>
    <dsp:sp modelId="{D23DF7B9-1508-4D64-BF74-796D8F9392E5}">
      <dsp:nvSpPr>
        <dsp:cNvPr id="0" name=""/>
        <dsp:cNvSpPr/>
      </dsp:nvSpPr>
      <dsp:spPr>
        <a:xfrm>
          <a:off x="0" y="1306047"/>
          <a:ext cx="5886449" cy="35999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Korintionan  9</a:t>
          </a:r>
        </a:p>
      </dsp:txBody>
      <dsp:txXfrm>
        <a:off x="17574" y="1323621"/>
        <a:ext cx="5851301" cy="324851"/>
      </dsp:txXfrm>
    </dsp:sp>
    <dsp:sp modelId="{EFC215ED-B80C-46B7-91C7-A6AC412A000D}">
      <dsp:nvSpPr>
        <dsp:cNvPr id="0" name=""/>
        <dsp:cNvSpPr/>
      </dsp:nvSpPr>
      <dsp:spPr>
        <a:xfrm>
          <a:off x="0" y="1666046"/>
          <a:ext cx="5886449" cy="910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ap-029" sz="2000" b="1" kern="1200" noProof="0" dirty="0">
              <a:solidFill>
                <a:schemeClr val="accent1">
                  <a:lumMod val="50000"/>
                </a:schemeClr>
              </a:solidFill>
            </a:rPr>
            <a:t>Pablo ta renunsi</a:t>
          </a:r>
          <a:r>
            <a:rPr lang="pap-029" sz="2000" b="1" kern="1200" noProof="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rPr>
            <a:t>á su derechonan</a:t>
          </a:r>
          <a:r>
            <a:rPr lang="pap-029" sz="2000" b="1" kern="1200" noProof="0" dirty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ap-029" sz="2000" b="1" kern="1200" noProof="0" dirty="0"/>
            <a:t>( E derechonan di e evangelio )</a:t>
          </a:r>
        </a:p>
      </dsp:txBody>
      <dsp:txXfrm>
        <a:off x="0" y="1666046"/>
        <a:ext cx="5886449" cy="910800"/>
      </dsp:txXfrm>
    </dsp:sp>
    <dsp:sp modelId="{44612A3A-7010-455E-982D-13892276492C}">
      <dsp:nvSpPr>
        <dsp:cNvPr id="0" name=""/>
        <dsp:cNvSpPr/>
      </dsp:nvSpPr>
      <dsp:spPr>
        <a:xfrm>
          <a:off x="0" y="2576846"/>
          <a:ext cx="5886449" cy="35999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Korintionan 10:1-13</a:t>
          </a:r>
        </a:p>
      </dsp:txBody>
      <dsp:txXfrm>
        <a:off x="17574" y="2594420"/>
        <a:ext cx="5851301" cy="324851"/>
      </dsp:txXfrm>
    </dsp:sp>
    <dsp:sp modelId="{10B49261-2E38-4333-877D-540977F0CE76}">
      <dsp:nvSpPr>
        <dsp:cNvPr id="0" name=""/>
        <dsp:cNvSpPr/>
      </dsp:nvSpPr>
      <dsp:spPr>
        <a:xfrm>
          <a:off x="0" y="2936846"/>
          <a:ext cx="5886449" cy="910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Spiertamentu kontra di idolatri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rPr>
            <a:t>a </a:t>
          </a:r>
          <a:endParaRPr lang="en" sz="20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 L</a:t>
          </a:r>
          <a:r>
            <a:rPr lang="en-US" sz="2000" b="1" kern="1200" dirty="0">
              <a:latin typeface="Aptos" panose="020B0004020202020204" pitchFamily="34" charset="0"/>
            </a:rPr>
            <a:t>è</a:t>
          </a:r>
          <a:r>
            <a:rPr lang="en" sz="2000" b="1" kern="1200" dirty="0"/>
            <a:t>snan for di pasado )</a:t>
          </a:r>
        </a:p>
      </dsp:txBody>
      <dsp:txXfrm>
        <a:off x="0" y="2936846"/>
        <a:ext cx="5886449" cy="910800"/>
      </dsp:txXfrm>
    </dsp:sp>
    <dsp:sp modelId="{E02B32B1-A93B-45CE-A8E9-B011A91A1719}">
      <dsp:nvSpPr>
        <dsp:cNvPr id="0" name=""/>
        <dsp:cNvSpPr/>
      </dsp:nvSpPr>
      <dsp:spPr>
        <a:xfrm>
          <a:off x="0" y="3847646"/>
          <a:ext cx="5886449" cy="35999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Korintionan 10:14-22</a:t>
          </a:r>
        </a:p>
      </dsp:txBody>
      <dsp:txXfrm>
        <a:off x="17574" y="3865220"/>
        <a:ext cx="5851301" cy="324851"/>
      </dsp:txXfrm>
    </dsp:sp>
    <dsp:sp modelId="{F6C34058-B94A-4665-B0D2-FAC45F96C35E}">
      <dsp:nvSpPr>
        <dsp:cNvPr id="0" name=""/>
        <dsp:cNvSpPr/>
      </dsp:nvSpPr>
      <dsp:spPr>
        <a:xfrm>
          <a:off x="0" y="4207645"/>
          <a:ext cx="5886449" cy="91080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E Se</a:t>
          </a: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ñor Su kopa i</a:t>
          </a: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</a:rPr>
            <a:t> e kopa di demo</a:t>
          </a:r>
          <a:r>
            <a:rPr lang="pap-029" sz="2000" b="1" kern="1200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ñonan </a:t>
          </a:r>
          <a:endParaRPr lang="pap-029" sz="2000" b="1" kern="1200" noProof="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ap-029" sz="2000" b="1" kern="1200" noProof="0" dirty="0"/>
            <a:t>( Bandon</a:t>
          </a:r>
          <a:r>
            <a:rPr lang="pap-029" sz="2000" b="1" kern="1200" noProof="0" dirty="0">
              <a:latin typeface="Aptos" panose="020B0004020202020204" pitchFamily="34" charset="0"/>
            </a:rPr>
            <a:t>á idolatria </a:t>
          </a:r>
          <a:r>
            <a:rPr lang="pap-029" sz="2000" b="1" kern="1200" noProof="0" dirty="0"/>
            <a:t>)</a:t>
          </a:r>
        </a:p>
      </dsp:txBody>
      <dsp:txXfrm>
        <a:off x="0" y="4207645"/>
        <a:ext cx="5886449" cy="910800"/>
      </dsp:txXfrm>
    </dsp:sp>
    <dsp:sp modelId="{98DC2228-4CA8-4FBD-BE7A-F2BCAB7EE064}">
      <dsp:nvSpPr>
        <dsp:cNvPr id="0" name=""/>
        <dsp:cNvSpPr/>
      </dsp:nvSpPr>
      <dsp:spPr>
        <a:xfrm>
          <a:off x="0" y="5118445"/>
          <a:ext cx="5886449" cy="35999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Korintionan 10:23-33</a:t>
          </a:r>
        </a:p>
      </dsp:txBody>
      <dsp:txXfrm>
        <a:off x="17574" y="5136019"/>
        <a:ext cx="5851301" cy="324851"/>
      </dsp:txXfrm>
    </dsp:sp>
    <dsp:sp modelId="{A64A5609-2709-430E-A009-E012925686C4}">
      <dsp:nvSpPr>
        <dsp:cNvPr id="0" name=""/>
        <dsp:cNvSpPr/>
      </dsp:nvSpPr>
      <dsp:spPr>
        <a:xfrm>
          <a:off x="0" y="5478445"/>
          <a:ext cx="5886449" cy="9108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Hasi tur kos na e gloria di Dios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 Loke ta legal i loke ta apropi</a:t>
          </a:r>
          <a:r>
            <a:rPr lang="en-US" sz="2000" b="1" kern="1200" dirty="0">
              <a:latin typeface="Aptos" panose="020B0004020202020204" pitchFamily="34" charset="0"/>
            </a:rPr>
            <a:t>á )</a:t>
          </a:r>
          <a:endParaRPr lang="en" sz="2000" b="1" kern="1200" dirty="0"/>
        </a:p>
      </dsp:txBody>
      <dsp:txXfrm>
        <a:off x="0" y="5478445"/>
        <a:ext cx="5886449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18983" y="621"/>
          <a:ext cx="2664883" cy="1065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8:4-7a</a:t>
          </a:r>
        </a:p>
      </dsp:txBody>
      <dsp:txXfrm>
        <a:off x="551960" y="621"/>
        <a:ext cx="1598930" cy="1065953"/>
      </dsp:txXfrm>
    </dsp:sp>
    <dsp:sp modelId="{E90EB568-0294-4AFD-BC10-719F13A82570}">
      <dsp:nvSpPr>
        <dsp:cNvPr id="0" name=""/>
        <dsp:cNvSpPr/>
      </dsp:nvSpPr>
      <dsp:spPr>
        <a:xfrm>
          <a:off x="2337432" y="91227"/>
          <a:ext cx="5508002" cy="884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Esnan fuerte ta komprend</a:t>
          </a:r>
          <a:r>
            <a:rPr lang="pap-029" sz="2000" b="1" kern="1200" noProof="0" dirty="0">
              <a:latin typeface="Aptos" panose="020B0004020202020204" pitchFamily="34" charset="0"/>
            </a:rPr>
            <a:t>é ku ídolonan ta nada, pasombra tin solamente Un Dios bèrdadero. </a:t>
          </a:r>
          <a:endParaRPr lang="pap-029" sz="2000" b="1" kern="1200" noProof="0" dirty="0"/>
        </a:p>
      </dsp:txBody>
      <dsp:txXfrm>
        <a:off x="2779803" y="91227"/>
        <a:ext cx="4623261" cy="884741"/>
      </dsp:txXfrm>
    </dsp:sp>
    <dsp:sp modelId="{068719C7-C5E4-40BB-8BAF-8186DB790EF8}">
      <dsp:nvSpPr>
        <dsp:cNvPr id="0" name=""/>
        <dsp:cNvSpPr/>
      </dsp:nvSpPr>
      <dsp:spPr>
        <a:xfrm>
          <a:off x="7535775" y="91227"/>
          <a:ext cx="3779991" cy="88474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Esnan debil ainda no a komprend</a:t>
          </a:r>
          <a:r>
            <a:rPr lang="pap-029" sz="2000" b="1" kern="1200" noProof="0" dirty="0">
              <a:latin typeface="Aptos" panose="020B0004020202020204" pitchFamily="34" charset="0"/>
            </a:rPr>
            <a:t>é (gara) e punto aki</a:t>
          </a:r>
          <a:r>
            <a:rPr lang="pap-029" sz="2000" b="1" kern="1200" noProof="0" dirty="0"/>
            <a:t>.</a:t>
          </a:r>
        </a:p>
      </dsp:txBody>
      <dsp:txXfrm>
        <a:off x="7978146" y="91227"/>
        <a:ext cx="2895250" cy="884741"/>
      </dsp:txXfrm>
    </dsp:sp>
    <dsp:sp modelId="{666AC947-4D8B-44F5-BA63-AF83B5AD4115}">
      <dsp:nvSpPr>
        <dsp:cNvPr id="0" name=""/>
        <dsp:cNvSpPr/>
      </dsp:nvSpPr>
      <dsp:spPr>
        <a:xfrm>
          <a:off x="18983" y="1215808"/>
          <a:ext cx="2664883" cy="1065953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8:7b</a:t>
          </a:r>
        </a:p>
      </dsp:txBody>
      <dsp:txXfrm>
        <a:off x="551960" y="1215808"/>
        <a:ext cx="1598930" cy="1065953"/>
      </dsp:txXfrm>
    </dsp:sp>
    <dsp:sp modelId="{6F7ADDF0-0B6A-451D-A9A2-A1F29DEE9070}">
      <dsp:nvSpPr>
        <dsp:cNvPr id="0" name=""/>
        <dsp:cNvSpPr/>
      </dsp:nvSpPr>
      <dsp:spPr>
        <a:xfrm>
          <a:off x="2337432" y="1306414"/>
          <a:ext cx="5508002" cy="88474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Esnan fuerte ta kome kuminda sakrifik</a:t>
          </a:r>
          <a:r>
            <a:rPr lang="pap-029" sz="2000" b="1" kern="1200" noProof="0" dirty="0">
              <a:latin typeface="Aptos" panose="020B0004020202020204" pitchFamily="34" charset="0"/>
            </a:rPr>
            <a:t>á na ídolonan pasombra nan sa ku ídolonan no por kontaminá e kuminda</a:t>
          </a:r>
          <a:r>
            <a:rPr lang="en" sz="2000" b="1" kern="1200" dirty="0"/>
            <a:t>.</a:t>
          </a:r>
        </a:p>
      </dsp:txBody>
      <dsp:txXfrm>
        <a:off x="2779803" y="1306414"/>
        <a:ext cx="4623261" cy="884741"/>
      </dsp:txXfrm>
    </dsp:sp>
    <dsp:sp modelId="{531987D8-A72D-4C2C-ABC1-F5CAF8BEE0FD}">
      <dsp:nvSpPr>
        <dsp:cNvPr id="0" name=""/>
        <dsp:cNvSpPr/>
      </dsp:nvSpPr>
      <dsp:spPr>
        <a:xfrm>
          <a:off x="7535775" y="1306414"/>
          <a:ext cx="3779991" cy="8847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Esnan debil ta kere ku nan a peka si nan kome e kuminda ei. </a:t>
          </a:r>
        </a:p>
      </dsp:txBody>
      <dsp:txXfrm>
        <a:off x="7978146" y="1306414"/>
        <a:ext cx="2895250" cy="88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38346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pap-029" sz="2000" b="1" kern="1200" noProof="0" dirty="0">
              <a:solidFill>
                <a:schemeClr val="tx1"/>
              </a:solidFill>
            </a:rPr>
            <a:t>Derecho pa w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òrdu alimentá dor di e kongregashon</a:t>
          </a:r>
          <a:r>
            <a:rPr lang="pap-029" sz="2000" b="1" kern="1200" noProof="0" dirty="0">
              <a:solidFill>
                <a:schemeClr val="tx1"/>
              </a:solidFill>
            </a:rPr>
            <a:t> (1 Kor. 9:4)</a:t>
          </a:r>
          <a:endParaRPr lang="pap-029" sz="2000" kern="1200" noProof="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pap-029" sz="2000" b="1" kern="1200" noProof="0" dirty="0">
              <a:solidFill>
                <a:schemeClr val="tx1"/>
              </a:solidFill>
            </a:rPr>
            <a:t>Pablo ta renunsi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pap-029" sz="2000" b="1" kern="1200" noProof="0" dirty="0">
              <a:solidFill>
                <a:schemeClr val="tx1"/>
              </a:solidFill>
            </a:rPr>
            <a:t> su derecho komo un ap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òstel pa wòrdu sostené dor di e iglesianan ku é ta ministrá na dje, manera otro apòstelnan a hasi. </a:t>
          </a:r>
          <a:endParaRPr lang="pap-029" sz="2000" kern="1200" noProof="0" dirty="0">
            <a:solidFill>
              <a:schemeClr val="tx1"/>
            </a:solidFill>
          </a:endParaRPr>
        </a:p>
      </dsp:txBody>
      <dsp:txXfrm>
        <a:off x="2449030" y="0"/>
        <a:ext cx="9104392" cy="1383460"/>
      </dsp:txXfrm>
    </dsp:sp>
    <dsp:sp modelId="{AB8C7CC9-BA0B-4F46-AD9D-9D84D3686FF9}">
      <dsp:nvSpPr>
        <dsp:cNvPr id="0" name=""/>
        <dsp:cNvSpPr/>
      </dsp:nvSpPr>
      <dsp:spPr>
        <a:xfrm>
          <a:off x="138346" y="138346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521806"/>
          <a:ext cx="11553423" cy="1383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⁕ </a:t>
          </a:r>
          <a:r>
            <a:rPr lang="pap-029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Derecho pa wòrdu kompañá dor di su esposa 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(1 Kor. 9:5)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pr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áktika 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general entre e ap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òstelnan tabata pa nan biaha ku nan esposanan pa kuida pa nan i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asist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í nan den nan ministerio. E muhé aki, manera su esposo, lo tin e derecho pa wòrdu sostené dor di e iglesia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49030" y="1521806"/>
        <a:ext cx="9104392" cy="1383460"/>
      </dsp:txXfrm>
    </dsp:sp>
    <dsp:sp modelId="{5B844668-161A-40CE-834D-DBA7B2491ED1}">
      <dsp:nvSpPr>
        <dsp:cNvPr id="0" name=""/>
        <dsp:cNvSpPr/>
      </dsp:nvSpPr>
      <dsp:spPr>
        <a:xfrm>
          <a:off x="138346" y="1660152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43612"/>
          <a:ext cx="11553423" cy="138346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pap-029" sz="2000" b="1" kern="1200" noProof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Derecho pa no ehekut</a:t>
          </a:r>
          <a:r>
            <a:rPr lang="pap-029" sz="2000" b="1" kern="1200" noProof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á trabou komun di mantenshon</a:t>
          </a:r>
          <a:r>
            <a:rPr lang="pap-029" sz="2000" b="1" kern="1200" noProof="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(1 Kor. 9:6)</a:t>
          </a:r>
          <a:endParaRPr lang="pap-029" sz="2000" kern="1200" noProof="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ap-029" sz="2000" b="1" kern="1200" noProof="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Pablo kier gana su bib</a:t>
          </a:r>
          <a:r>
            <a:rPr lang="pap-029" sz="2000" b="1" kern="1200" noProof="0" dirty="0">
              <a:effectLst>
                <a:outerShdw blurRad="50800" dist="38100" dir="5400000" algn="ctr" rotWithShape="0">
                  <a:schemeClr val="tx1"/>
                </a:outerShdw>
              </a:effectLst>
              <a:latin typeface="Aptos" panose="020B0004020202020204" pitchFamily="34" charset="0"/>
            </a:rPr>
            <a:t>á pa evitá pa hende pensa ku é kier probechá di su oudiensia</a:t>
          </a:r>
          <a:r>
            <a:rPr lang="pap-029" sz="2000" b="1" kern="1200" noProof="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, i pa duna nan un demostrashon di desinteres(generosidat).</a:t>
          </a:r>
          <a:endParaRPr lang="pap-029" sz="2000" kern="1200" noProof="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sp:txBody>
      <dsp:txXfrm>
        <a:off x="2449030" y="3043612"/>
        <a:ext cx="9104392" cy="1383460"/>
      </dsp:txXfrm>
    </dsp:sp>
    <dsp:sp modelId="{099A9D28-0AA8-42AD-86D9-0B379C1B1FD4}">
      <dsp:nvSpPr>
        <dsp:cNvPr id="0" name=""/>
        <dsp:cNvSpPr/>
      </dsp:nvSpPr>
      <dsp:spPr>
        <a:xfrm>
          <a:off x="138346" y="3181958"/>
          <a:ext cx="2310684" cy="11067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506051" y="0"/>
          <a:ext cx="9323998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karniseria tabata bende kuminda sakrifik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na ídolonan i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kuminda ku no a w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sakrifiká. E kreyente no mester a puntra tokante di esaki su origen asina pa no duna e impreshon ku  él a konsiderá esaki ílegal pa kome e sorto di kuminda ei (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Kor. 10:25).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6051" y="0"/>
        <a:ext cx="9323998" cy="1122287"/>
      </dsp:txXfrm>
    </dsp:sp>
    <dsp:sp modelId="{0E39B0EA-1CF8-4763-B1A5-529D112E96FB}">
      <dsp:nvSpPr>
        <dsp:cNvPr id="0" name=""/>
        <dsp:cNvSpPr/>
      </dsp:nvSpPr>
      <dsp:spPr>
        <a:xfrm>
          <a:off x="4" y="45550"/>
          <a:ext cx="2305158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44094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inkr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édulo a invite un kreyente pa kome. E kreyente a kome sin pregunta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tur kos ta p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èrmití p’é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Pero e hospedero a bis ku e kuminda a w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ofresé na un ídolo. Pesei, pa no ofendé e hospedero su konsenshi, esaki a wòrdu hañá inapropiado pa e kreyente partisipá di e kuminda ei</a:t>
          </a:r>
          <a:b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Korintionan 10:27-29).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7" y="1344094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3238500" y="0"/>
            <a:ext cx="5238750" cy="2585323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" sz="54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rPr>
              <a:t>TUR NA GLORIA DI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9558202" y="6515100"/>
            <a:ext cx="263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5 pa Oug</a:t>
            </a:r>
            <a:r>
              <a:rPr lang="en-US" sz="1600" b="1" dirty="0" err="1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ùstùs</a:t>
            </a:r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1, 2026</a:t>
            </a: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0" y="3669632"/>
            <a:ext cx="3295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“ P’esei</a:t>
            </a:r>
            <a:r>
              <a:rPr lang="pap-029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sea ku boso ta kome òf  bebe</a:t>
            </a:r>
            <a:r>
              <a:rPr kumimoji="0" lang="pap-029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</a:rPr>
              <a:t>, òf loke sea boso ta hasi, hasi tur pa e gloria di Dios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340089-2457-DCB6-3849-96E7B45DCD44}"/>
              </a:ext>
            </a:extLst>
          </p:cNvPr>
          <p:cNvSpPr txBox="1"/>
          <p:nvPr/>
        </p:nvSpPr>
        <p:spPr>
          <a:xfrm>
            <a:off x="77002" y="3283454"/>
            <a:ext cx="35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FFF3D0"/>
                </a:solidFill>
                <a:effectLst>
                  <a:glow rad="762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pap-029" sz="1800" b="1" i="0" u="none" strike="noStrike" kern="1200" cap="none" spc="0" normalizeH="0" baseline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Korintionan 10:31, </a:t>
            </a:r>
            <a:r>
              <a:rPr kumimoji="0" lang="pap-029" sz="1400" b="1" i="0" u="none" strike="noStrike" kern="1200" cap="none" spc="0" normalizeH="0" baseline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pap-029" sz="1800" b="1" i="0" u="none" strike="noStrike" kern="1200" cap="none" spc="0" normalizeH="0" baseline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C223A-8560-F647-3DC8-47D5D13B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13530-69E2-A070-7292-86965BA892B8}"/>
              </a:ext>
            </a:extLst>
          </p:cNvPr>
          <p:cNvSpPr txBox="1"/>
          <p:nvPr/>
        </p:nvSpPr>
        <p:spPr>
          <a:xfrm>
            <a:off x="104774" y="128106"/>
            <a:ext cx="609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Kuminsando ku 1 Korintionan 7, Pablo ta dediká su mes na kontestando un seri di preguntanan ku e Korintionan a manda p’é pa medio di un karta  (1 Kor. 7:1a).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C61F06-D7CE-4CA1-6027-5E9A833D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63746"/>
              </p:ext>
            </p:extLst>
          </p:nvPr>
        </p:nvGraphicFramePr>
        <p:xfrm>
          <a:off x="6200775" y="216754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60983B-06F2-3F60-AD61-FBD55D2F91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71" y="4510117"/>
            <a:ext cx="5086454" cy="224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35D45-1CA1-A4C3-ABF3-D858007E6BEB}"/>
              </a:ext>
            </a:extLst>
          </p:cNvPr>
          <p:cNvSpPr txBox="1"/>
          <p:nvPr/>
        </p:nvSpPr>
        <p:spPr>
          <a:xfrm>
            <a:off x="104775" y="3429000"/>
            <a:ext cx="609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Huntu ku e idea aki, Pablo ta enfatis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e nesesidat pa tur kos hasí den iglesia, òf den bida privá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pa w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hasí na e gloria di Dios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1289D-2CA8-DC45-EB31-E4D5657994BE}"/>
              </a:ext>
            </a:extLst>
          </p:cNvPr>
          <p:cNvSpPr txBox="1"/>
          <p:nvPr/>
        </p:nvSpPr>
        <p:spPr>
          <a:xfrm>
            <a:off x="103220" y="2431294"/>
            <a:ext cx="60944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Sinembargo,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lang="pap-029" sz="2000" b="1" dirty="0">
                <a:solidFill>
                  <a:prstClr val="black"/>
                </a:solidFill>
                <a:latin typeface="Aptos" panose="02110004020202020204"/>
              </a:rPr>
              <a:t> ta purba pa inklu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í un hilu komun den kada tópiko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amor i r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èspèt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mutuo, kual lo mester guia e iglesis na unidat.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24CCC-4425-12EE-5C39-AACC67E86ACE}"/>
              </a:ext>
            </a:extLst>
          </p:cNvPr>
          <p:cNvSpPr txBox="1"/>
          <p:nvPr/>
        </p:nvSpPr>
        <p:spPr>
          <a:xfrm>
            <a:off x="103221" y="1125812"/>
            <a:ext cx="609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 e motibu aki, ounke ku kap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ítulonan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8 te ku 10 ta trata primeramente ku idolatria,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Pablo ta hinka algun t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ópikonan meimei ku ningun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aparente relashon na e pik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spesífiko aki. </a:t>
            </a:r>
            <a:endParaRPr kumimoji="0" lang="pap-029" sz="20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9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0"/>
            <a:ext cx="759079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</a:rPr>
              <a:t>KONOSEMENTU I AMOR</a:t>
            </a:r>
          </a:p>
          <a:p>
            <a:pPr algn="ctr"/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1 Korintionan 8 ( Kuminda </a:t>
            </a:r>
            <a:r>
              <a:rPr lang="pap-029" sz="2000" b="1" dirty="0">
                <a:ln/>
                <a:solidFill>
                  <a:schemeClr val="accent4">
                    <a:lumMod val="50000"/>
                  </a:schemeClr>
                </a:solidFill>
              </a:rPr>
              <a:t>sakrifik</a:t>
            </a:r>
            <a:r>
              <a:rPr lang="pap-029" sz="2000" b="1" dirty="0">
                <a:ln/>
                <a:solidFill>
                  <a:schemeClr val="accent4">
                    <a:lumMod val="50000"/>
                  </a:schemeClr>
                </a:solidFill>
                <a:latin typeface="Aptos" panose="020B0004020202020204" pitchFamily="34" charset="0"/>
              </a:rPr>
              <a:t>á na ídolonan </a:t>
            </a:r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53951" y="980120"/>
            <a:ext cx="72424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“Pero konosementu ta hasi arogante mientras ku amor ta edifik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á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Korintionan 8:1b)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0" y="168586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ap-029" b="1" dirty="0"/>
              <a:t>Pablo ta “divid</a:t>
            </a:r>
            <a:r>
              <a:rPr lang="pap-029" b="1" dirty="0">
                <a:latin typeface="Aptos" panose="020B0004020202020204" pitchFamily="34" charset="0"/>
              </a:rPr>
              <a:t>í ” e Iglesia den dos grupo</a:t>
            </a:r>
            <a:r>
              <a:rPr lang="pap-029" b="1" dirty="0"/>
              <a:t>: esunnan “fuerte” i esunnan “debil</a:t>
            </a:r>
            <a:r>
              <a:rPr lang="en" b="1" dirty="0"/>
              <a:t>”.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714622" y="4673159"/>
            <a:ext cx="67627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Pero esnan fuerte, dor di nan konosementu i  eh</a:t>
            </a:r>
            <a:r>
              <a:rPr lang="pap-029" b="1" dirty="0">
                <a:latin typeface="Aptos" panose="020B0004020202020204" pitchFamily="34" charset="0"/>
              </a:rPr>
              <a:t>èmpel, por kousa esnan debil pa kai</a:t>
            </a:r>
            <a:r>
              <a:rPr lang="pap-029" b="1" dirty="0"/>
              <a:t> (1 Kor. 8:10). Dor di amor pa su ruman, esun fuerte mester frena su mes (1 Kor. 8:11-13</a:t>
            </a:r>
            <a:r>
              <a:rPr lang="pap-029" sz="2000" b="1" dirty="0"/>
              <a:t>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118022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09861" y="5688822"/>
            <a:ext cx="6762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Kristiannan mester pone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amor dilanti di konosementu ora ku konosementu lo por ta un piedra di trompek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pa e ruman debil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” ( den e proseso di kresementu ).</a:t>
            </a: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511165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66740"/>
            <a:ext cx="8124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DERECHONAN DI E EVANGELIO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spc="50" normalizeH="0" baseline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</a:rPr>
              <a:t>1 Korintionan 9 (Pablo ta renunsi</a:t>
            </a:r>
            <a:r>
              <a:rPr kumimoji="0" lang="pap-029" sz="2000" b="1" i="0" u="none" strike="noStrike" kern="1200" spc="50" normalizeH="0" baseline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0B0004020202020204" pitchFamily="34" charset="0"/>
              </a:rPr>
              <a:t>á su derechonan</a:t>
            </a:r>
            <a:r>
              <a:rPr kumimoji="0" lang="pap-029" sz="2000" b="1" i="0" u="none" strike="noStrike" kern="1200" spc="50" normalizeH="0" baseline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8135096" y="182778"/>
            <a:ext cx="384774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pap-029" b="1" dirty="0">
                <a:solidFill>
                  <a:srgbClr val="002060"/>
                </a:solidFill>
                <a:latin typeface="Comic Sans MS" panose="030F0702030302020204" pitchFamily="66" charset="0"/>
              </a:rPr>
              <a:t>Na e mesun manera</a:t>
            </a:r>
            <a:r>
              <a:rPr lang="pap-029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Señor a ordená pa esnan ku ta prediká e evangelio mester risibi nan bib</a:t>
            </a:r>
            <a:r>
              <a:rPr lang="pap-029" sz="1600" b="1" dirty="0">
                <a:solidFill>
                  <a:srgbClr val="002060"/>
                </a:solidFill>
                <a:latin typeface="Aptos" panose="020B0004020202020204" pitchFamily="34" charset="0"/>
              </a:rPr>
              <a:t>á for di e evangelio</a:t>
            </a:r>
            <a:r>
              <a:rPr lang="pap-029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pap-029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(1 Korintionan 9:14</a:t>
            </a:r>
            <a:r>
              <a:rPr lang="pap-029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pap-029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5" y="1167013"/>
            <a:ext cx="8415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Pablo a renunsi</a:t>
            </a:r>
            <a:r>
              <a:rPr lang="en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</a:rPr>
              <a:t>á por lo menos tres derechonan pa motibu di amor pa e debilnan</a:t>
            </a:r>
            <a:r>
              <a:rPr lang="en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846087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0904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Ounke ku Hesus a orden</a:t>
            </a:r>
            <a:r>
              <a:rPr lang="pap-029" b="1" dirty="0">
                <a:latin typeface="Aptos" panose="020B0004020202020204" pitchFamily="34" charset="0"/>
              </a:rPr>
              <a:t>á ku esnan ku ta prediká e evangelio mester biba for di e evangelio, tantu Pablo komo Barbnabas boluntariamente a renunsiá esaki asina pa no stroba kreyentenan</a:t>
            </a:r>
            <a:r>
              <a:rPr lang="pap-029" b="1" dirty="0"/>
              <a:t> (1 Kor. 9:12-14; Lukas 10:7).</a:t>
            </a:r>
          </a:p>
        </p:txBody>
      </p:sp>
    </p:spTree>
    <p:extLst>
      <p:ext uri="{BB962C8B-B14F-4D97-AF65-F5344CB8AC3E}">
        <p14:creationId xmlns:p14="http://schemas.microsoft.com/office/powerpoint/2010/main" val="939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3314778" y="41249"/>
            <a:ext cx="8789234" cy="1138773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L</a:t>
            </a:r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Aptos" panose="020B0004020202020204" pitchFamily="34" charset="0"/>
              </a:rPr>
              <a:t>ÈSNAN FOR DI PASADO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Korintionan 10:1-13 ( Spiertamentu kontra di idolatria)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3000375" y="1172032"/>
            <a:ext cx="9058149" cy="8617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pap-029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 sea adoradónan di ídolo, manera algun di nan tabata; manera ta pará skirbí: ‘ E pueblo a kai sinta abou pa kome i bebe i a lanta para pa gosa di nan bida’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(1 Korintionan 10:7)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108469" y="2266985"/>
            <a:ext cx="6578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eksperensia di e Eksodo, komprend</a:t>
            </a:r>
            <a:r>
              <a:rPr lang="pap-029" sz="2000" b="1" dirty="0">
                <a:latin typeface="Aptos" panose="020B0004020202020204" pitchFamily="34" charset="0"/>
              </a:rPr>
              <a:t>é spiritualmente, ta un paralèl na esun di nos</a:t>
            </a:r>
            <a:r>
              <a:rPr lang="pap-029" sz="2000" b="1" dirty="0"/>
              <a:t>. E krusamentu di e laman ta manera nos pakto boutismal (1 Kor. 10:1-2).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15" y="1946871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6474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6474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29375" y="4273863"/>
            <a:ext cx="576262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  </a:t>
            </a:r>
            <a:r>
              <a:rPr lang="pap-029" b="1" dirty="0"/>
              <a:t>Tene kuidou! Apesar di nan eksperensia, e Israelitanan a kai den pik</a:t>
            </a:r>
            <a:r>
              <a:rPr lang="pap-029" b="1" dirty="0">
                <a:latin typeface="Aptos" panose="020B0004020202020204" pitchFamily="34" charset="0"/>
              </a:rPr>
              <a:t>ánan serio</a:t>
            </a:r>
            <a:r>
              <a:rPr lang="pap-029" b="1" dirty="0"/>
              <a:t>, inkluyendo idolatria i inmoralidat. No laga e mesun kos sosod</a:t>
            </a:r>
            <a:r>
              <a:rPr lang="pap-029" b="1" dirty="0">
                <a:latin typeface="Aptos" panose="020B0004020202020204" pitchFamily="34" charset="0"/>
              </a:rPr>
              <a:t>é na nos</a:t>
            </a:r>
            <a:r>
              <a:rPr lang="pap-029" b="1" dirty="0"/>
              <a:t>!        (1 Korintionan 10:5-10).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108469" y="3282648"/>
            <a:ext cx="6578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kuminda i algu di bebe ku nan a tuma den e desierto ta manera nos partisipashon den e Komunion Santu,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kaminda nos ta kome i bebe,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spiritualmente, e kurpa i sanger di Hesus  (1 Kor. 10:3-4).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681635" y="5534561"/>
            <a:ext cx="576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Pesei e ap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òstel ta konkluí e sekshon aki ku un pida poderoso di konseho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“ Pesei, si boso ta kere ku boso ta par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firme, tene kuidou pa boso no kai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 (1 Kor. 10:12).l  </a:t>
            </a: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BANDON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tos" panose="020B0004020202020204" pitchFamily="34" charset="0"/>
              </a:rPr>
              <a:t>Á IDOLATRIA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lang="en" sz="2400" b="1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110004020202020204"/>
              </a:rPr>
              <a:t>K</a:t>
            </a: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orintionan 10:14-22 ( E Se</a:t>
            </a:r>
            <a:r>
              <a:rPr kumimoji="0" lang="en-US" sz="2400" b="1" i="0" u="none" strike="noStrike" kern="1200" normalizeH="0" baseline="0" noProof="0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0B0004020202020204" pitchFamily="34" charset="0"/>
              </a:rPr>
              <a:t>ñor</a:t>
            </a:r>
            <a:r>
              <a:rPr kumimoji="0" lang="en-US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0B0004020202020204" pitchFamily="34" charset="0"/>
              </a:rPr>
              <a:t> Su </a:t>
            </a: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kopa i e kopa di demo</a:t>
            </a:r>
            <a:r>
              <a:rPr kumimoji="0" lang="en-US" sz="2400" b="1" i="0" u="none" strike="noStrike" kern="1200" normalizeH="0" baseline="0" noProof="0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0B0004020202020204" pitchFamily="34" charset="0"/>
              </a:rPr>
              <a:t>ñonan</a:t>
            </a:r>
            <a:r>
              <a:rPr kumimoji="0" lang="en-US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819275" y="1138773"/>
            <a:ext cx="8553450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 Pesei, mi kerido amigunan, hui for di idolatria 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Korintionan 10:14)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90722" y="1718387"/>
            <a:ext cx="7301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Si kuminda sakrifik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</a:rPr>
              <a:t>á na idolonan lo por wòrdu komé sin preokupashon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pakiko Pablo ta parse di ta konseha kontra di esaki den 1 Korintionan 10:20?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202" y="4265577"/>
            <a:ext cx="4659923" cy="24183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103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Dor di tuma parti di e Komunion Santu nos ta bira parti di e kurpa di Kristu  ( e iglesia ), siendo ku, dor di partisip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</a:rPr>
              <a:t>á di seremonianan di idolatria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nos ta tuma parti ku e demo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</a:rPr>
              <a:t>ñonan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(1 Kor. 10:16-20).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90721" y="2628543"/>
            <a:ext cx="73012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Ta un kos pa kome kuminda na kas, sin ningun kulpa, i  kompletamente un otro pa hasi asina durante di un selebrashon p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0B0004020202020204" pitchFamily="34" charset="0"/>
              </a:rPr>
              <a:t>úbliko kaminda ídolonan ta wòrdu alabá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. Dor di partisipando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 den tal selebrashonnan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, e kreyente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 ta renunsi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0B0004020202020204" pitchFamily="34" charset="0"/>
              </a:rPr>
              <a:t>á nan fe 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  ta asept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0B0004020202020204" pitchFamily="34" charset="0"/>
              </a:rPr>
              <a:t>á adorashon di </a:t>
            </a:r>
            <a:r>
              <a:rPr lang="pap-029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0B0004020202020204" pitchFamily="34" charset="0"/>
              </a:rPr>
              <a:t>í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0B0004020202020204" pitchFamily="34" charset="0"/>
              </a:rPr>
              <a:t>dolo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5" y="5788318"/>
            <a:ext cx="7103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Nos no por tuma e kopa di Komunion Santu, alabando Hesus, i  – na mes tempu – tuma for di e kopa ku t alaba demo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0B0004020202020204" pitchFamily="34" charset="0"/>
              </a:rPr>
              <a:t>ñonan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</a:rPr>
              <a:t> (1 Kor. 10:21).</a:t>
            </a: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-7749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LOKE TA LEGAL I LOKE TA APROPI</a:t>
            </a:r>
            <a:r>
              <a:rPr lang="en-US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Aptos" panose="020B0004020202020204" pitchFamily="34" charset="0"/>
              </a:rPr>
              <a:t>Á</a:t>
            </a:r>
            <a:endParaRPr lang="en" sz="40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337519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Korintionan 10:23-33 ( Hasi tur kos na e gloria di Dios 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78582" y="1009435"/>
            <a:ext cx="120348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 P’esei, sea ku boso ta kome òf bebe, òf kiko ku boso ta hasi, hasi tur pa e gloria di Dios.” </a:t>
            </a:r>
            <a:r>
              <a:rPr lang="pap-029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(1 Korintionan 10:31)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0" y="152795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ap-029" sz="2000" b="1" dirty="0"/>
              <a:t>“Tur kos ta p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rmit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, pero no ta tur kos ta benefisioso ” (1 Korintionan 10:23).</a:t>
            </a:r>
            <a:br>
              <a:rPr lang="pap-029" sz="2000" b="1" dirty="0"/>
            </a:br>
            <a:r>
              <a:rPr lang="pap-029" sz="2000" b="1" dirty="0"/>
              <a:t>Dos eh</a:t>
            </a:r>
            <a:r>
              <a:rPr lang="pap-029" sz="2000" b="1" dirty="0">
                <a:latin typeface="Aptos" panose="020B0004020202020204" pitchFamily="34" charset="0"/>
              </a:rPr>
              <a:t>èmpel konkreto</a:t>
            </a:r>
            <a:r>
              <a:rPr lang="pap-029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75923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591050" y="5161091"/>
            <a:ext cx="760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prinsipionan b</a:t>
            </a:r>
            <a:r>
              <a:rPr lang="pap-029" sz="2000" b="1" dirty="0">
                <a:latin typeface="Aptos" panose="020B0004020202020204" pitchFamily="34" charset="0"/>
              </a:rPr>
              <a:t>ásiko tras di e instrukshonnan aki tambe ta dos</a:t>
            </a:r>
            <a:r>
              <a:rPr lang="pap-029" sz="2000" b="1" dirty="0"/>
              <a:t>: pa alaba Dios den tur kos (1 Kor. 10:31); i  pa buska e benefisio di otronan (1 Kor. 10:24, 32).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591049" y="6150114"/>
            <a:ext cx="7600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Esei ta, pa stima Dios riba tur kos i bo pr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himo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manera bo mes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 meskos ku Hesus a pidi e hoben riku ).</a:t>
            </a: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300162" y="1429167"/>
            <a:ext cx="983932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E apòstel a komandá e Korintionan, “ Laga esun ku ta kere ku é ta pará tene kuidou pa é no kai." Si nan lo mester gusta broma i konfidente den nan mes, neglishando pa vigilá i  hasi orashon, nan lo kai den piká penoso, yamando riba nan mes e rabia di Dios. […]</a:t>
            </a:r>
          </a:p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Pablo a urgi su rumannan pa puntra nan mes ki influensia nan palabranan i echonan lo tin riba otronan i pa hasi nada, kon inosente den su mes, ku lo parse di ta sankshoná idolatria òf ofendé e eskrúpulonan di esnan kende lo por ta debil den e fe. “ Sea asina anto ku boso ta kome, òf bebe, òf kualke kos ku boso hasi, hasi tur na e gloria di Dios. No duna ningun ofensa, ni na e Hudiunan, ni na Gentilnan(Griegonan), ni na e iglesia di Dios."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7287425" y="5661095"/>
            <a:ext cx="366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Acts of the Apostles, p. 316)</a:t>
            </a:r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1536</Words>
  <Application>Microsoft Office PowerPoint</Application>
  <PresentationFormat>Panorámica</PresentationFormat>
  <Paragraphs>72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Wingdings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2026-07-04T15:24:19Z</dcterms:created>
  <dcterms:modified xsi:type="dcterms:W3CDTF">2026-07-22T18:22:08Z</dcterms:modified>
</cp:coreProperties>
</file>