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3" r:id="rId3"/>
    <p:sldId id="277" r:id="rId4"/>
    <p:sldId id="258" r:id="rId5"/>
    <p:sldId id="259" r:id="rId6"/>
    <p:sldId id="260" r:id="rId7"/>
    <p:sldId id="270" r:id="rId8"/>
    <p:sldId id="261" r:id="rId9"/>
    <p:sldId id="274" r:id="rId10"/>
    <p:sldId id="263" r:id="rId11"/>
    <p:sldId id="275" r:id="rId12"/>
    <p:sldId id="266" r:id="rId13"/>
    <p:sldId id="276" r:id="rId14"/>
    <p:sldId id="271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30" d="100"/>
          <a:sy n="30" d="100"/>
        </p:scale>
        <p:origin x="72" y="13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 donnan Pablo ta duna komo eh</a:t>
          </a:r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èmpelnan, entre e hopi otronan ku ta eksistí</a:t>
          </a:r>
          <a:r>
            <a:rPr lang="pap-029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r>
            <a:rPr lang="pap-029" sz="19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12:8-10; Rom. 12:6-8; Efe. 4:11-12)</a:t>
          </a:r>
          <a:endParaRPr lang="pap-029" sz="19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Palabra di sabiduria</a:t>
          </a:r>
          <a:endParaRPr lang="es-ES" sz="200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1600" b="1" dirty="0"/>
            <a:t>Palabra di konosementu</a:t>
          </a:r>
          <a:endParaRPr lang="es-ES" sz="160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Fe</a:t>
          </a:r>
          <a:endParaRPr lang="es-ES" sz="2000" dirty="0"/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Sal</a:t>
          </a:r>
          <a:r>
            <a:rPr lang="en-US" sz="2000" b="1" dirty="0">
              <a:latin typeface="Aptos" panose="020B0004020202020204" pitchFamily="34" charset="0"/>
            </a:rPr>
            <a:t>ú</a:t>
          </a:r>
          <a:endParaRPr lang="es-ES" sz="200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1600" b="1" dirty="0">
              <a:latin typeface="+mn-lt"/>
            </a:rPr>
            <a:t>Pa ehekut</a:t>
          </a:r>
          <a:r>
            <a:rPr lang="en-US" sz="1600" b="1" dirty="0">
              <a:latin typeface="+mn-lt"/>
            </a:rPr>
            <a:t>á </a:t>
          </a:r>
          <a:r>
            <a:rPr lang="en-US" sz="1600" b="1" dirty="0" err="1">
              <a:latin typeface="+mn-lt"/>
            </a:rPr>
            <a:t>milagernan</a:t>
          </a:r>
          <a:endParaRPr lang="es-ES" sz="1600" dirty="0">
            <a:latin typeface="+mn-lt"/>
          </a:endParaRPr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Profesia</a:t>
          </a:r>
          <a:endParaRPr lang="es-ES" sz="2000" dirty="0"/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1600" b="1" dirty="0"/>
            <a:t>Bon huisio di spiritunan</a:t>
          </a:r>
          <a:endParaRPr lang="es-ES" sz="1600" dirty="0"/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Lenganan</a:t>
          </a:r>
          <a:endParaRPr lang="es-ES" sz="2000" dirty="0"/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 dirty="0"/>
            <a:t>I</a:t>
          </a:r>
          <a:r>
            <a:rPr lang="en" sz="2000" b="1" dirty="0"/>
            <a:t>nterpretashon di lenganan</a:t>
          </a:r>
          <a:endParaRPr lang="es-ES" sz="2000" dirty="0"/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1800" b="1" dirty="0">
              <a:solidFill>
                <a:schemeClr val="bg1"/>
              </a:solidFill>
              <a:highlight>
                <a:srgbClr val="000080"/>
              </a:highlight>
            </a:rPr>
            <a:t>Romanonan 12:6-8</a:t>
          </a:r>
          <a:endParaRPr lang="es-ES" sz="18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Servisio</a:t>
          </a:r>
          <a:endParaRPr lang="es-ES" sz="20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Si</a:t>
          </a:r>
          <a:r>
            <a:rPr lang="en-US" sz="2000" b="1" dirty="0" err="1">
              <a:latin typeface="Aptos" panose="020B0004020202020204" pitchFamily="34" charset="0"/>
            </a:rPr>
            <a:t>ñansa</a:t>
          </a:r>
          <a:endParaRPr lang="es-ES" sz="2000" dirty="0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Eks</a:t>
          </a:r>
          <a:r>
            <a:rPr lang="en-US" sz="2000" b="1" dirty="0" err="1">
              <a:latin typeface="Aptos" panose="020B0004020202020204" pitchFamily="34" charset="0"/>
            </a:rPr>
            <a:t>òrtashon</a:t>
          </a:r>
          <a:endParaRPr lang="es-ES" sz="2000" dirty="0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Generosidat</a:t>
          </a:r>
          <a:endParaRPr lang="es-ES" sz="2000" dirty="0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Liderasko</a:t>
          </a:r>
          <a:endParaRPr lang="es-ES" sz="2000" dirty="0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Miserik</a:t>
          </a:r>
          <a:r>
            <a:rPr lang="en-US" sz="2000" b="1" dirty="0" err="1">
              <a:latin typeface="Aptos" panose="020B0004020202020204" pitchFamily="34" charset="0"/>
            </a:rPr>
            <a:t>òrdia</a:t>
          </a:r>
          <a:endParaRPr lang="es-ES" sz="2000" dirty="0"/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008000"/>
              </a:highlight>
            </a:rPr>
            <a:t>Efesionan 4:11-12</a:t>
          </a:r>
          <a:endParaRPr lang="es-ES" sz="20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Apostolado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Evangelismo</a:t>
          </a:r>
          <a:endParaRPr lang="es-ES" sz="200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Grado di Pastorado i di Si</a:t>
          </a:r>
          <a:r>
            <a:rPr lang="en-US" sz="2000" b="1" dirty="0" err="1">
              <a:latin typeface="Aptos" panose="020B0004020202020204" pitchFamily="34" charset="0"/>
            </a:rPr>
            <a:t>ñadó</a:t>
          </a:r>
          <a:r>
            <a:rPr lang="en" sz="2000" b="1" dirty="0"/>
            <a:t> </a:t>
          </a:r>
          <a:endParaRPr lang="es-ES" sz="2000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800000"/>
              </a:highlight>
            </a:rPr>
            <a:t>1 Korintionan  12:8-10</a:t>
          </a:r>
          <a:endParaRPr lang="es-ES" sz="20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X="134" custLinFactNeighborY="-6786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 custLinFactNeighborX="376" custLinFactNeighborY="1265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X="106442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23C51842-921C-44E8-83F0-C597F17BBEF7}" type="presOf" srcId="{502E26D6-2784-4DD7-A93A-5109B46B074F}" destId="{04DE4015-5369-40CD-A02D-45D8EC5F7704}" srcOrd="0" destOrd="8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FFF29A83-57DE-4907-9753-A1FC8B4464F9}" srcId="{978AFE4D-A237-4E2E-8D91-0DF5CCB77947}" destId="{502E26D6-2784-4DD7-A93A-5109B46B074F}" srcOrd="7" destOrd="0" parTransId="{59071744-7BA2-4349-A237-C156B10E5EFB}" sibTransId="{8E2809F7-4740-488C-8BDE-0C3894D1FBE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2E756CB3-BECD-4FF1-9284-B9977FEA9663}" srcId="{978AFE4D-A237-4E2E-8D91-0DF5CCB77947}" destId="{7D8F604B-7369-49FC-BCC1-234B6EB1A30F}" srcOrd="8" destOrd="0" parTransId="{4792E315-619E-4A6C-ADA5-7EC7B4ABE541}" sibTransId="{ADF7226B-8477-441E-A3C1-83163BDE0F43}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1E0852F9-7705-425D-8C26-8871DE221144}" type="presOf" srcId="{7D8F604B-7369-49FC-BCC1-234B6EB1A30F}" destId="{04DE4015-5369-40CD-A02D-45D8EC5F7704}" srcOrd="0" destOrd="9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Loke amor ta hasi</a:t>
          </a: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E</a:t>
          </a:r>
          <a:r>
            <a:rPr lang="en" sz="2000" b="1" dirty="0"/>
            <a:t> ta pasiente</a:t>
          </a:r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 ta kari</a:t>
          </a:r>
          <a:r>
            <a:rPr lang="en-US" sz="2000" b="1" dirty="0" err="1">
              <a:latin typeface="Aptos" panose="020B0004020202020204" pitchFamily="34" charset="0"/>
            </a:rPr>
            <a:t>ñoso</a:t>
          </a:r>
          <a:endParaRPr lang="en" sz="2000" b="1" dirty="0"/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Loke amor NO TA HASI</a:t>
          </a: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 no ta envidioso</a:t>
          </a:r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 no ta gusta gaba</a:t>
          </a:r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 no ta orguyoso</a:t>
          </a:r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 no ta grosero</a:t>
          </a:r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 no ta ego</a:t>
          </a:r>
          <a:r>
            <a:rPr lang="en-US" sz="2000" b="1" dirty="0" err="1">
              <a:latin typeface="Aptos" panose="020B0004020202020204" pitchFamily="34" charset="0"/>
            </a:rPr>
            <a:t>ísta</a:t>
          </a:r>
          <a:endParaRPr lang="es-ES" sz="20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 no ta rabia fasilmente</a:t>
          </a:r>
          <a:endParaRPr lang="es-ES" sz="2000" b="1" dirty="0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 no ta karga renkor</a:t>
          </a:r>
          <a:endParaRPr lang="es-ES" sz="20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 no ta regosih</a:t>
          </a:r>
          <a:r>
            <a:rPr lang="en-US" sz="2000" b="1" dirty="0">
              <a:latin typeface="Aptos" panose="020B0004020202020204" pitchFamily="34" charset="0"/>
            </a:rPr>
            <a:t>á den </a:t>
          </a:r>
          <a:r>
            <a:rPr lang="en-US" sz="2000" b="1" dirty="0" err="1">
              <a:latin typeface="Aptos" panose="020B0004020202020204" pitchFamily="34" charset="0"/>
            </a:rPr>
            <a:t>maldat</a:t>
          </a:r>
          <a:endParaRPr lang="es-ES" sz="20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 ta regosih</a:t>
          </a:r>
          <a:r>
            <a:rPr lang="en-US" sz="2000" b="1" dirty="0">
              <a:latin typeface="Aptos" panose="020B0004020202020204" pitchFamily="34" charset="0"/>
            </a:rPr>
            <a:t>á den e </a:t>
          </a:r>
          <a:r>
            <a:rPr lang="en-US" sz="2000" b="1" dirty="0" err="1">
              <a:latin typeface="Aptos" panose="020B0004020202020204" pitchFamily="34" charset="0"/>
            </a:rPr>
            <a:t>bèrdat</a:t>
          </a:r>
          <a:endParaRPr lang="en" sz="2000" b="1" dirty="0"/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 ta despens</a:t>
          </a:r>
          <a:r>
            <a:rPr lang="en-US" sz="2000" b="1" dirty="0">
              <a:latin typeface="Aptos" panose="020B0004020202020204" pitchFamily="34" charset="0"/>
            </a:rPr>
            <a:t>á tur kos</a:t>
          </a:r>
          <a:endParaRPr lang="en" sz="2000" b="1" dirty="0"/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 ta kere tur kos</a:t>
          </a:r>
          <a:endParaRPr lang="es-ES" sz="20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Tur kos e ta spera</a:t>
          </a:r>
          <a:endParaRPr lang="es-ES" sz="20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 ta soport</a:t>
          </a:r>
          <a:r>
            <a:rPr lang="en-US" sz="2000" b="1" dirty="0">
              <a:latin typeface="Aptos" panose="020B0004020202020204" pitchFamily="34" charset="0"/>
            </a:rPr>
            <a:t>á tur kos</a:t>
          </a:r>
          <a:endParaRPr lang="es-ES" sz="20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futuro eventonan anunsi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 si nan no ta kondishonal — mester sosod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(Deut. 18:22;                                   Jer. 28:8-9; Jonas 4:2)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 mensahe mester ta di akuerdo ku esun di e profetanan mas tempran (Deut. 13:1-3; Isa. 8:20)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mester atestigu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na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inkarnashon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di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Hesus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Juan 4:1-3)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 bida mester ta di akuerdo ku e mensahe b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íbliko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ku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é ta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prediká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(Mat. 7:15-20)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9414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 donnan Pablo ta duna komo eh</a:t>
          </a: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èmpelnan, entre e hopi otronan ku ta eksistí</a:t>
          </a:r>
          <a:r>
            <a:rPr lang="pap-029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r>
            <a:rPr lang="pap-029" sz="19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12:8-10; Rom. 12:6-8; Efe. 4:11-12)</a:t>
          </a:r>
          <a:endParaRPr lang="pap-029" sz="19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9414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2105" y="967521"/>
          <a:ext cx="2753478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1 Korintionan  12:8-10</a:t>
          </a:r>
          <a:endParaRPr lang="es-ES" sz="20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Palabra di sabiduria</a:t>
          </a:r>
          <a:endParaRPr lang="es-ES" sz="2000" kern="1200" dirty="0"/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1600" b="1" kern="1200" dirty="0"/>
            <a:t>Palabra di konosementu</a:t>
          </a:r>
          <a:endParaRPr lang="es-ES" sz="16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Fe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Sal</a:t>
          </a:r>
          <a:r>
            <a:rPr lang="en-US" sz="2000" b="1" kern="1200" dirty="0">
              <a:latin typeface="Aptos" panose="020B0004020202020204" pitchFamily="34" charset="0"/>
            </a:rPr>
            <a:t>ú</a:t>
          </a:r>
          <a:endParaRPr lang="es-ES" sz="2000" kern="1200" dirty="0"/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1600" b="1" kern="1200" dirty="0">
              <a:latin typeface="+mn-lt"/>
            </a:rPr>
            <a:t>Pa ehekut</a:t>
          </a:r>
          <a:r>
            <a:rPr lang="en-US" sz="1600" b="1" kern="1200" dirty="0">
              <a:latin typeface="+mn-lt"/>
            </a:rPr>
            <a:t>á </a:t>
          </a:r>
          <a:r>
            <a:rPr lang="en-US" sz="1600" b="1" kern="1200" dirty="0" err="1">
              <a:latin typeface="+mn-lt"/>
            </a:rPr>
            <a:t>milagernan</a:t>
          </a:r>
          <a:endParaRPr lang="es-ES" sz="1600" kern="1200" dirty="0">
            <a:latin typeface="+mn-lt"/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Profesia</a:t>
          </a:r>
          <a:endParaRPr lang="es-ES" sz="2000" kern="1200" dirty="0"/>
        </a:p>
        <a:p>
          <a:pPr marL="2651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1600" b="1" kern="1200" dirty="0"/>
            <a:t>Bon huisio di spiritunan</a:t>
          </a:r>
          <a:endParaRPr lang="es-ES" sz="16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Lenganan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 dirty="0"/>
            <a:t>I</a:t>
          </a:r>
          <a:r>
            <a:rPr lang="en" sz="2000" b="1" kern="1200" dirty="0"/>
            <a:t>nterpretashon di lenganan</a:t>
          </a:r>
          <a:endParaRPr lang="es-ES" sz="2000" kern="1200" dirty="0"/>
        </a:p>
      </dsp:txBody>
      <dsp:txXfrm>
        <a:off x="2105" y="967521"/>
        <a:ext cx="2753478" cy="4293819"/>
      </dsp:txXfrm>
    </dsp:sp>
    <dsp:sp modelId="{8F95F10C-CDF9-4461-A7BC-9BC3BD7F92C5}">
      <dsp:nvSpPr>
        <dsp:cNvPr id="0" name=""/>
        <dsp:cNvSpPr/>
      </dsp:nvSpPr>
      <dsp:spPr>
        <a:xfrm>
          <a:off x="2763468" y="1010400"/>
          <a:ext cx="2096913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solidFill>
                <a:schemeClr val="bg1"/>
              </a:solidFill>
              <a:highlight>
                <a:srgbClr val="000080"/>
              </a:highlight>
            </a:rPr>
            <a:t>Romanonan 12:6-8</a:t>
          </a:r>
          <a:endParaRPr lang="es-ES" sz="18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Servisio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Si</a:t>
          </a:r>
          <a:r>
            <a:rPr lang="en-US" sz="2000" b="1" kern="1200" dirty="0" err="1">
              <a:latin typeface="Aptos" panose="020B0004020202020204" pitchFamily="34" charset="0"/>
            </a:rPr>
            <a:t>ñansa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Eks</a:t>
          </a:r>
          <a:r>
            <a:rPr lang="en-US" sz="2000" b="1" kern="1200" dirty="0" err="1">
              <a:latin typeface="Aptos" panose="020B0004020202020204" pitchFamily="34" charset="0"/>
            </a:rPr>
            <a:t>òrtashon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Generosidat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Liderasko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Miserik</a:t>
          </a:r>
          <a:r>
            <a:rPr lang="en-US" sz="2000" b="1" kern="1200" dirty="0" err="1">
              <a:latin typeface="Aptos" panose="020B0004020202020204" pitchFamily="34" charset="0"/>
            </a:rPr>
            <a:t>òrdia</a:t>
          </a:r>
          <a:endParaRPr lang="es-ES" sz="2000" kern="1200" dirty="0"/>
        </a:p>
      </dsp:txBody>
      <dsp:txXfrm>
        <a:off x="2763468" y="1010400"/>
        <a:ext cx="2096913" cy="4293819"/>
      </dsp:txXfrm>
    </dsp:sp>
    <dsp:sp modelId="{BE5080B9-EA33-42BA-9920-DB396A08385A}">
      <dsp:nvSpPr>
        <dsp:cNvPr id="0" name=""/>
        <dsp:cNvSpPr/>
      </dsp:nvSpPr>
      <dsp:spPr>
        <a:xfrm>
          <a:off x="4852497" y="967521"/>
          <a:ext cx="2231997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008000"/>
              </a:highlight>
            </a:rPr>
            <a:t>Efesionan 4:11-12</a:t>
          </a:r>
          <a:endParaRPr lang="es-ES" sz="20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Apostolado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Evangelismo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Grado di Pastorado i di Si</a:t>
          </a:r>
          <a:r>
            <a:rPr lang="en-US" sz="2000" b="1" kern="1200" dirty="0" err="1">
              <a:latin typeface="Aptos" panose="020B0004020202020204" pitchFamily="34" charset="0"/>
            </a:rPr>
            <a:t>ñadó</a:t>
          </a:r>
          <a:r>
            <a:rPr lang="en" sz="2000" b="1" kern="1200" dirty="0"/>
            <a:t> </a:t>
          </a:r>
          <a:endParaRPr lang="es-ES" sz="2000" kern="1200" dirty="0"/>
        </a:p>
      </dsp:txBody>
      <dsp:txXfrm>
        <a:off x="4852497" y="967521"/>
        <a:ext cx="2231997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Loke amor ta hasi</a:t>
          </a: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E</a:t>
          </a:r>
          <a:r>
            <a:rPr lang="en" sz="2000" b="1" kern="1200" dirty="0"/>
            <a:t> ta pasiente</a:t>
          </a:r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ta kari</a:t>
          </a:r>
          <a:r>
            <a:rPr lang="en-US" sz="2000" b="1" kern="1200" dirty="0" err="1">
              <a:latin typeface="Aptos" panose="020B0004020202020204" pitchFamily="34" charset="0"/>
            </a:rPr>
            <a:t>ñoso</a:t>
          </a:r>
          <a:endParaRPr lang="en" sz="2000" b="1" kern="1200" dirty="0"/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ta regosih</a:t>
          </a:r>
          <a:r>
            <a:rPr lang="en-US" sz="2000" b="1" kern="1200" dirty="0">
              <a:latin typeface="Aptos" panose="020B0004020202020204" pitchFamily="34" charset="0"/>
            </a:rPr>
            <a:t>á den e </a:t>
          </a:r>
          <a:r>
            <a:rPr lang="en-US" sz="2000" b="1" kern="1200" dirty="0" err="1">
              <a:latin typeface="Aptos" panose="020B0004020202020204" pitchFamily="34" charset="0"/>
            </a:rPr>
            <a:t>bèrdat</a:t>
          </a:r>
          <a:endParaRPr lang="en" sz="2000" b="1" kern="1200" dirty="0"/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ta despens</a:t>
          </a:r>
          <a:r>
            <a:rPr lang="en-US" sz="2000" b="1" kern="1200" dirty="0">
              <a:latin typeface="Aptos" panose="020B0004020202020204" pitchFamily="34" charset="0"/>
            </a:rPr>
            <a:t>á tur kos</a:t>
          </a:r>
          <a:endParaRPr lang="en" sz="2000" b="1" kern="1200" dirty="0"/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ta kere tur kos</a:t>
          </a:r>
          <a:endParaRPr lang="es-ES" sz="20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Tur kos e ta spera</a:t>
          </a:r>
          <a:endParaRPr lang="es-ES" sz="20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ta soport</a:t>
          </a:r>
          <a:r>
            <a:rPr lang="en-US" sz="2000" b="1" kern="1200" dirty="0">
              <a:latin typeface="Aptos" panose="020B0004020202020204" pitchFamily="34" charset="0"/>
            </a:rPr>
            <a:t>á tur kos</a:t>
          </a:r>
          <a:endParaRPr lang="es-ES" sz="20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Loke amor NO TA HASI</a:t>
          </a: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no ta envidioso</a:t>
          </a:r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no ta gusta gaba</a:t>
          </a:r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no ta orguyoso</a:t>
          </a:r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no ta grosero</a:t>
          </a:r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no ta ego</a:t>
          </a:r>
          <a:r>
            <a:rPr lang="en-US" sz="2000" b="1" kern="1200" dirty="0" err="1">
              <a:latin typeface="Aptos" panose="020B0004020202020204" pitchFamily="34" charset="0"/>
            </a:rPr>
            <a:t>ísta</a:t>
          </a:r>
          <a:endParaRPr lang="es-ES" sz="2000" b="1" kern="1200" dirty="0"/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no ta rabia fasilmente</a:t>
          </a:r>
          <a:endParaRPr lang="es-ES" sz="2000" b="1" kern="1200" dirty="0"/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no ta karga renkor</a:t>
          </a:r>
          <a:endParaRPr lang="es-ES" sz="20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no ta regosih</a:t>
          </a:r>
          <a:r>
            <a:rPr lang="en-US" sz="2000" b="1" kern="1200" dirty="0">
              <a:latin typeface="Aptos" panose="020B0004020202020204" pitchFamily="34" charset="0"/>
            </a:rPr>
            <a:t>á den </a:t>
          </a:r>
          <a:r>
            <a:rPr lang="en-US" sz="2000" b="1" kern="1200" dirty="0" err="1">
              <a:latin typeface="Aptos" panose="020B0004020202020204" pitchFamily="34" charset="0"/>
            </a:rPr>
            <a:t>maldat</a:t>
          </a:r>
          <a:endParaRPr lang="es-ES" sz="2000" b="1" kern="1200" dirty="0"/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futuro eventonan anunsi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— si nan no ta kondishonal — mester sosod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(Deut. 18:22;                                   Jer. 28:8-9; Jonas 4:2)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 mensahe mester ta di akuerdo ku esun di e profetanan mas tempran (Deut. 13:1-3; Isa. 8:20)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mester atestigu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na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inkarnashon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di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Hesus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Juan 4:1-3)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 bida mester ta di akuerdo ku e mensahe b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íbliko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ku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é ta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prediká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(Mat. 7:15-20)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9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3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0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85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7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3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7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74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92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02/08/2026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DONNAN SPIRITUAL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en-US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è</a:t>
            </a: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 6 pa </a:t>
            </a:r>
            <a:br>
              <a:rPr lang="es-ES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dirty="0" err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Oug</a:t>
            </a:r>
            <a:r>
              <a:rPr lang="es-ES" b="1" dirty="0" err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ùstùs</a:t>
            </a:r>
            <a:r>
              <a:rPr lang="es-ES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 </a:t>
            </a: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8, 2026</a:t>
            </a: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792828" y="299775"/>
            <a:ext cx="529439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DONNAN SPESHAL</a:t>
            </a: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DON DI LENGANAN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 Pa e motibu(rason) aki esun ku ta papia den un lenga mester hasi orashon pa nan lo por interpret</a:t>
            </a:r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á loke nan </a:t>
            </a:r>
            <a:r>
              <a:rPr lang="en-US" sz="16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bisa</a:t>
            </a:r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Korintionan 14:13)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4" y="1038225"/>
            <a:ext cx="76009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b="1" dirty="0"/>
              <a:t>Pablo su </a:t>
            </a:r>
            <a:r>
              <a:rPr lang="pap-029" b="1" dirty="0">
                <a:latin typeface="Aptos" panose="020B0004020202020204" pitchFamily="34" charset="0"/>
              </a:rPr>
              <a:t>énfasis riba e don di lenga i</a:t>
            </a:r>
            <a:r>
              <a:rPr lang="pap-029" b="1" dirty="0"/>
              <a:t> su huzo apropiado ta implik</a:t>
            </a:r>
            <a:r>
              <a:rPr lang="pap-029" b="1" dirty="0">
                <a:latin typeface="Aptos" panose="020B0004020202020204" pitchFamily="34" charset="0"/>
              </a:rPr>
              <a:t>á ku esaki tabata wòrdu hasí mal uzo di dje dor di miembronan di e Iglesia di Korinto, kousando desòrdu i</a:t>
            </a:r>
            <a:r>
              <a:rPr lang="pap-029" b="1" dirty="0"/>
              <a:t> konfushon den adorashon p</a:t>
            </a:r>
            <a:r>
              <a:rPr lang="pap-029" b="1" dirty="0">
                <a:latin typeface="Aptos" panose="020B0004020202020204" pitchFamily="34" charset="0"/>
              </a:rPr>
              <a:t>úbliko</a:t>
            </a:r>
            <a:r>
              <a:rPr lang="pap-029" b="1" dirty="0"/>
              <a:t> (1 Kor</a:t>
            </a:r>
            <a:r>
              <a:rPr lang="en" b="1" dirty="0"/>
              <a:t>. 14:23).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6" y="1324817"/>
            <a:ext cx="4114800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130551" y="4611231"/>
            <a:ext cx="470852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Den realidat, e gana aki ta enser</a:t>
            </a:r>
            <a:r>
              <a:rPr lang="pap-029" sz="2000" b="1" dirty="0">
                <a:latin typeface="Aptos" panose="020B0004020202020204" pitchFamily="34" charset="0"/>
              </a:rPr>
              <a:t>á tur e donnan </a:t>
            </a:r>
            <a:r>
              <a:rPr lang="pap-029" sz="2000" b="1" dirty="0"/>
              <a:t>(1 Kor. 14:1). Pablo ya kaba a hasi esaki kla ku “ Awor na kada un e manifestashon di e Spiritu ta w</a:t>
            </a:r>
            <a:r>
              <a:rPr lang="pap-029" sz="2000" b="1" dirty="0">
                <a:latin typeface="Aptos" panose="020B0004020202020204" pitchFamily="34" charset="0"/>
              </a:rPr>
              <a:t>òrdu duná pa e biestar di tur </a:t>
            </a:r>
            <a:r>
              <a:rPr lang="pap-029" sz="2000" b="1" dirty="0"/>
              <a:t>” (1 Kor. 12:7 </a:t>
            </a:r>
            <a:r>
              <a:rPr lang="pap-029" sz="1600" b="1" dirty="0"/>
              <a:t>)</a:t>
            </a:r>
            <a:r>
              <a:rPr lang="pap-029" sz="2000" b="1" dirty="0"/>
              <a:t>. Pesei, no ta kada un ta risib</a:t>
            </a:r>
            <a:r>
              <a:rPr lang="pap-029" sz="2000" b="1" dirty="0">
                <a:latin typeface="Aptos" panose="020B0004020202020204" pitchFamily="34" charset="0"/>
              </a:rPr>
              <a:t>í e mesun donnan</a:t>
            </a:r>
            <a:r>
              <a:rPr lang="en-US" sz="2000" b="1" dirty="0">
                <a:latin typeface="Aptos" panose="020B0004020202020204" pitchFamily="34" charset="0"/>
              </a:rPr>
              <a:t>. 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38121" y="3522821"/>
            <a:ext cx="76009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Pablo su deseo ku tur lo mester papia den lenga a w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òrdu mal interpretá dor di esnan kende ta pensa ku nos tur mester tin e don ei 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(1 Kor. 14:5).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38121" y="2126635"/>
            <a:ext cx="76009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E don di lenga ta e abilidat pa papia lenganan humano 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òf angéliko deskonosí na</a:t>
            </a:r>
            <a:r>
              <a:rPr kumimoji="0" lang="pap-029" sz="2000" b="1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e persona 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(1 Kor. 13:1). Ora ku e lenga aki ta deskonos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í na e skuchadó, esaki tin mester di interpretashon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(Echonan 2:8; 1 Kor. 14:2, 13-14, 27-28).</a:t>
            </a: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DON DI PROFESIA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 Pero esun kende ta profetis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á ta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papia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hendenan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pa nan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fortalesa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enkurashamentu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konsuelo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Korintionan 14:3)</a:t>
            </a:r>
            <a:endParaRPr lang="es-ES" sz="16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14374" y="1132271"/>
            <a:ext cx="46254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Nos no mester limit</a:t>
            </a:r>
            <a:r>
              <a:rPr lang="pap-029" sz="2000" b="1" dirty="0">
                <a:latin typeface="Aptos" panose="020B0004020202020204" pitchFamily="34" charset="0"/>
              </a:rPr>
              <a:t>á e don di profesia na pronostiká eventonan di futuro</a:t>
            </a:r>
            <a:r>
              <a:rPr lang="pap-029" sz="2000" b="1" dirty="0"/>
              <a:t>. E uzo primario di e don di profesia ta pa edifikashon, eksortashon, i konsolashon (1 Kor. 14:3</a:t>
            </a:r>
            <a:r>
              <a:rPr lang="en" sz="2000" b="1" dirty="0"/>
              <a:t>).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2065420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41171" y="2737113"/>
            <a:ext cx="424033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Pablo ta duna </a:t>
            </a:r>
            <a:r>
              <a:rPr lang="pap-029" sz="2000" b="1" dirty="0">
                <a:latin typeface="Aptos" panose="020B0004020202020204" pitchFamily="34" charset="0"/>
              </a:rPr>
              <a:t>énfasis na e don aki ariba otronan</a:t>
            </a:r>
            <a:r>
              <a:rPr lang="pap-029" sz="2000" b="1" dirty="0"/>
              <a:t> (1 Kor. 14:1, 4, 22-25). Pero tambe </a:t>
            </a:r>
            <a:r>
              <a:rPr lang="pap-029" sz="2000" b="1" dirty="0">
                <a:latin typeface="Aptos" panose="020B0004020202020204" pitchFamily="34" charset="0"/>
              </a:rPr>
              <a:t>é ta urgi ku esaki ta wòrdu huzá korektamente asina pa no krea konfushon</a:t>
            </a:r>
            <a:r>
              <a:rPr lang="pap-029" sz="2000" b="1" dirty="0"/>
              <a:t>: “ pero paga tur kos w</a:t>
            </a:r>
            <a:r>
              <a:rPr lang="pap-029" sz="2000" b="1" dirty="0">
                <a:latin typeface="Aptos" panose="020B0004020202020204" pitchFamily="34" charset="0"/>
              </a:rPr>
              <a:t>òrdu hasí desentemente i na òrdu</a:t>
            </a:r>
            <a:r>
              <a:rPr lang="pap-029" sz="2000" b="1" dirty="0"/>
              <a:t>” (1 Kor. 14:40; mira 1 Kor. 14:29-33</a:t>
            </a:r>
            <a:r>
              <a:rPr lang="en" sz="2000" b="1" dirty="0"/>
              <a:t>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95074" y="4928634"/>
            <a:ext cx="424474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Manera un don karakter</a:t>
            </a:r>
            <a:r>
              <a:rPr lang="pap-029" sz="2000" b="1" dirty="0">
                <a:latin typeface="Aptos" panose="020B0004020202020204" pitchFamily="34" charset="0"/>
              </a:rPr>
              <a:t>ístiko di e iglesia </a:t>
            </a:r>
            <a:r>
              <a:rPr lang="pap-029" sz="2000" b="1" dirty="0"/>
              <a:t>remanente, esaki tabatin su manifestashon speshal den e bida i trabou di Ellen G. White (Rev. 12:17; 19:10). Pero kon nos por rekonos</a:t>
            </a:r>
            <a:r>
              <a:rPr lang="pap-029" sz="2000" b="1" dirty="0">
                <a:latin typeface="Aptos" panose="020B0004020202020204" pitchFamily="34" charset="0"/>
              </a:rPr>
              <a:t>é un berdadero profeta</a:t>
            </a:r>
            <a:r>
              <a:rPr lang="pap-029" sz="2000" b="1" dirty="0"/>
              <a:t>?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1500" y="2806404"/>
            <a:ext cx="2425318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866686"/>
            <a:ext cx="10953750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“ </a:t>
            </a:r>
            <a:r>
              <a:rPr lang="pap-029" sz="2400" b="1" dirty="0">
                <a:latin typeface="Constantia" panose="02030602050306030303" pitchFamily="18" charset="0"/>
              </a:rPr>
              <a:t>Den tur Señor Su areglonan, no tin nada mas bunita ku Su plan di duna na hòmbernan i muhénan un diversidat di donnan. E iglesia ta Su gardin(hòfi), dorná ku un variedat di palunan, matanan, i flornan. E no ta spera e hisòp pa asumí e proposhonnan di e sedro, ni e oleifi pa alkansa e altura di e palma mahestoso. Hopi a risibí solamente un entrenamentu religioso i  intelektual, pero Dios tin un trabou pa e klase aki hasi, si nan lo traha den humildat, konfiando den Dje…”</a:t>
            </a:r>
          </a:p>
          <a:p>
            <a:pPr>
              <a:spcBef>
                <a:spcPts val="600"/>
              </a:spcBef>
            </a:pPr>
            <a:r>
              <a:rPr lang="pap-029" sz="2400" b="1" dirty="0">
                <a:latin typeface="Constantia" panose="02030602050306030303" pitchFamily="18" charset="0"/>
              </a:rPr>
              <a:t>Diferente donnan ta wòrdu kompartí na diferente di nan, asina ku e obreronan lo por sinti nan nesesidat di un na otro. Dios ta regalá(duna) e donnan aki, i nan ta wòrdu utilisá den Su servisio, no pa glorifiká e posedó, no pa eksaltá hende, pero pa eksaltá e mundu su Redentor. Nan mester wòrdu huzá pa e bienestar di tur hende humano, dor di representá e bèrdat, no testifikando na un falsedat.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567707" y="5767060"/>
            <a:ext cx="3529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(Ye Shall Receive Power, July 1)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714322" y="38500"/>
            <a:ext cx="4677077" cy="184665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</a:rPr>
              <a:t> “ Sigui tras di amor, i desea sinsramente e donnan spiritual, spesialmente ku boso lo por profetisá</a:t>
            </a:r>
            <a:r>
              <a:rPr lang="pap-029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kumimoji="0" lang="pap-029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</a:rPr>
              <a:t>(1 Korintionan 14:1,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ESV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29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858000" y="3359468"/>
            <a:ext cx="5334000" cy="340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>
                <a:highlight>
                  <a:srgbClr val="FC918D"/>
                </a:highlight>
              </a:rPr>
              <a:t> Donnan spiritual:</a:t>
            </a:r>
          </a:p>
          <a:p>
            <a:pPr lvl="1">
              <a:spcBef>
                <a:spcPts val="600"/>
              </a:spcBef>
            </a:pPr>
            <a:r>
              <a:rPr lang="pap-029" sz="2000" b="1" dirty="0"/>
              <a:t>Hopi donnan, un Dunad</a:t>
            </a:r>
            <a:r>
              <a:rPr lang="pap-029" sz="2000" b="1" dirty="0">
                <a:latin typeface="Aptos" panose="020B0004020202020204" pitchFamily="34" charset="0"/>
              </a:rPr>
              <a:t>ó</a:t>
            </a:r>
            <a:r>
              <a:rPr lang="pap-029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pap-029" sz="2000" b="1" dirty="0"/>
              <a:t>Hopi miembronan, un kurpa. </a:t>
            </a:r>
          </a:p>
          <a:p>
            <a:pPr>
              <a:spcBef>
                <a:spcPts val="1800"/>
              </a:spcBef>
            </a:pPr>
            <a:r>
              <a:rPr lang="pap-029" sz="2000" b="1" dirty="0">
                <a:highlight>
                  <a:srgbClr val="FCBE62"/>
                </a:highlight>
              </a:rPr>
              <a:t> E elemento ku ta uni:</a:t>
            </a:r>
          </a:p>
          <a:p>
            <a:pPr lvl="1">
              <a:spcBef>
                <a:spcPts val="600"/>
              </a:spcBef>
            </a:pPr>
            <a:r>
              <a:rPr lang="pap-029" sz="2000" b="1" dirty="0"/>
              <a:t>E ekselensia di amor.</a:t>
            </a:r>
          </a:p>
          <a:p>
            <a:pPr>
              <a:spcBef>
                <a:spcPts val="1800"/>
              </a:spcBef>
            </a:pPr>
            <a:r>
              <a:rPr lang="pap-029" sz="2000" b="1" dirty="0">
                <a:highlight>
                  <a:srgbClr val="8ABDEA"/>
                </a:highlight>
              </a:rPr>
              <a:t> Donnan speshal:</a:t>
            </a:r>
          </a:p>
          <a:p>
            <a:pPr lvl="1">
              <a:spcBef>
                <a:spcPts val="600"/>
              </a:spcBef>
            </a:pPr>
            <a:r>
              <a:rPr lang="pap-029" sz="2000" b="1" dirty="0"/>
              <a:t>E don di lenganan.</a:t>
            </a:r>
          </a:p>
          <a:p>
            <a:pPr lvl="1">
              <a:spcBef>
                <a:spcPts val="600"/>
              </a:spcBef>
            </a:pPr>
            <a:r>
              <a:rPr lang="pap-029" sz="2000" b="1" dirty="0"/>
              <a:t>E don di profes</a:t>
            </a:r>
            <a:r>
              <a:rPr lang="pap-029" sz="2000" b="1" dirty="0">
                <a:latin typeface="Aptos" panose="020B0004020202020204" pitchFamily="34" charset="0"/>
              </a:rPr>
              <a:t>ía</a:t>
            </a:r>
            <a:r>
              <a:rPr lang="pap-029" sz="2000" b="1" dirty="0"/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4" y="28069"/>
            <a:ext cx="65341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Ta kla ku e iglesia na Korinto tabata divid</a:t>
            </a:r>
            <a:r>
              <a:rPr lang="pap-029" sz="2000" b="1" dirty="0">
                <a:latin typeface="Aptos" panose="020B0004020202020204" pitchFamily="34" charset="0"/>
              </a:rPr>
              <a:t>e riba varios asuntunan. Nan a diferensiá tokante di e predikadornan</a:t>
            </a:r>
            <a:r>
              <a:rPr lang="pap-029" sz="2000" b="1" dirty="0"/>
              <a:t>; tokante di kon pa kome; tokante di si ta kasa </a:t>
            </a:r>
            <a:r>
              <a:rPr lang="pap-029" sz="2000" b="1" dirty="0">
                <a:latin typeface="Aptos" panose="020B0004020202020204" pitchFamily="34" charset="0"/>
              </a:rPr>
              <a:t>òf ta keda soltero</a:t>
            </a:r>
            <a:r>
              <a:rPr lang="pap-029" sz="2000" b="1" dirty="0"/>
              <a:t>; i tokante di kua di e donnan spiritual mester w</a:t>
            </a:r>
            <a:r>
              <a:rPr lang="pap-029" sz="2000" b="1" dirty="0">
                <a:latin typeface="Aptos" panose="020B0004020202020204" pitchFamily="34" charset="0"/>
              </a:rPr>
              <a:t>òrdu onrá mas tantu</a:t>
            </a:r>
            <a:r>
              <a:rPr lang="pap-029" sz="2000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0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012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41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43173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04299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513758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2" y="2934886"/>
            <a:ext cx="653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Kual don ta esun mih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ó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 Ningun! Pakiko?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1" y="1789254"/>
            <a:ext cx="65341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Una bes el a kontest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e problemanan inisial, Pablo ta mustra kon donnan spiritual ta bai for di ta un problema na ser un medio pa unidat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(1 Kor. 12-14).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DONNAN SPIRITUAL</a:t>
            </a: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HOPI DONNAN, UN DUNAD</a:t>
            </a:r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  <a:latin typeface="Aptos" panose="020B0004020202020204" pitchFamily="34" charset="0"/>
              </a:rPr>
              <a:t>Ó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 Pero tin diferensianan(variedatnan) di donnan, pero e mesun Spiritu 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Korintionan 12:4)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2000" b="1" dirty="0"/>
              <a:t>Ken ta duna donnan spiritual? (1 Kor. 12:4-6)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696974"/>
              </p:ext>
            </p:extLst>
          </p:nvPr>
        </p:nvGraphicFramePr>
        <p:xfrm>
          <a:off x="114299" y="1599426"/>
          <a:ext cx="9563100" cy="137160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419226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952750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1743075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2019299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Kor.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s-ES" sz="2000" b="1" dirty="0"/>
                        <a:t>Tin </a:t>
                      </a:r>
                      <a:r>
                        <a:rPr lang="es-ES" sz="2000" b="1" dirty="0" err="1"/>
                        <a:t>diferensianan</a:t>
                      </a:r>
                      <a:r>
                        <a:rPr lang="es-ES" sz="2000" b="1" dirty="0"/>
                        <a:t> di</a:t>
                      </a:r>
                      <a:endParaRPr lang="en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D</a:t>
                      </a:r>
                      <a:r>
                        <a:rPr lang="en" sz="2000" b="1" dirty="0"/>
                        <a:t>onnan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s-ES" sz="2000" b="1" dirty="0"/>
                        <a:t>Pero e </a:t>
                      </a:r>
                      <a:r>
                        <a:rPr lang="es-ES" sz="2000" b="1" dirty="0" err="1"/>
                        <a:t>mesun</a:t>
                      </a:r>
                      <a:r>
                        <a:rPr lang="es-ES" sz="2000" b="1" dirty="0"/>
                        <a:t> </a:t>
                      </a:r>
                      <a:endParaRPr lang="en" sz="2000" b="1" dirty="0"/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Spiritu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Kor.12:5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M</a:t>
                      </a:r>
                      <a:r>
                        <a:rPr lang="en" sz="1600" b="1" dirty="0"/>
                        <a:t>inisterio-nan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Se</a:t>
                      </a:r>
                      <a:r>
                        <a:rPr lang="en-US" sz="2000" b="1" dirty="0" err="1">
                          <a:latin typeface="Aptos" panose="020B0004020202020204" pitchFamily="34" charset="0"/>
                        </a:rPr>
                        <a:t>ñor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Kor.12:6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1" dirty="0"/>
                        <a:t>Obramentu</a:t>
                      </a:r>
                      <a:endParaRPr lang="en" sz="18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Dios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233068"/>
            <a:ext cx="88963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Pa yuda nos komprend</a:t>
            </a:r>
            <a:r>
              <a:rPr lang="pap-029" sz="2000" b="1" dirty="0">
                <a:latin typeface="Aptos" panose="020B0004020202020204" pitchFamily="34" charset="0"/>
              </a:rPr>
              <a:t>é e relashon entre donnan spiritual i</a:t>
            </a:r>
            <a:r>
              <a:rPr lang="pap-029" sz="2000" b="1" dirty="0"/>
              <a:t> nan Dunad</a:t>
            </a:r>
            <a:r>
              <a:rPr lang="pap-029" sz="2000" b="1" dirty="0">
                <a:latin typeface="Aptos" panose="020B0004020202020204" pitchFamily="34" charset="0"/>
              </a:rPr>
              <a:t>ó</a:t>
            </a:r>
            <a:r>
              <a:rPr lang="pap-029" sz="2000" b="1" dirty="0"/>
              <a:t>, Pablo ta huza tres terminonan pa identifik</a:t>
            </a:r>
            <a:r>
              <a:rPr lang="pap-029" sz="2000" b="1" dirty="0">
                <a:latin typeface="Aptos" panose="020B0004020202020204" pitchFamily="34" charset="0"/>
              </a:rPr>
              <a:t>á nan, hasiendo notabel nan diversidat</a:t>
            </a:r>
            <a:r>
              <a:rPr lang="pap-029" sz="2000" b="1" dirty="0"/>
              <a:t>: donnan; ministerionan; i  operashonnan</a:t>
            </a:r>
            <a:r>
              <a:rPr lang="en" sz="2000" b="1" dirty="0"/>
              <a:t>.</a:t>
            </a:r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5065958" y="2227512"/>
            <a:ext cx="231282" cy="13525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4000499" y="2941582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</a:rPr>
              <a:t>Donnan spiritual</a:t>
            </a: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8561633" y="1914928"/>
            <a:ext cx="231282" cy="20002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7834926" y="2980614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</a:rPr>
              <a:t>E Dunad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Aptos" panose="020B0004020202020204" pitchFamily="34" charset="0"/>
              </a:rPr>
              <a:t>ó</a:t>
            </a:r>
            <a:endParaRPr lang="en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6546" y="3354982"/>
            <a:ext cx="3060455" cy="1752169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5" y="5226784"/>
            <a:ext cx="55518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Pero Dios no ta regal</a:t>
            </a:r>
            <a:r>
              <a:rPr lang="pap-029" sz="2000" b="1" dirty="0">
                <a:latin typeface="Aptos" panose="020B0004020202020204" pitchFamily="34" charset="0"/>
              </a:rPr>
              <a:t>á donnan manera e “diosnan” </a:t>
            </a:r>
            <a:r>
              <a:rPr lang="pap-029" sz="2000" b="1" dirty="0"/>
              <a:t>Greco-Romano” a hasi (1 Kor. 12:2). No tin ningun </a:t>
            </a:r>
            <a:r>
              <a:rPr lang="pap-029" sz="2000" b="1" dirty="0">
                <a:latin typeface="Aptos" panose="020B0004020202020204" pitchFamily="34" charset="0"/>
              </a:rPr>
              <a:t>ékstasis</a:t>
            </a:r>
            <a:r>
              <a:rPr lang="pap-029" sz="2000" b="1" dirty="0"/>
              <a:t>, ni un selekshon di hirarkia di e resipientenan di e donnan (manera, por eh</a:t>
            </a:r>
            <a:r>
              <a:rPr lang="pap-029" sz="2000" b="1" dirty="0">
                <a:latin typeface="Aptos" panose="020B0004020202020204" pitchFamily="34" charset="0"/>
              </a:rPr>
              <a:t>è</a:t>
            </a:r>
            <a:r>
              <a:rPr lang="pap-029" sz="2000" b="1" dirty="0"/>
              <a:t>mpel, saserd</a:t>
            </a:r>
            <a:r>
              <a:rPr lang="pap-029" sz="2000" b="1" dirty="0">
                <a:latin typeface="Aptos" panose="020B0004020202020204" pitchFamily="34" charset="0"/>
              </a:rPr>
              <a:t>ótisanan</a:t>
            </a:r>
            <a:r>
              <a:rPr lang="en" sz="2000" b="1" dirty="0"/>
              <a:t>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14452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14452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249133"/>
            <a:ext cx="88963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Sinembargo, e Dunad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ó ta Uno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: e Spiritu [Santu]; Se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ñor [Hesus</a:t>
            </a:r>
            <a:r>
              <a:rPr lang="pap-029" sz="2000" b="1" dirty="0">
                <a:solidFill>
                  <a:prstClr val="black"/>
                </a:solidFill>
                <a:latin typeface="Aptos" panose="020B0004020202020204" pitchFamily="34" charset="0"/>
              </a:rPr>
              <a:t>]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; i Dios [e Tata]. Esei ta pa bisa: e Deidat trahando den un solo st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èm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(Juan 14:16).</a:t>
            </a: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169594"/>
            <a:ext cx="4461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Pakiko Dios ta duna diferente donnan a diferente pueblo</a:t>
            </a:r>
            <a:r>
              <a:rPr lang="en" sz="2000" b="1" dirty="0"/>
              <a:t>? (1 Kor. 12:7)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175494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HOPI DONNAN, UN DUNAD</a:t>
            </a:r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  <a:latin typeface="Aptos" panose="020B0004020202020204" pitchFamily="34" charset="0"/>
              </a:rPr>
              <a:t>Ó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 Pero tin variedat di donnan, pero e mesun Spiritu 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Korintionan 12:4)</a:t>
            </a: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25287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9700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064741"/>
            <a:ext cx="45434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Donnan spiritual ta w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òrdu huzá 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“ pa e benefisio ” di e iglesia. Solamente Dios sa kua pueblo por huza un don partikular pa logra e prop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ósito ei. </a:t>
            </a:r>
            <a:endParaRPr kumimoji="0" lang="pap-029" sz="2000" b="1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HOPI MIEMBRONAN, UN KURPA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 Meskos ku un kurpa, ounke unu, tin hopi partinan(miembronan), pero tur su hopi partinan ta forma 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ú</a:t>
            </a:r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 kurpa, asina ta ku Kristu.” 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Korintionan 12:12)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6" y="1272283"/>
            <a:ext cx="65777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Dios ta Unu, pero kada miembro di e Divinidat tin Su propio funkshon. Di e mesun manera, e iglesia ta unu, pero kada komponente di esaki tin su propio funkshon komo parti di e kurpa di Kristu riba Tera (1 Kor. 12:12-13).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189" y="5276850"/>
            <a:ext cx="2032138" cy="1406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0" y="5547003"/>
            <a:ext cx="65777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Esaki ta implik</a:t>
            </a:r>
            <a:r>
              <a:rPr lang="pap-029" sz="2000" b="1" dirty="0">
                <a:latin typeface="Aptos" panose="020B0004020202020204" pitchFamily="34" charset="0"/>
              </a:rPr>
              <a:t>á(indiká) ku kada un ta nesesario</a:t>
            </a:r>
            <a:r>
              <a:rPr lang="pap-029" sz="2000" b="1" dirty="0"/>
              <a:t>; ku ningun ta mas grandi ku un otro; ku kada un mester preokup</a:t>
            </a:r>
            <a:r>
              <a:rPr lang="pap-029" sz="2000" b="1" dirty="0">
                <a:latin typeface="Aptos" panose="020B0004020202020204" pitchFamily="34" charset="0"/>
              </a:rPr>
              <a:t>á pa e bienestar di otronan</a:t>
            </a:r>
            <a:r>
              <a:rPr lang="pap-029" sz="2000" b="1" dirty="0"/>
              <a:t>; i ku kada un mester traha pa e unidat di e iglesia (1 Kor</a:t>
            </a:r>
            <a:r>
              <a:rPr lang="en" sz="2000" b="1" dirty="0"/>
              <a:t>. 12:15-27).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8" y="4710440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5" y="2490947"/>
            <a:ext cx="665216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Pablo ta huza e analogia di e kurpa humano manera e iglesia pa duna 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énfasis na unidat den diversidat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E wowo tin e “ don ” di bista, pero e orea no tin e. Sinembargo, e dosnan ta kompliment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un na otro dor di traha huntu. 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Similarmente, den e iglesia, kada</a:t>
            </a:r>
            <a:r>
              <a:rPr kumimoji="0" lang="pap-029" sz="2000" b="1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persona ta kumpli ku nan trabou segun e donnan ku nan a risib</a:t>
            </a:r>
            <a:r>
              <a:rPr kumimoji="0" lang="pap-029" sz="2000" b="1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í 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(1 Korintionan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12:28-30).</a:t>
            </a: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 ELEMENTO KU TA UNI</a:t>
            </a: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0160488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0"/>
            <a:ext cx="9577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E EKSELENSIA DI AMOR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4613" y="691247"/>
            <a:ext cx="95773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 Awor anhel</a:t>
            </a:r>
            <a:r>
              <a:rPr lang="en-US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á </a:t>
            </a:r>
            <a:r>
              <a:rPr lang="en-US" sz="14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ansiosamente</a:t>
            </a:r>
            <a:r>
              <a:rPr lang="en-US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 </a:t>
            </a:r>
            <a:r>
              <a:rPr lang="en-US" sz="14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donnan</a:t>
            </a:r>
            <a:r>
              <a:rPr lang="en-US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di mas </a:t>
            </a:r>
            <a:r>
              <a:rPr lang="en-US" sz="14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grandi</a:t>
            </a:r>
            <a:r>
              <a:rPr lang="en-US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en-US" sz="14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mihó</a:t>
            </a:r>
            <a:r>
              <a:rPr lang="en-US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). I </a:t>
            </a:r>
            <a:r>
              <a:rPr lang="en-US" sz="14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ainda</a:t>
            </a:r>
            <a:r>
              <a:rPr lang="en-US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lo mi </a:t>
            </a:r>
            <a:r>
              <a:rPr lang="en-US" sz="14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mustra</a:t>
            </a:r>
            <a:r>
              <a:rPr lang="en-US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4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boso</a:t>
            </a:r>
            <a:r>
              <a:rPr lang="en-US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 </a:t>
            </a:r>
            <a:r>
              <a:rPr lang="en-US" sz="14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kaminda</a:t>
            </a:r>
            <a:r>
              <a:rPr lang="en-US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di mas </a:t>
            </a:r>
            <a:r>
              <a:rPr lang="en-US" sz="14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ekselente</a:t>
            </a: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(1 Korintionan 12:31)</a:t>
            </a:r>
            <a:endParaRPr lang="es-ES" sz="1400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743198" y="1666324"/>
            <a:ext cx="34480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Amor no ta un don, pero “ e kaminda di mas ekselente ” (1 Korintionan 12:31). E ta un fruta di e Spiritu Santu den e bida di e kreyente ( Galationan 5:22). Donnan spiritual solamente por w</a:t>
            </a:r>
            <a:r>
              <a:rPr lang="pap-029" sz="2000" b="1" dirty="0">
                <a:latin typeface="Aptos" panose="020B0004020202020204" pitchFamily="34" charset="0"/>
              </a:rPr>
              <a:t>òrdu huzá debidamente dor di amor</a:t>
            </a:r>
            <a:r>
              <a:rPr lang="en" sz="2000" b="1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6" y="86828"/>
            <a:ext cx="2486027" cy="44431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47624" y="4549616"/>
            <a:ext cx="646509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E don di lenga, sin amor, ta “ un g</a:t>
            </a:r>
            <a:r>
              <a:rPr lang="pap-029" sz="2000" b="1" dirty="0">
                <a:latin typeface="Aptos" panose="020B0004020202020204" pitchFamily="34" charset="0"/>
              </a:rPr>
              <a:t>ong ku ta zona òf un sambal ku ta resoná. </a:t>
            </a:r>
            <a:r>
              <a:rPr lang="pap-029" sz="2000" b="1" dirty="0"/>
              <a:t>” E don di profesia, e don di konosementu, i  e don di fe, sin amor, ta nada. E don di generosidat i e don di martirio, sin amor</a:t>
            </a:r>
            <a:r>
              <a:rPr lang="en" sz="2000" b="1" dirty="0"/>
              <a:t>, ta sin balor (1 Kor. 13:1-3).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47623" y="6148140"/>
            <a:ext cx="646509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1 </a:t>
            </a:r>
            <a:r>
              <a:rPr kumimoji="0" lang="pap-029" sz="19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Korintionan 13:4-7 ta prove</a:t>
            </a:r>
            <a:r>
              <a:rPr kumimoji="0" lang="pap-029" sz="19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é</a:t>
            </a:r>
            <a:r>
              <a:rPr kumimoji="0" lang="pap-029" sz="19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un guia s</a:t>
            </a:r>
            <a:r>
              <a:rPr kumimoji="0" lang="pap-029" sz="19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ólido pa kondukta apropiado</a:t>
            </a:r>
            <a:r>
              <a:rPr kumimoji="0" lang="pap-029" sz="1900" b="1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pap-029" sz="19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den e pr</a:t>
            </a:r>
            <a:r>
              <a:rPr kumimoji="0" lang="pap-029" sz="19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áktika di donnan spiritual</a:t>
            </a:r>
            <a:r>
              <a:rPr kumimoji="0" lang="pap-029" sz="19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25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1362</TotalTime>
  <Words>1667</Words>
  <Application>Microsoft Office PowerPoint</Application>
  <PresentationFormat>Panorámica</PresentationFormat>
  <Paragraphs>108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Comic Sans MS</vt:lpstr>
      <vt:lpstr>Aptos</vt:lpstr>
      <vt:lpstr>Constantia</vt:lpstr>
      <vt:lpstr>Arial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125</cp:revision>
  <dcterms:created xsi:type="dcterms:W3CDTF">2026-07-08T13:31:31Z</dcterms:created>
  <dcterms:modified xsi:type="dcterms:W3CDTF">2026-08-02T06:03:29Z</dcterms:modified>
</cp:coreProperties>
</file>