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Dios ta revel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á Su mensahe na Hesus</a:t>
          </a:r>
          <a:endParaRPr lang="pap-029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Hesus ta revel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á e mensahe na un angel</a:t>
          </a:r>
          <a:endParaRPr lang="pap-029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angel ta revel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á e mensahe na Juan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e profeta</a:t>
          </a:r>
          <a:endParaRPr lang="pap-029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Juan ta pone e mensahe risib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í den skirbimentu</a:t>
          </a:r>
          <a:endParaRPr lang="pap-029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pap-029" sz="1800" b="1" noProof="0" dirty="0">
              <a:solidFill>
                <a:srgbClr val="3399FF"/>
              </a:solidFill>
            </a:rPr>
            <a:t>Pa medio di vishonnan i so</a:t>
          </a:r>
          <a:r>
            <a:rPr lang="pap-029" sz="1800" b="1" noProof="0" dirty="0">
              <a:solidFill>
                <a:srgbClr val="3399FF"/>
              </a:solidFill>
              <a:latin typeface="Aptos" panose="020B0004020202020204" pitchFamily="34" charset="0"/>
            </a:rPr>
            <a:t>ñonan</a:t>
          </a:r>
          <a:br>
            <a:rPr lang="pap-029" sz="1800" b="1" noProof="0" dirty="0">
              <a:solidFill>
                <a:srgbClr val="3399FF"/>
              </a:solidFill>
              <a:latin typeface="Aptos" panose="020B0004020202020204" pitchFamily="34" charset="0"/>
            </a:rPr>
          </a:br>
          <a:r>
            <a:rPr lang="pap-029" sz="1800" b="1" noProof="0" dirty="0">
              <a:solidFill>
                <a:srgbClr val="3399FF"/>
              </a:solidFill>
            </a:rPr>
            <a:t>(Numbernan </a:t>
          </a:r>
          <a:r>
            <a:rPr lang="en" sz="1800" b="1" noProof="0" dirty="0">
              <a:solidFill>
                <a:srgbClr val="3399FF"/>
              </a:solidFill>
            </a:rPr>
            <a:t>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C0099"/>
              </a:solidFill>
            </a:rPr>
            <a:t>Pa medio di eksperensianan personal  (1 Juan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009900"/>
              </a:solidFill>
            </a:rPr>
            <a:t>Pa medio di investigashon hist</a:t>
          </a:r>
          <a:r>
            <a:rPr lang="en-US" sz="1800" b="1" noProof="0" dirty="0">
              <a:solidFill>
                <a:srgbClr val="009900"/>
              </a:solidFill>
              <a:latin typeface="Aptos" panose="020B0004020202020204" pitchFamily="34" charset="0"/>
            </a:rPr>
            <a:t>ó</a:t>
          </a:r>
          <a:r>
            <a:rPr lang="en" sz="1800" b="1" noProof="0" dirty="0">
              <a:solidFill>
                <a:srgbClr val="009900"/>
              </a:solidFill>
            </a:rPr>
            <a:t>riko  (Lukas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46200"/>
              </a:solidFill>
            </a:rPr>
            <a:t>Pa medio di impreshonnan divino  (2Pedro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 Adam i Eva 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Ora dunando e 10 mandamentunan (Deut.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 e boutismo di Hesus (Mat.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e transfigurashon  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(Marko 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k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òrda e eventonan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(Eks.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instru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í nos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(Ekle.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invita nos na repentimentu (Jer.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duna nos eh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èmpelnan pa imitá òf rechasá </a:t>
          </a:r>
          <a:r>
            <a:rPr lang="pap-029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Kor.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Asina ku nos lo por konose e futuro (Rev.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Dios ta revel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á Su mensahe na Hesus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Hesus ta revel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á e mensahe na un angel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angel ta revel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á e mensahe na Juan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e profeta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Juan ta pone e mensahe risib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í den skirbimentu</a:t>
          </a:r>
          <a:endParaRPr lang="pap-029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>
              <a:solidFill>
                <a:srgbClr val="3399FF"/>
              </a:solidFill>
            </a:rPr>
            <a:t>Pa medio di vishonnan i so</a:t>
          </a:r>
          <a:r>
            <a:rPr lang="pap-029" sz="1800" b="1" kern="1200" noProof="0" dirty="0">
              <a:solidFill>
                <a:srgbClr val="3399FF"/>
              </a:solidFill>
              <a:latin typeface="Aptos" panose="020B0004020202020204" pitchFamily="34" charset="0"/>
            </a:rPr>
            <a:t>ñonan</a:t>
          </a:r>
          <a:br>
            <a:rPr lang="pap-029" sz="1800" b="1" kern="1200" noProof="0" dirty="0">
              <a:solidFill>
                <a:srgbClr val="3399FF"/>
              </a:solidFill>
              <a:latin typeface="Aptos" panose="020B0004020202020204" pitchFamily="34" charset="0"/>
            </a:rPr>
          </a:br>
          <a:r>
            <a:rPr lang="pap-029" sz="1800" b="1" kern="1200" noProof="0" dirty="0">
              <a:solidFill>
                <a:srgbClr val="3399FF"/>
              </a:solidFill>
            </a:rPr>
            <a:t>(Numbernan </a:t>
          </a:r>
          <a:r>
            <a:rPr lang="en" sz="1800" b="1" kern="1200" noProof="0" dirty="0">
              <a:solidFill>
                <a:srgbClr val="3399FF"/>
              </a:solidFill>
            </a:rPr>
            <a:t>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CC0099"/>
              </a:solidFill>
            </a:rPr>
            <a:t>Pa medio di eksperensianan personal  (1 Juan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009900"/>
              </a:solidFill>
            </a:rPr>
            <a:t>Pa medio di investigashon hist</a:t>
          </a:r>
          <a:r>
            <a:rPr lang="en-US" sz="1800" b="1" kern="1200" noProof="0" dirty="0">
              <a:solidFill>
                <a:srgbClr val="009900"/>
              </a:solidFill>
              <a:latin typeface="Aptos" panose="020B0004020202020204" pitchFamily="34" charset="0"/>
            </a:rPr>
            <a:t>ó</a:t>
          </a:r>
          <a:r>
            <a:rPr lang="en" sz="1800" b="1" kern="1200" noProof="0" dirty="0">
              <a:solidFill>
                <a:srgbClr val="009900"/>
              </a:solidFill>
            </a:rPr>
            <a:t>riko  (Lukas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C46200"/>
              </a:solidFill>
            </a:rPr>
            <a:t>Pa medio di impreshonnan divino  (2Pedro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 Adam i Eva 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Ora dunando e 10 mandamentunan (Deut.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 e boutismo di Hesus (Mat.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e transfigurashon  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(Marko 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k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òrda e eventonan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(Eks.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instru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í nos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(Ekle.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invita nos na repentimentu (Jer.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 duna nos eh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èmpelnan pa imitá òf rechasá </a:t>
          </a:r>
          <a:r>
            <a:rPr lang="pap-029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Kor.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Asina ku nos lo por konose e futuro (Rev.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REVELASHON I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INSPIRASHON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è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5 pa 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Òktober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41549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E Revelashon di Hesu-Kristu, ku Dios a dun’E pa mustra Su sirbid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ónan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— kosnan ku pronto mester sosod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é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Y El a manda esaki i a komunik’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é pa medio di Su angel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 Su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sirbidó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 Juan,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kende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duna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rPr>
              <a:t> testimonio di e palabra di Dios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i na e testimonio di Hesu-Kristu, na tur kos loke el a mira 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(Revelashon 1:1-2)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pap-029" sz="2000" b="1" dirty="0">
                <a:solidFill>
                  <a:srgbClr val="FA46B9"/>
                </a:solidFill>
              </a:rPr>
              <a:t>Revelashon i inspirashon:</a:t>
            </a:r>
          </a:p>
          <a:p>
            <a:pPr lvl="1">
              <a:spcBef>
                <a:spcPts val="600"/>
              </a:spcBef>
            </a:pPr>
            <a:r>
              <a:rPr lang="pap-029" sz="2000" b="1" dirty="0"/>
              <a:t>Revelashon general i speshal</a:t>
            </a:r>
          </a:p>
          <a:p>
            <a:pPr lvl="1">
              <a:spcBef>
                <a:spcPts val="600"/>
              </a:spcBef>
            </a:pPr>
            <a:r>
              <a:rPr lang="pap-029" sz="2000" b="1" dirty="0"/>
              <a:t>E proseso di inspirashon</a:t>
            </a:r>
          </a:p>
          <a:p>
            <a:pPr>
              <a:spcBef>
                <a:spcPts val="1800"/>
              </a:spcBef>
            </a:pPr>
            <a:r>
              <a:rPr lang="pap-029" sz="2000" b="1" dirty="0">
                <a:solidFill>
                  <a:srgbClr val="3E5EF9"/>
                </a:solidFill>
              </a:rPr>
              <a:t>Tiponan(sortonan) di komunikashon profetiko:</a:t>
            </a:r>
          </a:p>
          <a:p>
            <a:pPr lvl="1">
              <a:spcBef>
                <a:spcPts val="600"/>
              </a:spcBef>
            </a:pPr>
            <a:r>
              <a:rPr lang="pap-029" sz="2000" b="1" dirty="0"/>
              <a:t>Mensahenan oral </a:t>
            </a:r>
          </a:p>
          <a:p>
            <a:pPr lvl="1">
              <a:spcBef>
                <a:spcPts val="600"/>
              </a:spcBef>
            </a:pPr>
            <a:r>
              <a:rPr lang="pap-029" sz="2000" b="1" dirty="0"/>
              <a:t>Mensahenan skirb</a:t>
            </a:r>
            <a:r>
              <a:rPr lang="pap-029" sz="2000" b="1" dirty="0">
                <a:latin typeface="Aptos" panose="020B0004020202020204" pitchFamily="34" charset="0"/>
              </a:rPr>
              <a:t>í </a:t>
            </a:r>
            <a:endParaRPr lang="pap-029" sz="2000" b="1" dirty="0"/>
          </a:p>
          <a:p>
            <a:pPr lvl="1">
              <a:spcBef>
                <a:spcPts val="600"/>
              </a:spcBef>
            </a:pPr>
            <a:r>
              <a:rPr lang="pap-029" sz="2000" b="1" dirty="0"/>
              <a:t>Drama, s</a:t>
            </a:r>
            <a:r>
              <a:rPr lang="pap-029" sz="2000" b="1" dirty="0">
                <a:latin typeface="Aptos" panose="020B0004020202020204" pitchFamily="34" charset="0"/>
              </a:rPr>
              <a:t>ímbolonan, </a:t>
            </a:r>
            <a:r>
              <a:rPr lang="pap-029" sz="2000" b="1" dirty="0"/>
              <a:t>par</a:t>
            </a:r>
            <a:r>
              <a:rPr lang="pap-029" sz="2000" b="1" dirty="0">
                <a:latin typeface="Aptos" panose="020B0004020202020204" pitchFamily="34" charset="0"/>
              </a:rPr>
              <a:t>ábolanan</a:t>
            </a:r>
            <a:endParaRPr lang="pap-029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Revelashon 1:1-2 ta kontene un eh</a:t>
            </a:r>
            <a:r>
              <a:rPr lang="pap-029" sz="2000" b="1" dirty="0">
                <a:latin typeface="Aptos" panose="020B0004020202020204" pitchFamily="34" charset="0"/>
              </a:rPr>
              <a:t>èmpel di kon Dios ta revelá Su mensahe na nos dor di e profeta</a:t>
            </a:r>
            <a:r>
              <a:rPr lang="pap-029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5546841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Pero esaki no ta e </a:t>
            </a:r>
            <a:r>
              <a:rPr lang="pap-029" sz="2000" b="1" dirty="0">
                <a:latin typeface="Aptos" panose="020B0004020202020204" pitchFamily="34" charset="0"/>
              </a:rPr>
              <a:t>úniko manera ku Dios a revelá Su mes na e profetanan, ni e úniko manera ku e mensahe divino a wòrdu transportá dor di nan. Nos lo studia e varios maneranan ku Dios a revelá Su mes na e profetanan i</a:t>
            </a:r>
            <a:r>
              <a:rPr lang="pap-029" sz="2000" b="1" dirty="0"/>
              <a:t> a inspir</a:t>
            </a:r>
            <a:r>
              <a:rPr lang="pap-029" sz="2000" b="1" dirty="0">
                <a:latin typeface="Aptos" panose="020B0004020202020204" pitchFamily="34" charset="0"/>
              </a:rPr>
              <a:t>á nan</a:t>
            </a:r>
            <a:r>
              <a:rPr lang="pap-029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4015357"/>
            <a:ext cx="60499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REVELASHON I INSPIRASHON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REVELASHON GENERAL I </a:t>
            </a:r>
            <a:r>
              <a:rPr lang="es-ES" sz="4400" b="1" spc="300" dirty="0" err="1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SPESHAL</a:t>
            </a:r>
            <a:endParaRPr lang="es-ES" sz="44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7386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ap-02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</a:t>
            </a:r>
            <a:r>
              <a:rPr lang="pap-029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 shelunan ta deklará(konta) di e gloria di Dios; e shelunan(firmamentu) ta proklamá e obra di Su mannan”</a:t>
            </a:r>
          </a:p>
          <a:p>
            <a:pPr algn="ctr"/>
            <a:r>
              <a:rPr lang="pap-029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Salmo 19:1 NVI)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ap-02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Ora ku tin un profeta meimei di boso, Ami Señor, lo revelá Mi mes na djé den vishonnan, Mi ta papia ku nan den soñonan” </a:t>
            </a:r>
            <a:r>
              <a:rPr lang="pap-029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(Numbernan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12:6 </a:t>
            </a:r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1900" b="1" dirty="0"/>
              <a:t>Pablo ta bisa ku esnan kende ta nenga e eksistensia di Dios “ ta sin </a:t>
            </a:r>
            <a:r>
              <a:rPr lang="pap-029" sz="1900" b="1" dirty="0">
                <a:latin typeface="Aptos" panose="020B0004020202020204" pitchFamily="34" charset="0"/>
              </a:rPr>
              <a:t>èksküs</a:t>
            </a:r>
            <a:r>
              <a:rPr lang="pap-029" sz="1900" b="1" dirty="0"/>
              <a:t>,” pasombra naturalesa ta revel</a:t>
            </a:r>
            <a:r>
              <a:rPr lang="pap-029" sz="1900" b="1" dirty="0">
                <a:latin typeface="Aptos" panose="020B0004020202020204" pitchFamily="34" charset="0"/>
              </a:rPr>
              <a:t>á </a:t>
            </a:r>
            <a:r>
              <a:rPr lang="pap-029" sz="1900" b="1" dirty="0"/>
              <a:t>“ Su atributonan invisibel ta klaramente mir</a:t>
            </a:r>
            <a:r>
              <a:rPr lang="pap-029" sz="1900" b="1" dirty="0">
                <a:latin typeface="Aptos" panose="020B0004020202020204" pitchFamily="34" charset="0"/>
              </a:rPr>
              <a:t>á</a:t>
            </a:r>
            <a:r>
              <a:rPr lang="pap-029" sz="1900" b="1" dirty="0"/>
              <a:t>, […] asta Su poder et</a:t>
            </a:r>
            <a:r>
              <a:rPr lang="pap-029" sz="1900" b="1" dirty="0">
                <a:latin typeface="Aptos" panose="020B0004020202020204" pitchFamily="34" charset="0"/>
              </a:rPr>
              <a:t>èrno i</a:t>
            </a:r>
            <a:r>
              <a:rPr lang="pap-029" sz="1900" b="1" dirty="0"/>
              <a:t> Divinidat ”</a:t>
            </a:r>
            <a:br>
              <a:rPr lang="pap-029" sz="1900" b="1" dirty="0"/>
            </a:br>
            <a:r>
              <a:rPr lang="pap-029" sz="1900" b="1" dirty="0"/>
              <a:t>(Rom. 1:20; Ps.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Pa e rason (motibo) aki, Dios a huza m</a:t>
            </a:r>
            <a:r>
              <a:rPr lang="pap-029" sz="2000" b="1" dirty="0">
                <a:latin typeface="Aptos" panose="020B0004020202020204" pitchFamily="34" charset="0"/>
              </a:rPr>
              <a:t>étodonan mas direkto pa hasi Su mes konosí</a:t>
            </a:r>
            <a:r>
              <a:rPr lang="pap-029" sz="2000" b="1" dirty="0"/>
              <a:t>: revelashon speshal dor di e profetanan i Hesus Kristu, manera a w</a:t>
            </a:r>
            <a:r>
              <a:rPr lang="pap-029" sz="2000" b="1" dirty="0">
                <a:latin typeface="Aptos" panose="020B0004020202020204" pitchFamily="34" charset="0"/>
              </a:rPr>
              <a:t>òrdu registrá den e Beibel</a:t>
            </a:r>
            <a:r>
              <a:rPr lang="pap-029" sz="2000" b="1" dirty="0"/>
              <a:t>, e Palabra di Dios </a:t>
            </a:r>
            <a:r>
              <a:rPr lang="en-US" sz="2000" b="1" dirty="0"/>
              <a:t>(Heb.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ap-029" sz="2000" b="1" dirty="0"/>
              <a:t>Pero naturalesa, desde e Kaida di Adam i Eva, tambe tin konsekuensianan di pik</a:t>
            </a:r>
            <a:r>
              <a:rPr lang="pap-029" sz="2000" b="1" dirty="0">
                <a:latin typeface="Aptos" panose="020B0004020202020204" pitchFamily="34" charset="0"/>
              </a:rPr>
              <a:t>á </a:t>
            </a:r>
            <a:r>
              <a:rPr lang="pap-029" sz="2000" b="1" dirty="0"/>
              <a:t>( pl</a:t>
            </a:r>
            <a:r>
              <a:rPr lang="pap-029" sz="2000" b="1" dirty="0">
                <a:latin typeface="Aptos" panose="020B0004020202020204" pitchFamily="34" charset="0"/>
              </a:rPr>
              <a:t>ùndermentu, </a:t>
            </a:r>
            <a:r>
              <a:rPr lang="pap-029" sz="2000" b="1" dirty="0"/>
              <a:t>temblornan</a:t>
            </a:r>
            <a:r>
              <a:rPr lang="en-US" sz="2000" b="1" dirty="0"/>
              <a:t>,  …)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65845"/>
            <a:ext cx="742147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1900" b="1" dirty="0">
                <a:solidFill>
                  <a:prstClr val="black"/>
                </a:solidFill>
              </a:rPr>
              <a:t>Nos por mira kon Dios a mira padilanti e entrada di pik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á den e poder regenerativo ku El a implementá den sernan bibu. </a:t>
            </a:r>
            <a:r>
              <a:rPr lang="pap-029" sz="1900" b="1" dirty="0">
                <a:solidFill>
                  <a:prstClr val="black"/>
                </a:solidFill>
              </a:rPr>
              <a:t> Ora ku nos w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òrdu heridá, mekanismonan ta wòrdu poné den moshon ku ta sera e herida i</a:t>
            </a:r>
            <a:r>
              <a:rPr lang="pap-029" sz="1900" b="1" dirty="0">
                <a:solidFill>
                  <a:prstClr val="black"/>
                </a:solidFill>
              </a:rPr>
              <a:t> ta regener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á e tehido</a:t>
            </a:r>
            <a:r>
              <a:rPr lang="pap-029" sz="1900" b="1" dirty="0">
                <a:solidFill>
                  <a:prstClr val="black"/>
                </a:solidFill>
              </a:rPr>
              <a:t>. Y e mekanismonan ei ya kaba tabata einan prom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é ku e herida a sosodé</a:t>
            </a:r>
            <a:r>
              <a:rPr lang="pap-029" sz="1900" b="1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E PROSESO DI INSPIRASHON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 </a:t>
            </a:r>
            <a:r>
              <a:rPr lang="pap-029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Tur Skritura ta inspirá pa Dios i ta útil pa siñansa, pa reprendementu, pa korekshon i eduká den hustisia ” </a:t>
            </a:r>
            <a:r>
              <a:rPr lang="pap-029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Timoteo 3:16 </a:t>
            </a:r>
            <a:r>
              <a:rPr lang="pap-029" sz="11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ap-029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pap-029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Pa siglonan, Dios Su obranan i mensahenan a w</a:t>
            </a:r>
            <a:r>
              <a:rPr lang="pap-029" sz="2000" b="1" dirty="0">
                <a:latin typeface="Aptos" panose="020B0004020202020204" pitchFamily="34" charset="0"/>
              </a:rPr>
              <a:t>òrdu transmití </a:t>
            </a:r>
            <a:r>
              <a:rPr lang="pap-029" sz="2000" b="1" dirty="0"/>
              <a:t>oralmente, te ora ku Dios a inspir</a:t>
            </a:r>
            <a:r>
              <a:rPr lang="pap-029" sz="2000" b="1" dirty="0">
                <a:latin typeface="Aptos" panose="020B0004020202020204" pitchFamily="34" charset="0"/>
              </a:rPr>
              <a:t>á Moisés pa registrá e aktonan i</a:t>
            </a:r>
            <a:r>
              <a:rPr lang="pap-029" sz="2000" b="1" dirty="0"/>
              <a:t> deklarashonnan aki por eskrito.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399097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For di e momentu ei, e mensahenan ku Dios tabata kier a preserv</a:t>
            </a:r>
            <a:r>
              <a:rPr lang="pap-029" sz="2000" b="1" dirty="0">
                <a:latin typeface="Aptos" panose="020B0004020202020204" pitchFamily="34" charset="0"/>
              </a:rPr>
              <a:t>á  a wòrdu skirbí dor di </a:t>
            </a:r>
            <a:r>
              <a:rPr lang="pap-029" sz="2000" b="1" dirty="0"/>
              <a:t>“ hendenan inspir</a:t>
            </a:r>
            <a:r>
              <a:rPr lang="pap-029" sz="2000" b="1" dirty="0">
                <a:latin typeface="Aptos" panose="020B0004020202020204" pitchFamily="34" charset="0"/>
              </a:rPr>
              <a:t>á </a:t>
            </a:r>
            <a:r>
              <a:rPr lang="pap-029" sz="2000" b="1" dirty="0"/>
              <a:t>”, esei ta, gui</a:t>
            </a:r>
            <a:r>
              <a:rPr lang="pap-029" sz="2000" b="1" dirty="0">
                <a:latin typeface="Aptos" panose="020B0004020202020204" pitchFamily="34" charset="0"/>
              </a:rPr>
              <a:t>á dor di e Spiritu Santu </a:t>
            </a:r>
            <a:r>
              <a:rPr lang="pap-029" sz="2000" b="1" dirty="0"/>
              <a:t>(2 Pedro 1:21). Esaki ta hasi e Beibel un buki </a:t>
            </a:r>
            <a:r>
              <a:rPr lang="pap-029" sz="2000" b="1" dirty="0">
                <a:latin typeface="Aptos" panose="020B0004020202020204" pitchFamily="34" charset="0"/>
              </a:rPr>
              <a:t>úniko</a:t>
            </a:r>
            <a:r>
              <a:rPr lang="pap-029" sz="2000" b="1" dirty="0"/>
              <a:t>, konteniendo e revelashon kompleto divino.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Manera kiko e proseso di inspirashon aki tabata?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4038533"/>
            <a:ext cx="604993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TIPONAN(SORTONAN) DI  KOMUNIKASHON PROF</a:t>
            </a:r>
            <a:r>
              <a:rPr lang="es-E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  <a:latin typeface="Aptos" panose="020B0004020202020204" pitchFamily="34" charset="0"/>
              </a:rPr>
              <a:t>ÉTIKO</a:t>
            </a:r>
            <a:endParaRPr lang="es-E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MENSAHENAN ORAL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426930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sz="1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El a stashoná e Levitanan den e tèmpel di Señ ku simbalnan, arpanan i salterionan konforme e manera preskribí dor di David i Gad e rei su miradó i Natan e profeta; esaki a wòrdu komandá dor di Señor pa medio di Su profetanan. Asina ei e Levitanan tabata pará kla ku David su instrumèntnan, i e saserdotenan ku nan tròmpùtnan .”</a:t>
            </a:r>
          </a:p>
          <a:p>
            <a:pPr algn="ctr"/>
            <a:r>
              <a:rPr lang="pap-029" sz="1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Kronikanan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Pa nan parti, e profetanan a transmit</a:t>
            </a:r>
            <a:r>
              <a:rPr lang="pap-029" sz="2000" b="1" dirty="0">
                <a:latin typeface="Aptos" panose="020B0004020202020204" pitchFamily="34" charset="0"/>
              </a:rPr>
              <a:t>í</a:t>
            </a:r>
            <a:r>
              <a:rPr lang="pap-029" sz="2000" b="1" dirty="0"/>
              <a:t> oralmente e palabranan transport</a:t>
            </a:r>
            <a:r>
              <a:rPr lang="pap-029" sz="2000" b="1" dirty="0">
                <a:latin typeface="Aptos" panose="020B0004020202020204" pitchFamily="34" charset="0"/>
              </a:rPr>
              <a:t>á dor di Dios, deklarando klaramente</a:t>
            </a:r>
            <a:r>
              <a:rPr lang="pap-029" sz="2000" b="1" dirty="0"/>
              <a:t>: “ Asina Yehova </a:t>
            </a:r>
            <a:r>
              <a:rPr lang="pap-029" sz="2000" b="1" dirty="0">
                <a:latin typeface="Aptos" panose="020B0004020202020204" pitchFamily="34" charset="0"/>
              </a:rPr>
              <a:t>ta bisa </a:t>
            </a:r>
            <a:r>
              <a:rPr lang="pap-029" sz="2000" b="1" dirty="0"/>
              <a:t>” (Huesnan 6:8). E mensahenan aki — manera den e kaso di No</a:t>
            </a:r>
            <a:r>
              <a:rPr lang="pap-029" sz="2000" b="1" dirty="0">
                <a:latin typeface="Aptos" panose="020B0004020202020204" pitchFamily="34" charset="0"/>
              </a:rPr>
              <a:t>e </a:t>
            </a:r>
            <a:r>
              <a:rPr lang="pap-029" sz="2000" b="1" dirty="0"/>
              <a:t>—no semper tabata registr</a:t>
            </a:r>
            <a:r>
              <a:rPr lang="pap-029" sz="2000" b="1" dirty="0">
                <a:latin typeface="Aptos" panose="020B0004020202020204" pitchFamily="34" charset="0"/>
              </a:rPr>
              <a:t>á por eskrito</a:t>
            </a:r>
            <a:r>
              <a:rPr lang="pap-029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4972743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ap-029" sz="2000" b="1" dirty="0"/>
              <a:t>Dios a papia direktamente na (ku) hende na kuater okashon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Nos konos</a:t>
            </a:r>
            <a:r>
              <a:rPr lang="pap-029" sz="2000" b="1" dirty="0">
                <a:latin typeface="Aptos" panose="020B0004020202020204" pitchFamily="34" charset="0"/>
              </a:rPr>
              <a:t>é</a:t>
            </a:r>
            <a:r>
              <a:rPr lang="pap-029" sz="2000" b="1" dirty="0"/>
              <a:t> solamente e palabranan di hopi profetanan dor di e eskritonan di otronan, t</a:t>
            </a:r>
            <a:r>
              <a:rPr lang="pap-029" sz="2000" b="1" dirty="0">
                <a:latin typeface="Aptos" panose="020B0004020202020204" pitchFamily="34" charset="0"/>
              </a:rPr>
              <a:t>òg nan a kontené e mesun outoridat manera esnan kende a laga nan mensahenan den forma skirbí</a:t>
            </a:r>
            <a:r>
              <a:rPr lang="pap-029" sz="2000" b="1" dirty="0"/>
              <a:t>. Entre nan ta Natan, Elias, Eliseo, i Juan Boutista.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MENSAHENAN SKIRB</a:t>
            </a:r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ptos" panose="020B0004020202020204" pitchFamily="34" charset="0"/>
              </a:rPr>
              <a:t>Í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</a:t>
            </a:r>
            <a:r>
              <a:rPr lang="pap-029" sz="15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 ora ei Señor a bisa Moisés, “ Skirbi esaki komo un konmemorashon den e buki  ” (Eksodo </a:t>
            </a:r>
            <a:r>
              <a:rPr lang="en-US" sz="15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17:14a)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Kiko ta algun di e rasonnan pakiko Dios a disid</a:t>
            </a:r>
            <a:r>
              <a:rPr lang="pap-029" sz="2000" b="1" dirty="0">
                <a:latin typeface="Aptos" panose="020B0004020202020204" pitchFamily="34" charset="0"/>
              </a:rPr>
              <a:t>í pa laga Su mensahe por eskrito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5357347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Den e Beibel, e profetanan a ekspres</a:t>
            </a:r>
            <a:r>
              <a:rPr lang="pap-029" sz="2000" b="1" dirty="0">
                <a:latin typeface="Aptos" panose="020B0004020202020204" pitchFamily="34" charset="0"/>
              </a:rPr>
              <a:t>á nan propio reakshonnan humano, komo tambe esnan di otro hende. Esaki ta kontene poesia, narashonnan históriko, i</a:t>
            </a:r>
            <a:r>
              <a:rPr lang="pap-029" sz="2000" b="1" dirty="0"/>
              <a:t> sermonnan skirb</a:t>
            </a:r>
            <a:r>
              <a:rPr lang="pap-029" sz="2000" b="1" dirty="0">
                <a:latin typeface="Aptos" panose="020B0004020202020204" pitchFamily="34" charset="0"/>
              </a:rPr>
              <a:t>í</a:t>
            </a:r>
            <a:r>
              <a:rPr lang="pap-029" sz="2000" b="1" dirty="0"/>
              <a:t>. Algun bes e ta inklu</a:t>
            </a:r>
            <a:r>
              <a:rPr lang="pap-029" sz="2000" b="1" dirty="0">
                <a:latin typeface="Aptos" panose="020B0004020202020204" pitchFamily="34" charset="0"/>
              </a:rPr>
              <a:t>í sitashonnan for di outornan no-bíbliko òf dekretonan for di reinan Pagano</a:t>
            </a:r>
            <a:r>
              <a:rPr lang="en-US" sz="2000" b="1" dirty="0">
                <a:latin typeface="Aptos" panose="020B0004020202020204" pitchFamily="34" charset="0"/>
              </a:rPr>
              <a:t>. </a:t>
            </a:r>
            <a:endParaRPr lang="en-U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Sinembargo, no tin ningun gradonan di inspirashon dentro di e Beibel. Sea e ta registr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sermonnan, eventonan, òf profesianan, tur esaki a wòrdu inspirá dor di Dios i</a:t>
            </a:r>
            <a:r>
              <a:rPr lang="pap-029" sz="2000" b="1" dirty="0">
                <a:solidFill>
                  <a:prstClr val="black"/>
                </a:solidFill>
              </a:rPr>
              <a:t> transmit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 fielmente Su mensahenan na nos dor di tempu </a:t>
            </a:r>
            <a:r>
              <a:rPr lang="en-US" sz="2000" b="1" dirty="0">
                <a:solidFill>
                  <a:prstClr val="black"/>
                </a:solidFill>
              </a:rPr>
              <a:t>(2 Tim.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DRAMA, S</a:t>
            </a:r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ÍMBOLONAN</a:t>
            </a:r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, PAR</a:t>
            </a:r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ÁBOLANAN</a:t>
            </a:r>
            <a:endParaRPr lang="es-ES" sz="40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 Tambe Mi a papia dor di e profetanan, i a multipliká vishonnan; Mi a duna símbolonan dor di e testigu di e profetanan” </a:t>
            </a:r>
            <a:r>
              <a:rPr lang="pap-029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 Oseas 12:10)</a:t>
            </a:r>
            <a:endParaRPr lang="pap-029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Den adishon na narashonnan hist</a:t>
            </a:r>
            <a:r>
              <a:rPr lang="pap-029" b="1" dirty="0">
                <a:latin typeface="Aptos" panose="020B0004020202020204" pitchFamily="34" charset="0"/>
              </a:rPr>
              <a:t>óriko</a:t>
            </a:r>
            <a:r>
              <a:rPr lang="pap-029" b="1" dirty="0"/>
              <a:t>, deklarashonnan proverbial, poemanan, </a:t>
            </a:r>
            <a:r>
              <a:rPr lang="pap-029" b="1" dirty="0">
                <a:latin typeface="Aptos" panose="020B0004020202020204" pitchFamily="34" charset="0"/>
              </a:rPr>
              <a:t>òf diskursonan, e Beibel ta kontene hopi mensahenan transportá dor di drama, símbolonan, i  parábolanan</a:t>
            </a:r>
            <a:r>
              <a:rPr lang="en-US" b="1" dirty="0">
                <a:latin typeface="Aptos" panose="020B0004020202020204" pitchFamily="34" charset="0"/>
              </a:rPr>
              <a:t>. </a:t>
            </a:r>
            <a:r>
              <a:rPr lang="en-US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DRAMA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607130"/>
            <a:ext cx="621187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accent3"/>
                </a:solidFill>
              </a:rPr>
              <a:t>Ezekiel 4:1-8</a:t>
            </a:r>
            <a:r>
              <a:rPr lang="es-ES" b="1" dirty="0"/>
              <a:t>. </a:t>
            </a:r>
            <a:r>
              <a:rPr lang="pap-029" b="1" dirty="0"/>
              <a:t>Dios a pidi Ezekiel pa traha un mod</a:t>
            </a:r>
            <a:r>
              <a:rPr lang="pap-029" b="1" dirty="0">
                <a:latin typeface="Aptos" panose="020B0004020202020204" pitchFamily="34" charset="0"/>
              </a:rPr>
              <a:t>èl di </a:t>
            </a:r>
            <a:r>
              <a:rPr lang="pap-029" b="1" dirty="0"/>
              <a:t>Jerusal</a:t>
            </a:r>
            <a:r>
              <a:rPr lang="pap-029" b="1" dirty="0">
                <a:latin typeface="Aptos" panose="020B0004020202020204" pitchFamily="34" charset="0"/>
              </a:rPr>
              <a:t>è</a:t>
            </a:r>
            <a:r>
              <a:rPr lang="pap-029" b="1" dirty="0"/>
              <a:t>m pa represent</a:t>
            </a:r>
            <a:r>
              <a:rPr lang="pap-029" b="1" dirty="0">
                <a:latin typeface="Aptos" panose="020B0004020202020204" pitchFamily="34" charset="0"/>
              </a:rPr>
              <a:t>á e atake i</a:t>
            </a:r>
            <a:r>
              <a:rPr lang="pap-029" b="1" dirty="0"/>
              <a:t>  kaida di e siudat</a:t>
            </a:r>
            <a:r>
              <a:rPr lang="es-ES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177589"/>
            <a:ext cx="533387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Reinan 20:37-42</a:t>
            </a:r>
            <a:r>
              <a:rPr lang="pap-029" sz="2000" b="1" dirty="0"/>
              <a:t>. Un profeta ta pidi un otro pa dal</a:t>
            </a:r>
            <a:r>
              <a:rPr lang="pap-029" sz="2000" b="1" dirty="0">
                <a:latin typeface="Aptos" panose="020B0004020202020204" pitchFamily="34" charset="0"/>
              </a:rPr>
              <a:t>é i</a:t>
            </a:r>
            <a:r>
              <a:rPr lang="pap-029" sz="2000" b="1" dirty="0"/>
              <a:t> ta pretend</a:t>
            </a:r>
            <a:r>
              <a:rPr lang="pap-029" sz="2000" b="1" dirty="0">
                <a:latin typeface="Aptos" panose="020B0004020202020204" pitchFamily="34" charset="0"/>
              </a:rPr>
              <a:t>é</a:t>
            </a:r>
            <a:r>
              <a:rPr lang="pap-029" sz="2000" b="1" dirty="0"/>
              <a:t> di a w</a:t>
            </a:r>
            <a:r>
              <a:rPr lang="pap-029" sz="2000" b="1" dirty="0">
                <a:latin typeface="Aptos" panose="020B0004020202020204" pitchFamily="34" charset="0"/>
              </a:rPr>
              <a:t>òrdu heridá den bataya pa reprendé </a:t>
            </a:r>
            <a:r>
              <a:rPr lang="pap-029" sz="2000" b="1" dirty="0"/>
              <a:t>Akab su pik</a:t>
            </a:r>
            <a:r>
              <a:rPr lang="pap-029" sz="2000" b="1" dirty="0">
                <a:latin typeface="Aptos" panose="020B0004020202020204" pitchFamily="34" charset="0"/>
              </a:rPr>
              <a:t>á</a:t>
            </a:r>
            <a:r>
              <a:rPr lang="es-ES" sz="2000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383251"/>
            <a:ext cx="6208147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Oseas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Dios a komand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Oseas pa kasa ku un muhé </a:t>
            </a:r>
            <a:r>
              <a:rPr lang="pap-029" sz="2000" b="1" dirty="0">
                <a:solidFill>
                  <a:prstClr val="black"/>
                </a:solidFill>
              </a:rPr>
              <a:t>adulteroso pa represent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 e infieldat di</a:t>
            </a:r>
            <a:r>
              <a:rPr lang="pap-029" sz="2000" b="1" dirty="0">
                <a:solidFill>
                  <a:prstClr val="black"/>
                </a:solidFill>
              </a:rPr>
              <a:t> Israel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261486"/>
            <a:ext cx="5322777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99CC"/>
                </a:solidFill>
              </a:rPr>
              <a:t>Jeremias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 Dios Su mandato,</a:t>
            </a:r>
            <a:r>
              <a:rPr kumimoji="0" lang="pap-029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pap-029" sz="2000" b="1" dirty="0">
                <a:solidFill>
                  <a:prstClr val="black"/>
                </a:solidFill>
              </a:rPr>
              <a:t>Jeremias a kumpra un faha i a skonde esaki. Mas despues, Dios a bis’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pa bolbe bèk pa esaki pa mustra e kondishon moral di </a:t>
            </a:r>
            <a:r>
              <a:rPr lang="pap-029" sz="2000" b="1" dirty="0">
                <a:solidFill>
                  <a:prstClr val="black"/>
                </a:solidFill>
              </a:rPr>
              <a:t>Jerusal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è</a:t>
            </a:r>
            <a:r>
              <a:rPr lang="pap-029" sz="2000" b="1" dirty="0">
                <a:solidFill>
                  <a:prstClr val="black"/>
                </a:solidFill>
              </a:rPr>
              <a:t>m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DRAMA, S</a:t>
            </a:r>
            <a:r>
              <a:rPr lang="es-ES" dirty="0">
                <a:latin typeface="Aptos" panose="020B0004020202020204" pitchFamily="34" charset="0"/>
              </a:rPr>
              <a:t>ÍMBOLONAN, </a:t>
            </a:r>
            <a:r>
              <a:rPr lang="es-ES" dirty="0"/>
              <a:t>PAR</a:t>
            </a:r>
            <a:r>
              <a:rPr lang="es-ES" dirty="0">
                <a:latin typeface="Aptos" panose="020B0004020202020204" pitchFamily="34" charset="0"/>
              </a:rPr>
              <a:t>ÁBOLANAN</a:t>
            </a:r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</a:t>
            </a:r>
            <a:r>
              <a:rPr lang="es-ES" dirty="0">
                <a:latin typeface="Aptos" panose="020B0004020202020204" pitchFamily="34" charset="0"/>
              </a:rPr>
              <a:t>ÍMBOLANAN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2F3195"/>
                </a:solidFill>
              </a:rPr>
              <a:t>Eksodo</a:t>
            </a:r>
            <a:r>
              <a:rPr lang="es-ES" sz="2000" b="1" dirty="0">
                <a:solidFill>
                  <a:srgbClr val="2F3195"/>
                </a:solidFill>
              </a:rPr>
              <a:t> 25:8</a:t>
            </a:r>
            <a:r>
              <a:rPr lang="es-ES" sz="2000" b="1" dirty="0"/>
              <a:t>. </a:t>
            </a:r>
            <a:r>
              <a:rPr lang="pap-029" sz="2000" b="1" dirty="0"/>
              <a:t>E saserdotenan, e santuario, i esaki su servisionan ta s</a:t>
            </a:r>
            <a:r>
              <a:rPr lang="pap-029" sz="2000" b="1" dirty="0">
                <a:latin typeface="Aptos" panose="020B0004020202020204" pitchFamily="34" charset="0"/>
              </a:rPr>
              <a:t>ímbolonan pa splika den detaye e Plan di Redenshon</a:t>
            </a:r>
            <a:r>
              <a:rPr lang="es-ES" sz="20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534106"/>
            <a:ext cx="178403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PAR</a:t>
            </a:r>
            <a:r>
              <a:rPr lang="es-ES" dirty="0">
                <a:latin typeface="Aptos" panose="020B0004020202020204" pitchFamily="34" charset="0"/>
              </a:rPr>
              <a:t>ÁBOLA-NAN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187035"/>
            <a:ext cx="5747584" cy="6771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Isaias 5:1-7</a:t>
            </a:r>
            <a:r>
              <a:rPr lang="es-ES" b="1" dirty="0"/>
              <a:t>. </a:t>
            </a:r>
            <a:r>
              <a:rPr lang="pap-029" b="1" dirty="0"/>
              <a:t>E profetanan a huza par</a:t>
            </a:r>
            <a:r>
              <a:rPr lang="pap-029" b="1" dirty="0">
                <a:latin typeface="Aptos" panose="020B0004020202020204" pitchFamily="34" charset="0"/>
              </a:rPr>
              <a:t>ábolanan pa yama e hendenan pa reflekshoná riba nan kondishon spiritual</a:t>
            </a: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BEA60B"/>
                </a:solidFill>
              </a:rPr>
              <a:t>Juan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</a:t>
            </a:r>
            <a:r>
              <a:rPr lang="pap-029" sz="2000" b="1" dirty="0">
                <a:solidFill>
                  <a:prstClr val="black"/>
                </a:solidFill>
              </a:rPr>
              <a:t>esus a huza s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ímbolonan pa splika So propio mishon</a:t>
            </a:r>
            <a:r>
              <a:rPr lang="pap-029" sz="2000" b="1" dirty="0">
                <a:solidFill>
                  <a:prstClr val="black"/>
                </a:solidFill>
              </a:rPr>
              <a:t>, manera e lus, e mata di wendr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ùif, e bon wardadó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b="1" dirty="0" err="1">
                <a:solidFill>
                  <a:srgbClr val="CC0000"/>
                </a:solidFill>
              </a:rPr>
              <a:t>Revelashon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</a:rPr>
              <a:t> 13:2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lang="pap-029" b="1" dirty="0">
                <a:solidFill>
                  <a:prstClr val="black"/>
                </a:solidFill>
              </a:rPr>
              <a:t>Daniel i Revelashon ta huza s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í</a:t>
            </a:r>
            <a:r>
              <a:rPr lang="pap-029" b="1" dirty="0">
                <a:solidFill>
                  <a:prstClr val="black"/>
                </a:solidFill>
              </a:rPr>
              <a:t>mbolonan (manera bestianan, kachunan, …) pa represent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 realidatnan </a:t>
            </a:r>
            <a:r>
              <a:rPr lang="pap-029" b="1" dirty="0">
                <a:solidFill>
                  <a:prstClr val="black"/>
                </a:solidFill>
              </a:rPr>
              <a:t>hist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óriko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339933"/>
                </a:solidFill>
              </a:rPr>
              <a:t>Mateo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</a:t>
            </a:r>
            <a:r>
              <a:rPr lang="pap-029" sz="2000" b="1" dirty="0">
                <a:solidFill>
                  <a:prstClr val="black"/>
                </a:solidFill>
              </a:rPr>
              <a:t>esus a hasi uzo abundante di par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ábolanan pa siña bèrdatnan spiritual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1111835"/>
            <a:ext cx="90442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400" b="1" dirty="0">
                <a:latin typeface="Constantia" panose="02030602050306030303" pitchFamily="18" charset="0"/>
              </a:rPr>
              <a:t>“ E Beibel ta habri(desaroyá) bèrdat ku un simplisidat i un adaptashon perfekto na e nesesidatnan i anhelonan di e kurason humano, ku a asombrá i enkantá e mentenan di mas haltu kultivá, mientras esaki ta kapasitá esnan di mas humilde i no-kultivá pa deserní e kaminda di salbashon. […] Asina e plan di redenshon ta poné habrí na nos, asina ku tur alma lo por mira e pasonan ku é lo mester tuma den repentimentu pa ku Dios i fe pa ku nos Señor Hesus Kristu, afin di por wòrdu salbá na Dios Su manera apuntá . […] Mas tantu é buska(rista) e Beibel, mas profundu su konvikshon ta ku ta e palabra di e Dios bibu, i rason humano ta bùig dilanti di e mahestat di revelashon divino.”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803673" y="5724773"/>
            <a:ext cx="2828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(Steps to Christ,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34638" y="4319079"/>
            <a:ext cx="51653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El a atvert</a:t>
            </a:r>
            <a:r>
              <a:rPr lang="pap-029" sz="2000" b="1" dirty="0">
                <a:latin typeface="Aptos" panose="020B0004020202020204" pitchFamily="34" charset="0"/>
              </a:rPr>
              <a:t>í ku no ta tur di e eksperensianan humano i</a:t>
            </a:r>
            <a:r>
              <a:rPr lang="pap-029" sz="2000" b="1" dirty="0"/>
              <a:t> komunikashonnan ku el a transport</a:t>
            </a:r>
            <a:r>
              <a:rPr lang="pap-029" sz="2000" b="1" dirty="0">
                <a:latin typeface="Aptos" panose="020B0004020202020204" pitchFamily="34" charset="0"/>
              </a:rPr>
              <a:t>á tabata inspirá. Ta importante pa mantene e distinshon aki na mente ora ta lesa i</a:t>
            </a:r>
            <a:r>
              <a:rPr lang="pap-029" sz="2000" b="1" dirty="0"/>
              <a:t> ta uza(okupa) ku su eskritonan i eksperensianan, speshalmente su korespondensia i diarionan.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AP</a:t>
            </a:r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  <a:latin typeface="Aptos" panose="020B0004020202020204" pitchFamily="34" charset="0"/>
              </a:rPr>
              <a:t>ÈNDIS</a:t>
            </a:r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:</a:t>
            </a:r>
            <a:r>
              <a:rPr lang="es-ES" sz="3200" dirty="0"/>
              <a:t> </a:t>
            </a:r>
            <a:r>
              <a:rPr lang="en-US" sz="3200" dirty="0"/>
              <a:t>REVELASHON I INSPIRASHON DEN ELLEN G. WHITE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8154" y="2424660"/>
            <a:ext cx="804637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El a rekonos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ku e proseso di inspirashon a involví</a:t>
            </a:r>
            <a:r>
              <a:rPr lang="pap-029" sz="2000" b="1" dirty="0">
                <a:solidFill>
                  <a:prstClr val="black"/>
                </a:solidFill>
              </a:rPr>
              <a:t> un interakshon entre e divino i e humano. Dios a komunik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Su mensahenan</a:t>
            </a:r>
            <a:r>
              <a:rPr lang="pap-029" sz="2000" b="1" dirty="0">
                <a:solidFill>
                  <a:prstClr val="black"/>
                </a:solidFill>
              </a:rPr>
              <a:t>, pero e ora ei e profeta a transport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e instrukshon divino huzando su propio palabranan</a:t>
            </a:r>
            <a:r>
              <a:rPr lang="pap-029" sz="2000" b="1" dirty="0">
                <a:solidFill>
                  <a:prstClr val="black"/>
                </a:solidFill>
              </a:rPr>
              <a:t>. El a komprend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e inspirashon divino di pensamentunan humano komo un union entre revelashon divino i</a:t>
            </a:r>
            <a:r>
              <a:rPr lang="pap-029" sz="2000" b="1" dirty="0">
                <a:solidFill>
                  <a:prstClr val="black"/>
                </a:solidFill>
              </a:rPr>
              <a:t> eksperensia humano.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Ellen White tabata divinamente inspir</a:t>
            </a:r>
            <a:r>
              <a:rPr lang="pap-029" sz="2000" b="1" dirty="0">
                <a:latin typeface="Aptos" panose="020B0004020202020204" pitchFamily="34" charset="0"/>
              </a:rPr>
              <a:t>á</a:t>
            </a:r>
            <a:r>
              <a:rPr lang="pap-029" sz="2000" b="1" dirty="0"/>
              <a:t>. Su eskritonan, su bida, i  su ministerio ta esnan di un berdadero Profeta. El a pose</a:t>
            </a:r>
            <a:r>
              <a:rPr lang="pap-029" sz="2000" b="1" dirty="0">
                <a:latin typeface="Aptos" panose="020B0004020202020204" pitchFamily="34" charset="0"/>
              </a:rPr>
              <a:t>é e mesun inspirashon manera e profetanan di e Beibel, ounce nunka el a konsiderá su eskritonan di ta igual na esnan di Skritura. Semper el a konsiderá e Beibel komo e revelashon ku outoridat i</a:t>
            </a:r>
            <a:r>
              <a:rPr lang="pap-029" sz="2000" b="1" dirty="0"/>
              <a:t> infalibel di Dios.p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1680</Words>
  <Application>Microsoft Office PowerPoint</Application>
  <PresentationFormat>Panorámica</PresentationFormat>
  <Paragraphs>79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Constantia</vt:lpstr>
      <vt:lpstr>Arial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106</cp:revision>
  <dcterms:created xsi:type="dcterms:W3CDTF">2026-10-10T16:05:30Z</dcterms:created>
  <dcterms:modified xsi:type="dcterms:W3CDTF">2026-10-26T19:41:50Z</dcterms:modified>
</cp:coreProperties>
</file>