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91" r:id="rId3"/>
    <p:sldId id="302" r:id="rId4"/>
    <p:sldId id="259" r:id="rId5"/>
    <p:sldId id="300" r:id="rId6"/>
    <p:sldId id="301" r:id="rId7"/>
    <p:sldId id="298" r:id="rId8"/>
    <p:sldId id="263" r:id="rId9"/>
    <p:sldId id="264" r:id="rId10"/>
    <p:sldId id="299" r:id="rId11"/>
    <p:sldId id="297" r:id="rId12"/>
    <p:sldId id="294" r:id="rId13"/>
    <p:sldId id="295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5" d="100"/>
          <a:sy n="35" d="100"/>
        </p:scale>
        <p:origin x="126" y="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pap-029" sz="16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Persigu</a:t>
          </a:r>
          <a:r>
            <a:rPr lang="pap-029" sz="16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í </a:t>
          </a:r>
          <a:r>
            <a:rPr lang="pap-029" sz="16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manera David</a:t>
          </a:r>
          <a:endParaRPr lang="es-ES" sz="160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pap-029" sz="16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un palasio  manera  esun di Solomon</a:t>
          </a:r>
          <a:endParaRPr lang="es-ES" sz="160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pap-029" sz="16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eksterior manera Daniel</a:t>
          </a:r>
          <a:endParaRPr lang="es-ES" sz="160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pap-029" sz="16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prizon manera Pablo</a:t>
          </a:r>
          <a:endParaRPr lang="es-ES" sz="160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pap-029" sz="1600" b="1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eksilio manera Juan</a:t>
          </a:r>
          <a:endParaRPr lang="es-ES" sz="160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ap-029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Narashonnan hist</a:t>
          </a:r>
          <a:r>
            <a:rPr lang="pap-029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óriko </a:t>
          </a:r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ap-029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Genealogianan </a:t>
          </a:r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5:1)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ap-029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Profesianan</a:t>
          </a:r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(Isa.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ap-029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Vishonnan apokal</a:t>
          </a:r>
          <a:r>
            <a:rPr lang="pap-029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í</a:t>
          </a:r>
          <a:r>
            <a:rPr lang="pap-029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ptiko  </a:t>
          </a:r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(Rev.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ap-029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Poesia ( hopi di Isaias</a:t>
          </a:r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ap-029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Kantikanan (Kantika 1:1</a:t>
          </a:r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ap-029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Paralelismo</a:t>
          </a:r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(Isa.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ap-029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</a:t>
          </a:r>
          <a:r>
            <a:rPr lang="pap-029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</a:t>
          </a:r>
          <a:r>
            <a:rPr lang="pap-029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bolanan </a:t>
          </a:r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(Lam. 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s-ES" sz="2000" b="1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Kartanan</a:t>
          </a:r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 (2 Tes. 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pap-029" sz="1800" b="1" noProof="0" dirty="0"/>
            <a:t>Dios a skohe pa uza hendenan  imperfekto — “ p</a:t>
          </a:r>
          <a:r>
            <a:rPr lang="pap-029" sz="1800" b="1" noProof="0" dirty="0">
              <a:latin typeface="Aptos" panose="020B0004020202020204" pitchFamily="34" charset="0"/>
            </a:rPr>
            <a:t>òchinan di klei  </a:t>
          </a:r>
          <a:r>
            <a:rPr lang="pap-029" sz="1800" b="1" noProof="0" dirty="0"/>
            <a:t>“ — pa transport</a:t>
          </a:r>
          <a:r>
            <a:rPr lang="pap-029" sz="1800" b="1" noProof="0" dirty="0">
              <a:latin typeface="Aptos" panose="020B0004020202020204" pitchFamily="34" charset="0"/>
            </a:rPr>
            <a:t>á Su mensahe </a:t>
          </a:r>
          <a:r>
            <a:rPr lang="pap-029" sz="1800" b="1" noProof="0" dirty="0"/>
            <a:t>(2 Kor. 4:7). Kon e imperfekshon aki ta afekt</a:t>
          </a:r>
          <a:r>
            <a:rPr lang="pap-029" sz="1800" b="1" noProof="0" dirty="0">
              <a:latin typeface="Aptos" panose="020B0004020202020204" pitchFamily="34" charset="0"/>
            </a:rPr>
            <a:t>á e mensahe</a:t>
          </a:r>
          <a:r>
            <a:rPr lang="pap-029" sz="1800" b="1" noProof="0" dirty="0"/>
            <a:t>? E Beibel ta 100%  konfiabel?</a:t>
          </a:r>
          <a:endParaRPr lang="pap-029" sz="1800" noProof="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pap-029" sz="1800" b="1" noProof="0">
              <a:solidFill>
                <a:schemeClr val="accent2">
                  <a:lumMod val="50000"/>
                </a:schemeClr>
              </a:solidFill>
            </a:rPr>
            <a:t>Palabranan Arkaiko</a:t>
          </a:r>
          <a:endParaRPr lang="pap-029" sz="1800" b="1" noProof="0" dirty="0">
            <a:solidFill>
              <a:schemeClr val="accent2">
                <a:lumMod val="50000"/>
              </a:schemeClr>
            </a:solidFill>
          </a:endParaRP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pap-029" sz="1800" b="1" dirty="0">
              <a:solidFill>
                <a:srgbClr val="8D8A00"/>
              </a:solidFill>
            </a:rPr>
            <a:t>Erornan has</a:t>
          </a:r>
          <a:r>
            <a:rPr lang="pap-029" sz="1800" b="1" dirty="0">
              <a:solidFill>
                <a:srgbClr val="8D8A00"/>
              </a:solidFill>
              <a:latin typeface="Aptos" panose="020B0004020202020204" pitchFamily="34" charset="0"/>
            </a:rPr>
            <a:t>í dor di </a:t>
          </a:r>
          <a:r>
            <a:rPr lang="pap-029" sz="1800" b="1" noProof="0" dirty="0">
              <a:solidFill>
                <a:srgbClr val="8D8A00"/>
              </a:solidFill>
              <a:latin typeface="Aptos" panose="020B0004020202020204" pitchFamily="34" charset="0"/>
            </a:rPr>
            <a:t>kopiadónan</a:t>
          </a:r>
          <a:r>
            <a:rPr lang="pap-029" sz="1800" b="1" noProof="0" dirty="0">
              <a:solidFill>
                <a:srgbClr val="8D8A00"/>
              </a:solidFill>
            </a:rPr>
            <a:t>.</a:t>
          </a: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buNone/>
          </a:pPr>
          <a:r>
            <a:rPr lang="pap-029" sz="1800" b="1" noProof="0">
              <a:solidFill>
                <a:schemeClr val="accent4">
                  <a:lumMod val="50000"/>
                </a:schemeClr>
              </a:solidFill>
            </a:rPr>
            <a:t>Erornan has</a:t>
          </a:r>
          <a:r>
            <a:rPr lang="pap-029" sz="1800" b="1" noProof="0">
              <a:solidFill>
                <a:schemeClr val="accent4">
                  <a:lumMod val="50000"/>
                </a:schemeClr>
              </a:solidFill>
              <a:latin typeface="Aptos" panose="020B0004020202020204" pitchFamily="34" charset="0"/>
            </a:rPr>
            <a:t>í dor di e eskritornan mes</a:t>
          </a:r>
          <a:r>
            <a:rPr lang="pap-029" sz="1800" b="1" noProof="0">
              <a:solidFill>
                <a:schemeClr val="accent4">
                  <a:lumMod val="50000"/>
                </a:schemeClr>
              </a:solidFill>
            </a:rPr>
            <a:t>.</a:t>
          </a:r>
          <a:endParaRPr lang="pap-029" sz="1800" b="1" noProof="0" dirty="0">
            <a:solidFill>
              <a:schemeClr val="accent4">
                <a:lumMod val="50000"/>
              </a:schemeClr>
            </a:solidFill>
          </a:endParaRP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pap-029" sz="1800" b="1" noProof="0" dirty="0"/>
            <a:t>Palabranan na Hebreo, Arkaiko, </a:t>
          </a:r>
          <a:r>
            <a:rPr lang="pap-029" sz="1800" b="1" noProof="0" dirty="0">
              <a:latin typeface="Aptos" panose="020B0004020202020204" pitchFamily="34" charset="0"/>
            </a:rPr>
            <a:t>òf</a:t>
          </a:r>
          <a:r>
            <a:rPr lang="pap-029" sz="1800" b="1" noProof="0" dirty="0"/>
            <a:t> Griego di ken su nifikashon ta deskonos</a:t>
          </a:r>
          <a:r>
            <a:rPr lang="pap-029" sz="1800" b="1" noProof="0" dirty="0">
              <a:latin typeface="Aptos" panose="020B0004020202020204" pitchFamily="34" charset="0"/>
            </a:rPr>
            <a:t>í na nos, òf kual ta wòrdu uzá ku un nifikashon diferente den e profeta su tempu. </a:t>
          </a:r>
          <a:endParaRPr lang="pap-029" sz="1800" b="1" noProof="0" dirty="0"/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pap-029" sz="1600" b="1" noProof="0" dirty="0"/>
            <a:t>Eh</a:t>
          </a:r>
          <a:r>
            <a:rPr lang="pap-029" sz="1600" b="1" noProof="0" dirty="0">
              <a:latin typeface="Aptos" panose="020B0004020202020204" pitchFamily="34" charset="0"/>
            </a:rPr>
            <a:t>èmpelnan</a:t>
          </a:r>
          <a:r>
            <a:rPr lang="pap-029" sz="1600" b="1" noProof="0" dirty="0"/>
            <a:t>: Gofer (גֹּפֶר) (Gen. 6:14); Sélah (סֶלָה) (uz</a:t>
          </a:r>
          <a:r>
            <a:rPr lang="pap-029" sz="1600" b="1" noProof="0" dirty="0">
              <a:latin typeface="Aptos" panose="020B0004020202020204" pitchFamily="34" charset="0"/>
            </a:rPr>
            <a:t>á</a:t>
          </a:r>
          <a:r>
            <a:rPr lang="pap-029" sz="1600" b="1" noProof="0" dirty="0"/>
            <a:t> den varios salmonan)</a:t>
          </a:r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pap-029" sz="1800" b="1" noProof="0" dirty="0"/>
            <a:t>Ora ta kopia e tekstonan, </a:t>
          </a:r>
          <a:r>
            <a:rPr lang="pap-029" sz="1800" b="1" noProof="0" dirty="0">
              <a:latin typeface="Aptos" panose="020B0004020202020204" pitchFamily="34" charset="0"/>
            </a:rPr>
            <a:t>òf skirbi nan pa medio di diktado, e kopiadó lo por hasi erornan </a:t>
          </a:r>
          <a:r>
            <a:rPr lang="pap-029" sz="1800" b="1" noProof="0" dirty="0"/>
            <a:t>( mas komun den e T</a:t>
          </a:r>
          <a:r>
            <a:rPr lang="pap-029" sz="1800" b="1" noProof="0" dirty="0">
              <a:latin typeface="Aptos" panose="020B0004020202020204" pitchFamily="34" charset="0"/>
            </a:rPr>
            <a:t>èstamènt Nobo </a:t>
          </a:r>
          <a:r>
            <a:rPr lang="pap-029" sz="1800" b="1" noProof="0" dirty="0"/>
            <a:t>)</a:t>
          </a:r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8B23302-96A3-4103-A4F4-980A11B03272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pap-029" sz="1700" b="1" noProof="0" dirty="0"/>
            <a:t>Eh</a:t>
          </a:r>
          <a:r>
            <a:rPr lang="pap-029" sz="1700" b="1" noProof="0" dirty="0">
              <a:latin typeface="Aptos" panose="020B0004020202020204" pitchFamily="34" charset="0"/>
            </a:rPr>
            <a:t>èmpel</a:t>
          </a:r>
          <a:r>
            <a:rPr lang="pap-029" sz="1700" b="1" noProof="0" dirty="0"/>
            <a:t>: e “ Johannine Comma” (1 Juan 5:7–8). Esaki ta un komentario dor di un skirbid</a:t>
          </a:r>
          <a:r>
            <a:rPr lang="pap-029" sz="1700" b="1" noProof="0" dirty="0">
              <a:latin typeface="Aptos" panose="020B0004020202020204" pitchFamily="34" charset="0"/>
            </a:rPr>
            <a:t>ó ku a wòrdu siguientemente inkorporá den e teksto dor di un otro skirbidó</a:t>
          </a:r>
          <a:endParaRPr lang="pap-029" sz="1700" b="1" noProof="0" dirty="0"/>
        </a:p>
      </dgm:t>
    </dgm:pt>
    <dgm:pt modelId="{17CE74F4-E5E7-4141-934F-03E7DD5C3EE8}" type="parTrans" cxnId="{93901C86-EA7A-4876-9721-7497AA13AE41}">
      <dgm:prSet/>
      <dgm:spPr/>
      <dgm:t>
        <a:bodyPr/>
        <a:lstStyle/>
        <a:p>
          <a:endParaRPr lang="es-ES"/>
        </a:p>
      </dgm:t>
    </dgm:pt>
    <dgm:pt modelId="{AE6247F6-E2E7-4331-8AF5-688D104DBB16}" type="sibTrans" cxnId="{93901C86-EA7A-4876-9721-7497AA13AE41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pap-029" sz="1800" b="1" noProof="0" dirty="0"/>
            <a:t>Ora ku ta sita un teksto for di memoria, </a:t>
          </a:r>
          <a:r>
            <a:rPr lang="pap-029" sz="1800" b="1" noProof="0" dirty="0">
              <a:latin typeface="Aptos" panose="020B0004020202020204" pitchFamily="34" charset="0"/>
            </a:rPr>
            <a:t>òf relatá un evento ku nan no a testiguá, e outornan bíbliko lo por a hasi erornan menor insignifikante </a:t>
          </a:r>
          <a:r>
            <a:rPr lang="pap-029" sz="1800" b="1" noProof="0" dirty="0"/>
            <a:t>..</a:t>
          </a:r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pap-029" sz="1600" b="1" noProof="0" dirty="0"/>
            <a:t>Eh</a:t>
          </a:r>
          <a:r>
            <a:rPr lang="pap-029" sz="1600" b="1" noProof="0" dirty="0">
              <a:latin typeface="Aptos" panose="020B0004020202020204" pitchFamily="34" charset="0"/>
            </a:rPr>
            <a:t>èmpel</a:t>
          </a:r>
          <a:r>
            <a:rPr lang="pap-029" sz="1600" b="1" noProof="0" dirty="0"/>
            <a:t>: E situashon den Mateo den kual Zakarias —kende a w</a:t>
          </a:r>
          <a:r>
            <a:rPr lang="pap-029" sz="1600" b="1" noProof="0" dirty="0">
              <a:latin typeface="Aptos" panose="020B0004020202020204" pitchFamily="34" charset="0"/>
            </a:rPr>
            <a:t>òrdu matá dor di Jo</a:t>
          </a:r>
          <a:r>
            <a:rPr lang="pap-029" sz="1600" b="1" noProof="0" dirty="0"/>
            <a:t>as — ta w</a:t>
          </a:r>
          <a:r>
            <a:rPr lang="pap-029" sz="1600" b="1" noProof="0" dirty="0">
              <a:latin typeface="Aptos" panose="020B0004020202020204" pitchFamily="34" charset="0"/>
            </a:rPr>
            <a:t>òrdu yamá e </a:t>
          </a:r>
          <a:r>
            <a:rPr lang="pap-029" sz="1600" b="1" noProof="0" dirty="0"/>
            <a:t>“ yiu di Barakias ” ( kende ta e outor di e Buki di Zakarias ) (Mat. 23:35; mira Lukas 11:51; 2 Kron. 24:22)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pap-029" sz="1800" b="1" noProof="0" dirty="0">
              <a:solidFill>
                <a:schemeClr val="accent5">
                  <a:lumMod val="50000"/>
                </a:schemeClr>
              </a:solidFill>
            </a:rPr>
            <a:t>Erornan di traduktor.</a:t>
          </a: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pap-029" sz="1800" b="1" noProof="0" dirty="0"/>
            <a:t>Traduktornan di Beibel — speshalmente esnan ku ta traha riba vershonnan den idioma moderno — lo por w</a:t>
          </a:r>
          <a:r>
            <a:rPr lang="pap-029" sz="1800" b="1" noProof="0" dirty="0">
              <a:latin typeface="Aptos" panose="020B0004020202020204" pitchFamily="34" charset="0"/>
            </a:rPr>
            <a:t>òrdu influensiá dor di nan propio ideanan. </a:t>
          </a:r>
          <a:endParaRPr lang="pap-029" sz="1800" b="1" noProof="0" dirty="0"/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3AAF4544-A9A4-42F2-B6A7-3CBDBF03A68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pap-029" sz="1600" b="1" noProof="0" dirty="0"/>
            <a:t>Eh</a:t>
          </a:r>
          <a:r>
            <a:rPr lang="pap-029" sz="1600" b="1" noProof="0" dirty="0">
              <a:latin typeface="Aptos" panose="020B0004020202020204" pitchFamily="34" charset="0"/>
            </a:rPr>
            <a:t>èmpel</a:t>
          </a:r>
          <a:r>
            <a:rPr lang="pap-029" sz="1600" b="1" noProof="0" dirty="0"/>
            <a:t>: Algun vershonnan moderno ( tal komo  e TLA) ta tradusi e teksto referiendo na e Se</a:t>
          </a:r>
          <a:r>
            <a:rPr lang="pap-029" sz="1600" b="1" noProof="0" dirty="0">
              <a:latin typeface="Aptos" panose="020B0004020202020204" pitchFamily="34" charset="0"/>
            </a:rPr>
            <a:t>ñor Su Dia </a:t>
          </a:r>
          <a:r>
            <a:rPr lang="pap-029" sz="1600" b="1" noProof="0" dirty="0"/>
            <a:t>(Rev. 1:10) komo “Djadomingu” — apesar ku e t</a:t>
          </a:r>
          <a:r>
            <a:rPr lang="pap-029" sz="1600" b="1" noProof="0" dirty="0">
              <a:latin typeface="Aptos" panose="020B0004020202020204" pitchFamily="34" charset="0"/>
            </a:rPr>
            <a:t>érmino(frase) aki solamente a kuminsá wòrdu uzá despues di e apòstel su morto. </a:t>
          </a:r>
          <a:endParaRPr lang="pap-029" sz="1600" b="1" noProof="0" dirty="0"/>
        </a:p>
      </dgm:t>
    </dgm:pt>
    <dgm:pt modelId="{5AC69AE4-6AA5-492A-A632-CFF71C61D356}" type="parTrans" cxnId="{F988382D-B4CF-4E2A-8AEF-00ABDED2FBA9}">
      <dgm:prSet/>
      <dgm:spPr/>
      <dgm:t>
        <a:bodyPr/>
        <a:lstStyle/>
        <a:p>
          <a:endParaRPr lang="es-ES"/>
        </a:p>
      </dgm:t>
    </dgm:pt>
    <dgm:pt modelId="{0D7DC8D1-2D25-4F0C-9973-9333BADBE3F0}" type="sibTrans" cxnId="{F988382D-B4CF-4E2A-8AEF-00ABDED2FBA9}">
      <dgm:prSet/>
      <dgm:spPr/>
      <dgm:t>
        <a:bodyPr/>
        <a:lstStyle/>
        <a:p>
          <a:endParaRPr lang="es-E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7231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1" destOrd="0" parTransId="{6A1D9A42-118D-4F89-B210-42C049268E1F}" sibTransId="{2D5EC158-33BC-4B19-9142-9A338121AF32}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F988382D-B4CF-4E2A-8AEF-00ABDED2FBA9}" srcId="{FFA168ED-C004-47D4-A9FE-3E847772731C}" destId="{3AAF4544-A9A4-42F2-B6A7-3CBDBF03A68D}" srcOrd="1" destOrd="0" parTransId="{5AC69AE4-6AA5-492A-A632-CFF71C61D356}" sibTransId="{0D7DC8D1-2D25-4F0C-9973-9333BADBE3F0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DB909942-0120-4561-8EB6-B55B2F68C1F9}" type="presOf" srcId="{1533232D-0D5F-4A8C-BE7C-1DF5A0F4B33F}" destId="{CA4D7B83-137E-4956-A840-E8D8D786BF24}" srcOrd="0" destOrd="2" presId="urn:microsoft.com/office/officeart/2005/8/layout/hList3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1F90B884-DC5A-4A76-9EFA-892D530DFE84}" type="presOf" srcId="{3AAF4544-A9A4-42F2-B6A7-3CBDBF03A68D}" destId="{8D37A1EB-09DF-4C2C-8DA9-802AE338DC45}" srcOrd="0" destOrd="2" presId="urn:microsoft.com/office/officeart/2005/8/layout/hList3"/>
    <dgm:cxn modelId="{93901C86-EA7A-4876-9721-7497AA13AE41}" srcId="{C6311A42-1E9F-4CE5-9C37-83505628FC13}" destId="{D8B23302-96A3-4103-A4F4-980A11B03272}" srcOrd="1" destOrd="0" parTransId="{17CE74F4-E5E7-4141-934F-03E7DD5C3EE8}" sibTransId="{AE6247F6-E2E7-4331-8AF5-688D104DBB16}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E25F72E2-C1FD-4E6F-A5F8-55248A75356E}" type="presOf" srcId="{D8B23302-96A3-4103-A4F4-980A11B03272}" destId="{FAC9F74B-F150-4795-A275-4CCA30C0FD74}" srcOrd="0" destOrd="2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600" b="1" kern="1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Persigu</a:t>
          </a:r>
          <a:r>
            <a:rPr lang="pap-029" sz="1600" b="1" kern="1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rPr>
            <a:t>í </a:t>
          </a:r>
          <a:r>
            <a:rPr lang="pap-029" sz="1600" b="1" kern="1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manera David</a:t>
          </a:r>
          <a:endParaRPr lang="es-ES" sz="1600" kern="120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600" b="1" kern="120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un palasio  manera  esun di Solomon</a:t>
          </a:r>
          <a:endParaRPr lang="es-ES" sz="1600" kern="120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600" b="1" kern="120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eksterior manera Daniel</a:t>
          </a:r>
          <a:endParaRPr lang="es-ES" sz="1600" kern="120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600" b="1" kern="120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prizon manera Pablo</a:t>
          </a:r>
          <a:endParaRPr lang="es-ES" sz="1600" kern="120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600" b="1" kern="120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 eksilio manera Juan</a:t>
          </a:r>
          <a:endParaRPr lang="es-ES" sz="1600" kern="120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2019"/>
          <a:ext cx="5728825" cy="309524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Narashonnan hist</a:t>
          </a:r>
          <a:r>
            <a:rPr lang="pap-029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óriko </a:t>
          </a: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37:2)</a:t>
          </a:r>
        </a:p>
      </dsp:txBody>
      <dsp:txXfrm>
        <a:off x="15110" y="17129"/>
        <a:ext cx="5698605" cy="279304"/>
      </dsp:txXfrm>
    </dsp:sp>
    <dsp:sp modelId="{9CDF292F-7AA4-4C9A-BCA8-216E1731C09F}">
      <dsp:nvSpPr>
        <dsp:cNvPr id="0" name=""/>
        <dsp:cNvSpPr/>
      </dsp:nvSpPr>
      <dsp:spPr>
        <a:xfrm>
          <a:off x="0" y="320614"/>
          <a:ext cx="5728825" cy="309524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Genealogianan </a:t>
          </a: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5:1)</a:t>
          </a:r>
        </a:p>
      </dsp:txBody>
      <dsp:txXfrm>
        <a:off x="15110" y="335724"/>
        <a:ext cx="5698605" cy="279304"/>
      </dsp:txXfrm>
    </dsp:sp>
    <dsp:sp modelId="{6A23640A-FE65-4547-8FF1-69CD1665EE7B}">
      <dsp:nvSpPr>
        <dsp:cNvPr id="0" name=""/>
        <dsp:cNvSpPr/>
      </dsp:nvSpPr>
      <dsp:spPr>
        <a:xfrm>
          <a:off x="0" y="639209"/>
          <a:ext cx="5728825" cy="309524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Profesianan</a:t>
          </a: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(Isa. 13:1)</a:t>
          </a:r>
        </a:p>
      </dsp:txBody>
      <dsp:txXfrm>
        <a:off x="15110" y="654319"/>
        <a:ext cx="5698605" cy="279304"/>
      </dsp:txXfrm>
    </dsp:sp>
    <dsp:sp modelId="{8D141A1E-82A6-4D75-8D19-3E1D03942BA4}">
      <dsp:nvSpPr>
        <dsp:cNvPr id="0" name=""/>
        <dsp:cNvSpPr/>
      </dsp:nvSpPr>
      <dsp:spPr>
        <a:xfrm>
          <a:off x="0" y="957804"/>
          <a:ext cx="5728825" cy="309524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Vishonnan apokal</a:t>
          </a:r>
          <a:r>
            <a:rPr lang="pap-029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í</a:t>
          </a:r>
          <a:r>
            <a:rPr lang="pap-029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ptiko  </a:t>
          </a: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(Rev. 12:1)</a:t>
          </a:r>
        </a:p>
      </dsp:txBody>
      <dsp:txXfrm>
        <a:off x="15110" y="972914"/>
        <a:ext cx="5698605" cy="279304"/>
      </dsp:txXfrm>
    </dsp:sp>
    <dsp:sp modelId="{C40C0A74-EA93-4224-9CBB-D814D4DBD921}">
      <dsp:nvSpPr>
        <dsp:cNvPr id="0" name=""/>
        <dsp:cNvSpPr/>
      </dsp:nvSpPr>
      <dsp:spPr>
        <a:xfrm>
          <a:off x="0" y="1276398"/>
          <a:ext cx="5728825" cy="309524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Poesia ( hopi di Isaias</a:t>
          </a: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1291508"/>
        <a:ext cx="5698605" cy="279304"/>
      </dsp:txXfrm>
    </dsp:sp>
    <dsp:sp modelId="{4776BF43-960A-49BB-8E45-4FA356F856D0}">
      <dsp:nvSpPr>
        <dsp:cNvPr id="0" name=""/>
        <dsp:cNvSpPr/>
      </dsp:nvSpPr>
      <dsp:spPr>
        <a:xfrm>
          <a:off x="0" y="1594993"/>
          <a:ext cx="5728825" cy="309524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Kantikanan (Kantika 1:1</a:t>
          </a: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1610103"/>
        <a:ext cx="5698605" cy="279304"/>
      </dsp:txXfrm>
    </dsp:sp>
    <dsp:sp modelId="{76E3323B-82A1-4772-9243-1FCC891EC0A8}">
      <dsp:nvSpPr>
        <dsp:cNvPr id="0" name=""/>
        <dsp:cNvSpPr/>
      </dsp:nvSpPr>
      <dsp:spPr>
        <a:xfrm>
          <a:off x="0" y="1913588"/>
          <a:ext cx="5728825" cy="309524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Paralelismo</a:t>
          </a: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(Isa. 17:7)</a:t>
          </a:r>
        </a:p>
      </dsp:txBody>
      <dsp:txXfrm>
        <a:off x="15110" y="1928698"/>
        <a:ext cx="5698605" cy="279304"/>
      </dsp:txXfrm>
    </dsp:sp>
    <dsp:sp modelId="{6148C81F-F04F-44BC-8D7A-3C655EE8E6C9}">
      <dsp:nvSpPr>
        <dsp:cNvPr id="0" name=""/>
        <dsp:cNvSpPr/>
      </dsp:nvSpPr>
      <dsp:spPr>
        <a:xfrm>
          <a:off x="0" y="2232182"/>
          <a:ext cx="5728825" cy="309524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</a:t>
          </a:r>
          <a:r>
            <a:rPr lang="pap-029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</a:t>
          </a:r>
          <a:r>
            <a:rPr lang="pap-029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bolanan </a:t>
          </a: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(Lam. 18:1)</a:t>
          </a:r>
        </a:p>
      </dsp:txBody>
      <dsp:txXfrm>
        <a:off x="15110" y="2247292"/>
        <a:ext cx="5698605" cy="279304"/>
      </dsp:txXfrm>
    </dsp:sp>
    <dsp:sp modelId="{09AFF0BC-71D2-476B-913E-E29D5F954ED2}">
      <dsp:nvSpPr>
        <dsp:cNvPr id="0" name=""/>
        <dsp:cNvSpPr/>
      </dsp:nvSpPr>
      <dsp:spPr>
        <a:xfrm>
          <a:off x="0" y="2550777"/>
          <a:ext cx="5728825" cy="309524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Kartanan</a:t>
          </a: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 (2 Tes. 3:17)</a:t>
          </a:r>
        </a:p>
      </dsp:txBody>
      <dsp:txXfrm>
        <a:off x="15110" y="2565887"/>
        <a:ext cx="5698605" cy="2793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0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/>
            <a:t>Dios a skohe pa uza hendenan  imperfekto — “ p</a:t>
          </a:r>
          <a:r>
            <a:rPr lang="pap-029" sz="1800" b="1" kern="1200" noProof="0" dirty="0">
              <a:latin typeface="Aptos" panose="020B0004020202020204" pitchFamily="34" charset="0"/>
            </a:rPr>
            <a:t>òchinan di klei  </a:t>
          </a:r>
          <a:r>
            <a:rPr lang="pap-029" sz="1800" b="1" kern="1200" noProof="0" dirty="0"/>
            <a:t>“ — pa transport</a:t>
          </a:r>
          <a:r>
            <a:rPr lang="pap-029" sz="1800" b="1" kern="1200" noProof="0" dirty="0">
              <a:latin typeface="Aptos" panose="020B0004020202020204" pitchFamily="34" charset="0"/>
            </a:rPr>
            <a:t>á Su mensahe </a:t>
          </a:r>
          <a:r>
            <a:rPr lang="pap-029" sz="1800" b="1" kern="1200" noProof="0" dirty="0"/>
            <a:t>(2 Kor. 4:7). Kon e imperfekshon aki ta afekt</a:t>
          </a:r>
          <a:r>
            <a:rPr lang="pap-029" sz="1800" b="1" kern="1200" noProof="0" dirty="0">
              <a:latin typeface="Aptos" panose="020B0004020202020204" pitchFamily="34" charset="0"/>
            </a:rPr>
            <a:t>á e mensahe</a:t>
          </a:r>
          <a:r>
            <a:rPr lang="pap-029" sz="1800" b="1" kern="1200" noProof="0" dirty="0"/>
            <a:t>? E Beibel ta 100%  konfiabel?</a:t>
          </a:r>
          <a:endParaRPr lang="pap-029" sz="1800" kern="1200" noProof="0" dirty="0"/>
        </a:p>
      </dsp:txBody>
      <dsp:txXfrm>
        <a:off x="0" y="0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23349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>
              <a:solidFill>
                <a:schemeClr val="accent2">
                  <a:lumMod val="50000"/>
                </a:schemeClr>
              </a:solidFill>
            </a:rPr>
            <a:t>Palabranan Arkaiko</a:t>
          </a:r>
          <a:endParaRPr lang="pap-029" sz="1800" b="1" kern="1200" noProof="0" dirty="0">
            <a:solidFill>
              <a:schemeClr val="accent2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pap-029" sz="1800" b="1" kern="1200" noProof="0" dirty="0"/>
            <a:t>Palabranan na Hebreo, Arkaiko, </a:t>
          </a:r>
          <a:r>
            <a:rPr lang="pap-029" sz="1800" b="1" kern="1200" noProof="0" dirty="0">
              <a:latin typeface="Aptos" panose="020B0004020202020204" pitchFamily="34" charset="0"/>
            </a:rPr>
            <a:t>òf</a:t>
          </a:r>
          <a:r>
            <a:rPr lang="pap-029" sz="1800" b="1" kern="1200" noProof="0" dirty="0"/>
            <a:t> Griego di ken su nifikashon ta deskonos</a:t>
          </a:r>
          <a:r>
            <a:rPr lang="pap-029" sz="1800" b="1" kern="1200" noProof="0" dirty="0">
              <a:latin typeface="Aptos" panose="020B0004020202020204" pitchFamily="34" charset="0"/>
            </a:rPr>
            <a:t>í na nos, òf kual ta wòrdu uzá ku un nifikashon diferente den e profeta su tempu. </a:t>
          </a:r>
          <a:endParaRPr lang="pap-029" sz="18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pap-029" sz="1600" b="1" kern="1200" noProof="0" dirty="0"/>
            <a:t>Eh</a:t>
          </a:r>
          <a:r>
            <a:rPr lang="pap-029" sz="1600" b="1" kern="1200" noProof="0" dirty="0">
              <a:latin typeface="Aptos" panose="020B0004020202020204" pitchFamily="34" charset="0"/>
            </a:rPr>
            <a:t>èmpelnan</a:t>
          </a:r>
          <a:r>
            <a:rPr lang="pap-029" sz="1600" b="1" kern="1200" noProof="0" dirty="0"/>
            <a:t>: Gofer (גֹּפֶר) (Gen. 6:14); Sélah (סֶלָה) (uz</a:t>
          </a:r>
          <a:r>
            <a:rPr lang="pap-029" sz="1600" b="1" kern="1200" noProof="0" dirty="0">
              <a:latin typeface="Aptos" panose="020B0004020202020204" pitchFamily="34" charset="0"/>
            </a:rPr>
            <a:t>á</a:t>
          </a:r>
          <a:r>
            <a:rPr lang="pap-029" sz="1600" b="1" kern="1200" noProof="0" dirty="0"/>
            <a:t> den varios salmonan)</a:t>
          </a:r>
        </a:p>
      </dsp:txBody>
      <dsp:txXfrm>
        <a:off x="6003" y="623349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23349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dirty="0">
              <a:solidFill>
                <a:srgbClr val="8D8A00"/>
              </a:solidFill>
            </a:rPr>
            <a:t>Erornan has</a:t>
          </a:r>
          <a:r>
            <a:rPr lang="pap-029" sz="1800" b="1" kern="1200" dirty="0">
              <a:solidFill>
                <a:srgbClr val="8D8A00"/>
              </a:solidFill>
              <a:latin typeface="Aptos" panose="020B0004020202020204" pitchFamily="34" charset="0"/>
            </a:rPr>
            <a:t>í dor di </a:t>
          </a:r>
          <a:r>
            <a:rPr lang="pap-029" sz="1800" b="1" kern="1200" noProof="0" dirty="0">
              <a:solidFill>
                <a:srgbClr val="8D8A00"/>
              </a:solidFill>
              <a:latin typeface="Aptos" panose="020B0004020202020204" pitchFamily="34" charset="0"/>
            </a:rPr>
            <a:t>kopiadónan</a:t>
          </a:r>
          <a:r>
            <a:rPr lang="pap-029" sz="1800" b="1" kern="1200" noProof="0" dirty="0">
              <a:solidFill>
                <a:srgbClr val="8D8A00"/>
              </a:solidFill>
            </a:rPr>
            <a:t>.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pap-029" sz="1800" b="1" kern="1200" noProof="0" dirty="0"/>
            <a:t>Ora ta kopia e tekstonan, </a:t>
          </a:r>
          <a:r>
            <a:rPr lang="pap-029" sz="1800" b="1" kern="1200" noProof="0" dirty="0">
              <a:latin typeface="Aptos" panose="020B0004020202020204" pitchFamily="34" charset="0"/>
            </a:rPr>
            <a:t>òf skirbi nan pa medio di diktado, e kopiadó lo por hasi erornan </a:t>
          </a:r>
          <a:r>
            <a:rPr lang="pap-029" sz="1800" b="1" kern="1200" noProof="0" dirty="0"/>
            <a:t>( mas komun den e T</a:t>
          </a:r>
          <a:r>
            <a:rPr lang="pap-029" sz="1800" b="1" kern="1200" noProof="0" dirty="0">
              <a:latin typeface="Aptos" panose="020B0004020202020204" pitchFamily="34" charset="0"/>
            </a:rPr>
            <a:t>èstamènt Nobo </a:t>
          </a:r>
          <a:r>
            <a:rPr lang="pap-029" sz="1800" b="1" kern="1200" noProof="0" dirty="0"/>
            <a:t>)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pap-029" sz="1700" b="1" kern="1200" noProof="0" dirty="0"/>
            <a:t>Eh</a:t>
          </a:r>
          <a:r>
            <a:rPr lang="pap-029" sz="1700" b="1" kern="1200" noProof="0" dirty="0">
              <a:latin typeface="Aptos" panose="020B0004020202020204" pitchFamily="34" charset="0"/>
            </a:rPr>
            <a:t>èmpel</a:t>
          </a:r>
          <a:r>
            <a:rPr lang="pap-029" sz="1700" b="1" kern="1200" noProof="0" dirty="0"/>
            <a:t>: e “ Johannine Comma” (1 Juan 5:7–8). Esaki ta un komentario dor di un skirbid</a:t>
          </a:r>
          <a:r>
            <a:rPr lang="pap-029" sz="1700" b="1" kern="1200" noProof="0" dirty="0">
              <a:latin typeface="Aptos" panose="020B0004020202020204" pitchFamily="34" charset="0"/>
            </a:rPr>
            <a:t>ó ku a wòrdu siguientemente inkorporá den e teksto dor di un otro skirbidó</a:t>
          </a:r>
          <a:endParaRPr lang="pap-029" sz="1700" b="1" kern="1200" noProof="0" dirty="0"/>
        </a:p>
      </dsp:txBody>
      <dsp:txXfrm>
        <a:off x="2319186" y="623349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563862"/>
          <a:ext cx="3348001" cy="399484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>
              <a:solidFill>
                <a:schemeClr val="accent4">
                  <a:lumMod val="50000"/>
                </a:schemeClr>
              </a:solidFill>
            </a:rPr>
            <a:t>Erornan has</a:t>
          </a:r>
          <a:r>
            <a:rPr lang="pap-029" sz="1800" b="1" kern="1200" noProof="0">
              <a:solidFill>
                <a:schemeClr val="accent4">
                  <a:lumMod val="50000"/>
                </a:schemeClr>
              </a:solidFill>
              <a:latin typeface="Aptos" panose="020B0004020202020204" pitchFamily="34" charset="0"/>
            </a:rPr>
            <a:t>í dor di e eskritornan mes</a:t>
          </a:r>
          <a:r>
            <a:rPr lang="pap-029" sz="1800" b="1" kern="1200" noProof="0">
              <a:solidFill>
                <a:schemeClr val="accent4">
                  <a:lumMod val="50000"/>
                </a:schemeClr>
              </a:solidFill>
            </a:rPr>
            <a:t>.</a:t>
          </a:r>
          <a:endParaRPr lang="pap-029" sz="1800" b="1" kern="1200" noProof="0" dirty="0">
            <a:solidFill>
              <a:schemeClr val="accent4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pap-029" sz="1800" b="1" kern="1200" noProof="0" dirty="0"/>
            <a:t>Ora ku ta sita un teksto for di memoria, </a:t>
          </a:r>
          <a:r>
            <a:rPr lang="pap-029" sz="1800" b="1" kern="1200" noProof="0" dirty="0">
              <a:latin typeface="Aptos" panose="020B0004020202020204" pitchFamily="34" charset="0"/>
            </a:rPr>
            <a:t>òf relatá un evento ku nan no a testiguá, e outornan bíbliko lo por a hasi erornan menor insignifikante </a:t>
          </a:r>
          <a:r>
            <a:rPr lang="pap-029" sz="1800" b="1" kern="1200" noProof="0" dirty="0"/>
            <a:t>..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pap-029" sz="1600" b="1" kern="1200" noProof="0" dirty="0"/>
            <a:t>Eh</a:t>
          </a:r>
          <a:r>
            <a:rPr lang="pap-029" sz="1600" b="1" kern="1200" noProof="0" dirty="0">
              <a:latin typeface="Aptos" panose="020B0004020202020204" pitchFamily="34" charset="0"/>
            </a:rPr>
            <a:t>èmpel</a:t>
          </a:r>
          <a:r>
            <a:rPr lang="pap-029" sz="1600" b="1" kern="1200" noProof="0" dirty="0"/>
            <a:t>: E situashon den Mateo den kual Zakarias —kende a w</a:t>
          </a:r>
          <a:r>
            <a:rPr lang="pap-029" sz="1600" b="1" kern="1200" noProof="0" dirty="0">
              <a:latin typeface="Aptos" panose="020B0004020202020204" pitchFamily="34" charset="0"/>
            </a:rPr>
            <a:t>òrdu matá dor di Jo</a:t>
          </a:r>
          <a:r>
            <a:rPr lang="pap-029" sz="1600" b="1" kern="1200" noProof="0" dirty="0"/>
            <a:t>as — ta w</a:t>
          </a:r>
          <a:r>
            <a:rPr lang="pap-029" sz="1600" b="1" kern="1200" noProof="0" dirty="0">
              <a:latin typeface="Aptos" panose="020B0004020202020204" pitchFamily="34" charset="0"/>
            </a:rPr>
            <a:t>òrdu yamá e </a:t>
          </a:r>
          <a:r>
            <a:rPr lang="pap-029" sz="1600" b="1" kern="1200" noProof="0" dirty="0"/>
            <a:t>“ yiu di Barakias ” ( kende ta e outor di e Buki di Zakarias ) (Mat. 23:35; mira Lukas 11:51; 2 Kron. 24:22)</a:t>
          </a:r>
        </a:p>
      </dsp:txBody>
      <dsp:txXfrm>
        <a:off x="5286095" y="563862"/>
        <a:ext cx="3348001" cy="3994847"/>
      </dsp:txXfrm>
    </dsp:sp>
    <dsp:sp modelId="{8D37A1EB-09DF-4C2C-8DA9-802AE338DC45}">
      <dsp:nvSpPr>
        <dsp:cNvPr id="0" name=""/>
        <dsp:cNvSpPr/>
      </dsp:nvSpPr>
      <dsp:spPr>
        <a:xfrm>
          <a:off x="8634097" y="623349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1800" b="1" kern="1200" noProof="0" dirty="0">
              <a:solidFill>
                <a:schemeClr val="accent5">
                  <a:lumMod val="50000"/>
                </a:schemeClr>
              </a:solidFill>
            </a:rPr>
            <a:t>Erornan di traduktor.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pap-029" sz="1800" b="1" kern="1200" noProof="0" dirty="0"/>
            <a:t>Traduktornan di Beibel — speshalmente esnan ku ta traha riba vershonnan den idioma moderno — lo por w</a:t>
          </a:r>
          <a:r>
            <a:rPr lang="pap-029" sz="1800" b="1" kern="1200" noProof="0" dirty="0">
              <a:latin typeface="Aptos" panose="020B0004020202020204" pitchFamily="34" charset="0"/>
            </a:rPr>
            <a:t>òrdu influensiá dor di nan propio ideanan. </a:t>
          </a:r>
          <a:endParaRPr lang="pap-029" sz="18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pap-029" sz="1600" b="1" kern="1200" noProof="0" dirty="0"/>
            <a:t>Eh</a:t>
          </a:r>
          <a:r>
            <a:rPr lang="pap-029" sz="1600" b="1" kern="1200" noProof="0" dirty="0">
              <a:latin typeface="Aptos" panose="020B0004020202020204" pitchFamily="34" charset="0"/>
            </a:rPr>
            <a:t>èmpel</a:t>
          </a:r>
          <a:r>
            <a:rPr lang="pap-029" sz="1600" b="1" kern="1200" noProof="0" dirty="0"/>
            <a:t>: Algun vershonnan moderno ( tal komo  e TLA) ta tradusi e teksto referiendo na e Se</a:t>
          </a:r>
          <a:r>
            <a:rPr lang="pap-029" sz="1600" b="1" kern="1200" noProof="0" dirty="0">
              <a:latin typeface="Aptos" panose="020B0004020202020204" pitchFamily="34" charset="0"/>
            </a:rPr>
            <a:t>ñor Su Dia </a:t>
          </a:r>
          <a:r>
            <a:rPr lang="pap-029" sz="1600" b="1" kern="1200" noProof="0" dirty="0"/>
            <a:t>(Rev. 1:10) komo “Djadomingu” — apesar ku e t</a:t>
          </a:r>
          <a:r>
            <a:rPr lang="pap-029" sz="1600" b="1" kern="1200" noProof="0" dirty="0">
              <a:latin typeface="Aptos" panose="020B0004020202020204" pitchFamily="34" charset="0"/>
            </a:rPr>
            <a:t>érmino(frase) aki solamente a kuminsá wòrdu uzá despues di e apòstel su morto. </a:t>
          </a:r>
          <a:endParaRPr lang="pap-029" sz="1600" b="1" kern="1200" noProof="0" dirty="0"/>
        </a:p>
      </dsp:txBody>
      <dsp:txXfrm>
        <a:off x="8634097" y="623349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15938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03/11/2026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g"/><Relationship Id="rId23" Type="http://schemas.openxmlformats.org/officeDocument/2006/relationships/image" Target="../media/image39.pn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customXml" Target="../ink/ink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s-ES" sz="5400" b="1" spc="30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 ESKRITONAN PROF</a:t>
            </a:r>
            <a:r>
              <a:rPr lang="es-ES" sz="5400" b="1" spc="30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ptos" panose="020B0004020202020204" pitchFamily="34" charset="0"/>
              </a:rPr>
              <a:t>ÉTIKO</a:t>
            </a:r>
            <a:endParaRPr lang="es-ES" sz="5400" b="1" spc="300" dirty="0">
              <a:ln w="12700" cmpd="sng">
                <a:noFill/>
                <a:prstDash val="solid"/>
              </a:ln>
              <a:gradFill>
                <a:gsLst>
                  <a:gs pos="0">
                    <a:schemeClr val="accent3">
                      <a:lumMod val="50000"/>
                    </a:schemeClr>
                  </a:gs>
                  <a:gs pos="67000">
                    <a:schemeClr val="accent3">
                      <a:lumMod val="60000"/>
                      <a:lumOff val="40000"/>
                    </a:schemeClr>
                  </a:gs>
                  <a:gs pos="31000">
                    <a:schemeClr val="accent3">
                      <a:lumMod val="75000"/>
                    </a:schemeClr>
                  </a:gs>
                  <a:gs pos="87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8352499" y="6452119"/>
            <a:ext cx="2636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 err="1">
                <a:solidFill>
                  <a:schemeClr val="accent6">
                    <a:lumMod val="50000"/>
                  </a:schemeClr>
                </a:solidFill>
              </a:rPr>
              <a:t>L</a:t>
            </a:r>
            <a:r>
              <a:rPr lang="es-ES" sz="1600" b="1" dirty="0" err="1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ès</a:t>
            </a:r>
            <a:r>
              <a:rPr lang="es-ES" sz="1600" b="1" dirty="0">
                <a:solidFill>
                  <a:schemeClr val="accent6">
                    <a:lumMod val="50000"/>
                  </a:schemeClr>
                </a:solidFill>
              </a:rPr>
              <a:t> 6 </a:t>
            </a:r>
            <a:r>
              <a:rPr lang="es-ES" sz="1600" b="1" dirty="0" err="1">
                <a:solidFill>
                  <a:schemeClr val="accent6">
                    <a:lumMod val="50000"/>
                  </a:schemeClr>
                </a:solidFill>
              </a:rPr>
              <a:t>pa</a:t>
            </a:r>
            <a:r>
              <a:rPr lang="es-ES" sz="16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s-ES" sz="1600" b="1" dirty="0" err="1">
                <a:solidFill>
                  <a:schemeClr val="accent6">
                    <a:lumMod val="50000"/>
                  </a:schemeClr>
                </a:solidFill>
              </a:rPr>
              <a:t>Nov</a:t>
            </a:r>
            <a:r>
              <a:rPr lang="es-ES" sz="1600" b="1" dirty="0" err="1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è</a:t>
            </a:r>
            <a:r>
              <a:rPr lang="es-ES" sz="1600" b="1" dirty="0" err="1">
                <a:solidFill>
                  <a:schemeClr val="accent6">
                    <a:lumMod val="50000"/>
                  </a:schemeClr>
                </a:solidFill>
              </a:rPr>
              <a:t>mber</a:t>
            </a:r>
            <a:r>
              <a:rPr lang="es-ES" sz="1600" b="1" dirty="0">
                <a:solidFill>
                  <a:schemeClr val="accent6">
                    <a:lumMod val="50000"/>
                  </a:schemeClr>
                </a:solidFill>
              </a:rPr>
              <a:t> 7, 2026</a:t>
            </a: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Pasombra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kosnan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òrdu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skirbí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promé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aya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a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wòrdu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skirbí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pa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nos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instrukshon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asina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ku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dor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di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pasenshi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konsolashon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di e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Skrituranan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nos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lo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por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tin 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speransa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" (</a:t>
            </a:r>
            <a:r>
              <a:rPr lang="en-US" sz="2400" b="1" dirty="0" err="1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Romanonan</a:t>
            </a:r>
            <a:r>
              <a:rPr lang="en-US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 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15:4)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158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15025" y="3871853"/>
            <a:ext cx="5722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srgbClr val="9C00AC"/>
                </a:solidFill>
                <a:effectLst/>
                <a:uLnTx/>
                <a:uFillTx/>
                <a:latin typeface="Aptos" panose="02110004020202020204"/>
              </a:rPr>
              <a:t>E eskritonan prof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srgbClr val="9C00AC"/>
                </a:solidFill>
                <a:effectLst/>
                <a:uLnTx/>
                <a:uFillTx/>
                <a:latin typeface="Aptos" panose="020B0004020202020204" pitchFamily="34" charset="0"/>
              </a:rPr>
              <a:t>étiko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srgbClr val="9C00AC"/>
                </a:solidFill>
                <a:effectLst/>
                <a:uLnTx/>
                <a:uFillTx/>
                <a:latin typeface="Aptos" panose="02110004020202020204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Unda i pakiko nan 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skirbí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Den kua estilonan nan 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skirbí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srgbClr val="002FA4"/>
                </a:solidFill>
                <a:effectLst/>
                <a:uLnTx/>
                <a:uFillTx/>
                <a:latin typeface="Aptos" panose="02110004020202020204"/>
              </a:rPr>
              <a:t>Uzo di sekretarianan i material eksternal: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Pakiko asistentenan literario 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uzá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material eksternal e profetanan a uza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srgbClr val="A80020"/>
                </a:solidFill>
                <a:effectLst/>
                <a:uLnTx/>
                <a:uFillTx/>
                <a:latin typeface="Aptos" panose="02110004020202020204"/>
              </a:rPr>
              <a:t>Humanidat a trose un den otro ku e mensahe: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Imperfekshonnan den e Beibel?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743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Ounke ku e ta e Palabra di Dios, Dios no a skirbi e Beibel. El a uza seran humano, inspir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dor di djE, pa hasi esei. </a:t>
            </a:r>
            <a:endParaRPr kumimoji="0" lang="pap-029" sz="2000" b="1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0603" y="562926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0603" y="5329840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0603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0603" y="639296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0603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988" y="500691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988" y="395658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988" y="610979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8" y="2222571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El a laga pa nan un sierto grado di libertat pa disid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kual palabranan pa uza, e estilo di skirbi, 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otro detayenan dor di kual pa transport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e mensahe divino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8" y="1004225"/>
            <a:ext cx="67436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Ni(tampoko) El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dikta na nan e palabranan ku nan mester a skirbi. Simplemente El a bisa nan pa skirbi loke a w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mustrá na nan, òf loke El a pone den nan mente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959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7200" b="1" dirty="0">
                <a:ln/>
                <a:solidFill>
                  <a:srgbClr val="8D42C6"/>
                </a:solidFill>
              </a:rPr>
              <a:t>E ESKRITONAN PROF</a:t>
            </a:r>
            <a:r>
              <a:rPr lang="es-ES" sz="7200" b="1" dirty="0">
                <a:ln/>
                <a:solidFill>
                  <a:srgbClr val="8D42C6"/>
                </a:solidFill>
                <a:latin typeface="Aptos" panose="020B0004020202020204" pitchFamily="34" charset="0"/>
              </a:rPr>
              <a:t>ÉTIKO</a:t>
            </a:r>
            <a:endParaRPr lang="es-ES" sz="7200" b="1" dirty="0">
              <a:ln/>
              <a:solidFill>
                <a:srgbClr val="8D42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UNDA I PAKIKO NAN A W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ptos" panose="020B0004020202020204" pitchFamily="34" charset="0"/>
              </a:rPr>
              <a:t>ÒRDU SKIRBÍ</a:t>
            </a:r>
            <a:r>
              <a:rPr lang="es-E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Bai awor, p’esei, i skirbi e vishon aki riba un tablèt den nan presensia, i registr’é den un buki, pa esaki por keda te ku e último dia, eternamente i pa semper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(Isaias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30:8)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8" y="1349097"/>
            <a:ext cx="73084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Mois</a:t>
            </a:r>
            <a:r>
              <a:rPr lang="pap-029" sz="2000" b="1" dirty="0">
                <a:latin typeface="Aptos" panose="020B0004020202020204" pitchFamily="34" charset="0"/>
              </a:rPr>
              <a:t>és</a:t>
            </a:r>
            <a:r>
              <a:rPr lang="pap-029" sz="2000" b="1" dirty="0"/>
              <a:t> tabata e prom</a:t>
            </a:r>
            <a:r>
              <a:rPr lang="pap-029" sz="2000" b="1" dirty="0">
                <a:latin typeface="Aptos" panose="020B0004020202020204" pitchFamily="34" charset="0"/>
              </a:rPr>
              <a:t>é persona inspirá dor di Dios pa skirbi e Beibel</a:t>
            </a:r>
            <a:r>
              <a:rPr lang="pap-029" sz="2000" b="1" dirty="0"/>
              <a:t>. Den e desierto(mondi) di Midian, el a skirbi J</a:t>
            </a:r>
            <a:r>
              <a:rPr lang="pap-029" sz="2000" b="1" dirty="0">
                <a:latin typeface="Aptos" panose="020B0004020202020204" pitchFamily="34" charset="0"/>
              </a:rPr>
              <a:t>òb i</a:t>
            </a:r>
            <a:r>
              <a:rPr lang="pap-029" sz="2000" b="1" dirty="0"/>
              <a:t> Genesis. Durante di e Eksodo, el a risib</a:t>
            </a:r>
            <a:r>
              <a:rPr lang="pap-029" sz="2000" b="1" dirty="0">
                <a:latin typeface="Aptos" panose="020B0004020202020204" pitchFamily="34" charset="0"/>
              </a:rPr>
              <a:t>í un mandato eksplísito pa registrá e eventonan por eskrito</a:t>
            </a:r>
            <a:r>
              <a:rPr lang="pap-029" sz="2000" b="1" dirty="0"/>
              <a:t> (Eksodo 17:14).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Dios a skohe tantu e individuonan komo e mensahe ku nan mester a registr</a:t>
            </a:r>
            <a:r>
              <a:rPr lang="pap-029" sz="2000" b="1" dirty="0">
                <a:latin typeface="Aptos" panose="020B0004020202020204" pitchFamily="34" charset="0"/>
              </a:rPr>
              <a:t>á</a:t>
            </a:r>
            <a:r>
              <a:rPr lang="pap-029" sz="2000" b="1" dirty="0"/>
              <a:t>, ku e intenshon ku nada di loke El a desea pa revel</a:t>
            </a:r>
            <a:r>
              <a:rPr lang="pap-029" sz="2000" b="1" dirty="0">
                <a:latin typeface="Aptos" panose="020B0004020202020204" pitchFamily="34" charset="0"/>
              </a:rPr>
              <a:t>á na nos pa nos salbashon lo wòrdu pèrdí </a:t>
            </a:r>
            <a:r>
              <a:rPr lang="pap-029" sz="2000" b="1" dirty="0"/>
              <a:t> (2Tim. 3:15).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447368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644235"/>
            <a:ext cx="730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E outornan b</a:t>
            </a:r>
            <a:r>
              <a:rPr lang="pap-029" sz="2000" b="1" dirty="0">
                <a:latin typeface="Aptos" panose="020B0004020202020204" pitchFamily="34" charset="0"/>
              </a:rPr>
              <a:t>íbliko a skirbi bou di </a:t>
            </a:r>
            <a:r>
              <a:rPr lang="pap-029" sz="2000" b="1" dirty="0"/>
              <a:t>varios sirkumstansianan</a:t>
            </a:r>
            <a:r>
              <a:rPr lang="es-ES" sz="2000" b="1" dirty="0"/>
              <a:t>: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6" y="2650554"/>
            <a:ext cx="73084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Otro profetanan ku a risib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í un mandato eksplísito pa skirbi un buki tabata </a:t>
            </a:r>
            <a:r>
              <a:rPr lang="pap-029" sz="2000" b="1" dirty="0">
                <a:solidFill>
                  <a:prstClr val="black"/>
                </a:solidFill>
              </a:rPr>
              <a:t>Isaias (Isa. 30:8), Jeremias (Jer. 36:2), Habakuk (Hab. 2:2), i Juan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</a:t>
            </a:r>
            <a:r>
              <a:rPr lang="pap-029" sz="2000" b="1" dirty="0">
                <a:solidFill>
                  <a:prstClr val="black"/>
                </a:solidFill>
                <a:latin typeface="Aptos" panose="02110004020202020204"/>
              </a:rPr>
              <a:t>Rev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1:11).</a:t>
            </a: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026872" cy="523220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KI ESTILONAN NAN A W</a:t>
            </a:r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ÒRDU SKIRBÍ</a:t>
            </a:r>
            <a:r>
              <a:rPr lang="es-E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 </a:t>
            </a:r>
            <a:r>
              <a:rPr lang="pap-029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Kantika di Kantikanan, kual ta di 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Salomon ” (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Kantika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Salomon </a:t>
            </a:r>
            <a:r>
              <a:rPr lang="es-E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1:1)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19074" y="1219200"/>
            <a:ext cx="7686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1600" b="1" dirty="0"/>
              <a:t>Skirb</a:t>
            </a:r>
            <a:r>
              <a:rPr lang="pap-029" sz="1600" b="1" dirty="0">
                <a:latin typeface="Aptos" panose="020B0004020202020204" pitchFamily="34" charset="0"/>
              </a:rPr>
              <a:t>í riba e trayektorio di </a:t>
            </a:r>
            <a:r>
              <a:rPr lang="pap-029" sz="1600" b="1" dirty="0"/>
              <a:t>1,500 a</a:t>
            </a:r>
            <a:r>
              <a:rPr lang="pap-029" sz="1600" b="1" dirty="0">
                <a:latin typeface="Aptos" panose="020B0004020202020204" pitchFamily="34" charset="0"/>
              </a:rPr>
              <a:t>ñanan dor di mas ku </a:t>
            </a:r>
            <a:r>
              <a:rPr lang="pap-029" sz="1600" b="1" dirty="0"/>
              <a:t>40 diferente outornan, e Beibel ta kontene un variedat amplio di  estilonan. Entre otronan</a:t>
            </a:r>
            <a:r>
              <a:rPr lang="es-ES" sz="16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5440038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-21357" y="4881622"/>
            <a:ext cx="7790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E Beibel no ta hasi kualke distinshon enkuanto di outoridat entre diferente estilonan. Tur di nan ta </a:t>
            </a:r>
            <a:r>
              <a:rPr lang="pap-029" sz="2000" b="1" dirty="0">
                <a:latin typeface="Aptos" panose="020B0004020202020204" pitchFamily="34" charset="0"/>
              </a:rPr>
              <a:t>ú</a:t>
            </a:r>
            <a:r>
              <a:rPr lang="pap-029" sz="2000" b="1" dirty="0"/>
              <a:t>til pa transport</a:t>
            </a:r>
            <a:r>
              <a:rPr lang="pap-029" sz="2000" b="1" dirty="0">
                <a:latin typeface="Aptos" panose="020B0004020202020204" pitchFamily="34" charset="0"/>
              </a:rPr>
              <a:t>á pensamentu divino, duná asina ku kada persona ta komprendé(persibí) e mensahe mihó na un estilo ku den un otro</a:t>
            </a:r>
            <a:r>
              <a:rPr lang="pap-029" sz="2000" b="1" dirty="0"/>
              <a:t>..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-21358" y="6159046"/>
            <a:ext cx="82028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Pedro tambe ta hasi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kla ku e eskritonan di e Tèstamènt Nobo tin e mesun outoridat manera esnan di e Tèstamènt Bieu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Pedro 3:15-16).</a:t>
            </a: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>
                    <a:lumMod val="75000"/>
                  </a:schemeClr>
                </a:solidFill>
              </a:rPr>
              <a:t>UZO DI SEKRETARIANAN I MATERIAL EKSTERNAL</a:t>
            </a:r>
            <a:endParaRPr lang="es-ES" sz="7200" b="1" dirty="0">
              <a:ln/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PAKIKO ASISTENTENAN LITERARIO TABATA W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Aptos" panose="020B0004020202020204" pitchFamily="34" charset="0"/>
              </a:rPr>
              <a:t>ÒRDU 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UZ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Aptos" panose="020B0004020202020204" pitchFamily="34" charset="0"/>
              </a:rPr>
              <a:t>Á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?</a:t>
            </a:r>
            <a:endParaRPr lang="es-ES" sz="3200" b="1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655320" y="619395"/>
            <a:ext cx="1135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Y Jeremias a yama  Baruk, e yiu hòmber di Nerias, i Baruk a skirbi for di e boka di Jeremias, den un ròl di un buki, tur e palabranan ku Señor a papia kuné ” (Jeremias </a:t>
            </a:r>
            <a:r>
              <a:rPr lang="pap-029" sz="1400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36:4)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376126"/>
            <a:ext cx="7276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Jeremias tabata un saserdote i, komo tal, </a:t>
            </a:r>
            <a:r>
              <a:rPr lang="pap-029" sz="2000" b="1" dirty="0">
                <a:latin typeface="Aptos" panose="020B0004020202020204" pitchFamily="34" charset="0"/>
              </a:rPr>
              <a:t>é tabata sa kon pa lesa i</a:t>
            </a:r>
            <a:r>
              <a:rPr lang="pap-029" sz="2000" b="1" dirty="0"/>
              <a:t> skirbi. Sinembargo, el a uza un asistente — Baruk — pa skirbi e mensahenan ku Dios a instruy</a:t>
            </a:r>
            <a:r>
              <a:rPr lang="pap-029" sz="2000" b="1" dirty="0">
                <a:latin typeface="Aptos" panose="020B0004020202020204" pitchFamily="34" charset="0"/>
              </a:rPr>
              <a:t>é pa registrá </a:t>
            </a:r>
            <a:r>
              <a:rPr lang="pap-029" sz="2000" b="1" dirty="0"/>
              <a:t> (Jer. 36:1–4). Ounke sankshon</a:t>
            </a:r>
            <a:r>
              <a:rPr lang="pap-029" sz="2000" b="1" dirty="0">
                <a:latin typeface="Aptos" panose="020B0004020202020204" pitchFamily="34" charset="0"/>
              </a:rPr>
              <a:t>á dor di Dios, esaki a wòrdu mal komprendí den su mes tempu</a:t>
            </a:r>
            <a:r>
              <a:rPr lang="pap-029" sz="2000" b="1" dirty="0"/>
              <a:t> (Jer. 43:2-3).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857772"/>
            <a:ext cx="80633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Pedro a skirbi su kartanan na un bunita estilo Griego — algu difisil pa atribu</a:t>
            </a:r>
            <a:r>
              <a:rPr lang="pap-029" sz="2000" b="1" dirty="0">
                <a:latin typeface="Aptos" panose="020B0004020202020204" pitchFamily="34" charset="0"/>
              </a:rPr>
              <a:t>í na e piskadó aki ku ta papia </a:t>
            </a:r>
            <a:r>
              <a:rPr lang="pap-029" sz="2000" b="1" dirty="0"/>
              <a:t>Aramika. E uzo di asistentenan a yud’</a:t>
            </a:r>
            <a:r>
              <a:rPr lang="pap-029" sz="2000" b="1" dirty="0">
                <a:latin typeface="Aptos" panose="020B0004020202020204" pitchFamily="34" charset="0"/>
              </a:rPr>
              <a:t>é transportá su mensahe eksaktamente na un idioma ku é no ta dominá</a:t>
            </a:r>
            <a:r>
              <a:rPr lang="pap-029" sz="2000" b="1" dirty="0"/>
              <a:t>. T</a:t>
            </a:r>
            <a:r>
              <a:rPr lang="pap-029" sz="2000" b="1" dirty="0">
                <a:latin typeface="Aptos" panose="020B0004020202020204" pitchFamily="34" charset="0"/>
              </a:rPr>
              <a:t>òg, e echo ku e asistentenan aki a skohe e palabranan ku a ekspresá mihó Pedro su ideanan no ta na ningun manera debilitá(destruí) e inspirashon divino di su kartanan (epístelnan). </a:t>
            </a:r>
            <a:endParaRPr lang="pap-029" sz="2000" b="1" dirty="0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94366" y="3007342"/>
            <a:ext cx="72330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b="1" dirty="0">
                <a:solidFill>
                  <a:prstClr val="black"/>
                </a:solidFill>
              </a:rPr>
              <a:t>Pablo, kende tabata perfektamente elokuente den Griego, a uza asistentenan pa skirbi su kartanan (Rom. 16:22). Pa preven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í otronan di skirbi kartanan falsifiká na su nòmber, é mester a firma e kartanan ku el a dikta den su propio manera di skirbi</a:t>
            </a:r>
            <a:r>
              <a:rPr lang="pap-029" b="1" dirty="0">
                <a:solidFill>
                  <a:prstClr val="black"/>
                </a:solidFill>
              </a:rPr>
              <a:t>. 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Tes. 3:17).</a:t>
            </a: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 MATERIAL EKSTERNAL E PROFETANAN A UZA</a:t>
            </a:r>
            <a:r>
              <a:rPr lang="es-E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698261"/>
            <a:ext cx="10568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Tambe esaki ta parsemi bon, despues di a investigá tur kos kuidadosamente for di prinsipio, pa skirbi nan pa bo den un forma ordená, O ekselentísimo Teófilo </a:t>
            </a:r>
            <a:r>
              <a:rPr lang="es-E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(Lukas 1:3)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5" y="1463042"/>
            <a:ext cx="9619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Esdras a uza datanan hist</a:t>
            </a:r>
            <a:r>
              <a:rPr lang="pap-029" b="1" dirty="0">
                <a:latin typeface="Aptos" panose="020B0004020202020204" pitchFamily="34" charset="0"/>
              </a:rPr>
              <a:t>óriko</a:t>
            </a:r>
            <a:r>
              <a:rPr lang="pap-029" b="1" dirty="0"/>
              <a:t> i dekretonan kopi</a:t>
            </a:r>
            <a:r>
              <a:rPr lang="pap-029" b="1" dirty="0">
                <a:latin typeface="Aptos" panose="020B0004020202020204" pitchFamily="34" charset="0"/>
              </a:rPr>
              <a:t>á i</a:t>
            </a:r>
            <a:r>
              <a:rPr lang="pap-029" b="1" dirty="0"/>
              <a:t> korespondensia for di e reinan Persiko, ora </a:t>
            </a:r>
            <a:r>
              <a:rPr lang="pap-029" b="1" dirty="0">
                <a:latin typeface="Aptos" panose="020B0004020202020204" pitchFamily="34" charset="0"/>
              </a:rPr>
              <a:t>é tabata skirbi e bukinan di Kronikanan i</a:t>
            </a:r>
            <a:r>
              <a:rPr lang="pap-029" b="1" dirty="0"/>
              <a:t> Esdras. Pa su parti, Nehemias ta inklu</a:t>
            </a:r>
            <a:r>
              <a:rPr lang="pap-029" b="1" dirty="0">
                <a:latin typeface="Aptos" panose="020B0004020202020204" pitchFamily="34" charset="0"/>
              </a:rPr>
              <a:t>í den su buki un data genealógiko kopiá for di unu eksistiendo</a:t>
            </a:r>
            <a:r>
              <a:rPr lang="pap-029" b="1" dirty="0"/>
              <a:t>.</a:t>
            </a:r>
            <a:r>
              <a:rPr lang="es-ES" b="1" dirty="0"/>
              <a:t>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1747" y="2479485"/>
            <a:ext cx="5464727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1900" b="1" dirty="0"/>
              <a:t>Pasombra(desde ku) Lukas no tabata un testigu ku a mira e eventonan ku </a:t>
            </a:r>
            <a:r>
              <a:rPr lang="pap-029" sz="1900" b="1" dirty="0">
                <a:latin typeface="Aptos" panose="020B0004020202020204" pitchFamily="34" charset="0"/>
              </a:rPr>
              <a:t>é ta relatá, el a skirbi su Evangelio i</a:t>
            </a:r>
            <a:r>
              <a:rPr lang="pap-029" sz="1900" b="1" dirty="0"/>
              <a:t> parti di e buki di Echonan bas</a:t>
            </a:r>
            <a:r>
              <a:rPr lang="pap-029" sz="1900" b="1" dirty="0">
                <a:latin typeface="Aptos" panose="020B0004020202020204" pitchFamily="34" charset="0"/>
              </a:rPr>
              <a:t>á riba datanan históriko i</a:t>
            </a:r>
            <a:r>
              <a:rPr lang="pap-029" sz="1900" b="1" dirty="0"/>
              <a:t>  entrevistanan ku testigunan ku a mira (Lukas 1:3).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95072" y="5435699"/>
            <a:ext cx="60988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Nan tur tabata w</a:t>
            </a:r>
            <a:r>
              <a:rPr lang="pap-029" sz="2000" b="1" dirty="0">
                <a:latin typeface="Aptos" panose="020B0004020202020204" pitchFamily="34" charset="0"/>
              </a:rPr>
              <a:t>òrdu </a:t>
            </a:r>
            <a:r>
              <a:rPr lang="pap-029" sz="2000" b="1" dirty="0"/>
              <a:t>gui</a:t>
            </a:r>
            <a:r>
              <a:rPr lang="pap-029" sz="2000" b="1" dirty="0">
                <a:latin typeface="Aptos" panose="020B0004020202020204" pitchFamily="34" charset="0"/>
              </a:rPr>
              <a:t>á</a:t>
            </a:r>
            <a:r>
              <a:rPr lang="pap-029" sz="2000" b="1" dirty="0"/>
              <a:t> dor di e Spiritu Santu segun ku nan a uza e material eksternal aki. Nan a rekonos</a:t>
            </a:r>
            <a:r>
              <a:rPr lang="pap-029" sz="2000" b="1" dirty="0">
                <a:latin typeface="Aptos" panose="020B0004020202020204" pitchFamily="34" charset="0"/>
              </a:rPr>
              <a:t>é ku esaki a deskribí e bèrdat i</a:t>
            </a:r>
            <a:r>
              <a:rPr lang="pap-029" sz="2000" b="1" dirty="0"/>
              <a:t>, p’esei, a transport</a:t>
            </a:r>
            <a:r>
              <a:rPr lang="pap-029" sz="2000" b="1" dirty="0">
                <a:latin typeface="Aptos" panose="020B0004020202020204" pitchFamily="34" charset="0"/>
              </a:rPr>
              <a:t>á loke Dios a intentá pa ekspresá</a:t>
            </a:r>
            <a:r>
              <a:rPr lang="pap-029" sz="2000" b="1" dirty="0"/>
              <a:t>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1747" y="4111481"/>
            <a:ext cx="77602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Pablo ta menshon</a:t>
            </a:r>
            <a:r>
              <a:rPr lang="pap-029" sz="2000" b="1" dirty="0">
                <a:latin typeface="Aptos" panose="020B0004020202020204" pitchFamily="34" charset="0"/>
              </a:rPr>
              <a:t>á frasenan for di </a:t>
            </a:r>
            <a:r>
              <a:rPr lang="pap-029" sz="2000" b="1" dirty="0"/>
              <a:t>Epim</a:t>
            </a:r>
            <a:r>
              <a:rPr lang="pap-029" sz="2000" b="1" dirty="0">
                <a:latin typeface="Aptos" panose="020B0004020202020204" pitchFamily="34" charset="0"/>
              </a:rPr>
              <a:t>é</a:t>
            </a:r>
            <a:r>
              <a:rPr lang="pap-029" sz="2000" b="1" dirty="0"/>
              <a:t>nides i Arato, outornan Griego kl</a:t>
            </a:r>
            <a:r>
              <a:rPr lang="pap-029" sz="2000" b="1" dirty="0">
                <a:latin typeface="Aptos" panose="020B0004020202020204" pitchFamily="34" charset="0"/>
              </a:rPr>
              <a:t>ásiko</a:t>
            </a:r>
            <a:r>
              <a:rPr lang="pap-029" sz="2000" b="1" dirty="0"/>
              <a:t> ( Echonan 17:28; Tito 1:12). Pa su parti, Judas ta saka sitanan for di un buki no-kan</a:t>
            </a:r>
            <a:r>
              <a:rPr lang="pap-029" sz="2000" b="1" dirty="0">
                <a:latin typeface="Aptos" panose="020B0004020202020204" pitchFamily="34" charset="0"/>
              </a:rPr>
              <a:t>ó</a:t>
            </a:r>
            <a:r>
              <a:rPr lang="pap-029" sz="2000" b="1" dirty="0"/>
              <a:t>niko ku ta kontene profesianan di Enok (Judas 1:14).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s-ES" sz="1200" b="1" dirty="0" err="1"/>
                <a:t>Epiménides</a:t>
              </a:r>
              <a:endParaRPr lang="es-ES" sz="1200" b="1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s-ES" sz="1200" b="1" dirty="0"/>
                <a:t>Arato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s-ES" sz="1200" b="1" dirty="0"/>
                <a:t>Libro de Enoc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3">
                    <a:lumMod val="50000"/>
                  </a:schemeClr>
                </a:solidFill>
              </a:rPr>
              <a:t>HUMANIDAT TROS</a:t>
            </a:r>
            <a:r>
              <a:rPr lang="en-US" sz="7200" b="1" dirty="0">
                <a:ln/>
                <a:solidFill>
                  <a:schemeClr val="accent3">
                    <a:lumMod val="50000"/>
                  </a:schemeClr>
                </a:solidFill>
                <a:latin typeface="Aptos" panose="020B0004020202020204" pitchFamily="34" charset="0"/>
              </a:rPr>
              <a:t>É KU E MENSAHE</a:t>
            </a:r>
            <a:endParaRPr lang="es-ES" sz="7200" b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077465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IMPERFEKSHONNAN DEN E BEIBEL?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 Pero nos tin e tesoro aki den pòchinan di klei, asina ku e ekselensia di e poder lo por ta for di Dios i no di nos mes ” (2 Korintionan </a:t>
            </a:r>
            <a:r>
              <a:rPr lang="es-E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4:7)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298384" y="5925353"/>
            <a:ext cx="11772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E </a:t>
            </a:r>
            <a:r>
              <a:rPr lang="en-US" b="1" dirty="0" err="1"/>
              <a:t>imperfekshonnan</a:t>
            </a:r>
            <a:r>
              <a:rPr lang="en-US" b="1" dirty="0"/>
              <a:t> </a:t>
            </a:r>
            <a:r>
              <a:rPr lang="en-US" b="1" dirty="0" err="1">
                <a:latin typeface="Aptos" panose="020B0004020202020204" pitchFamily="34" charset="0"/>
              </a:rPr>
              <a:t>òf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kontradikshonnan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aki</a:t>
            </a:r>
            <a:r>
              <a:rPr lang="en-US" b="1" dirty="0">
                <a:latin typeface="Aptos" panose="020B0004020202020204" pitchFamily="34" charset="0"/>
              </a:rPr>
              <a:t> ta </a:t>
            </a:r>
            <a:r>
              <a:rPr lang="en-US" b="1" dirty="0" err="1">
                <a:latin typeface="Aptos" panose="020B0004020202020204" pitchFamily="34" charset="0"/>
              </a:rPr>
              <a:t>masha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poko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i</a:t>
            </a:r>
            <a:r>
              <a:rPr lang="en-US" b="1" dirty="0"/>
              <a:t> </a:t>
            </a:r>
            <a:r>
              <a:rPr lang="en-US" b="1" dirty="0" err="1"/>
              <a:t>generalmente</a:t>
            </a:r>
            <a:r>
              <a:rPr lang="en-US" b="1" dirty="0"/>
              <a:t> lo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w</a:t>
            </a:r>
            <a:r>
              <a:rPr lang="en-US" b="1" dirty="0" err="1">
                <a:latin typeface="Aptos" panose="020B0004020202020204" pitchFamily="34" charset="0"/>
              </a:rPr>
              <a:t>ò</a:t>
            </a:r>
            <a:r>
              <a:rPr lang="en-US" b="1" dirty="0" err="1"/>
              <a:t>rdu</a:t>
            </a:r>
            <a:r>
              <a:rPr lang="en-US" b="1" dirty="0"/>
              <a:t> </a:t>
            </a:r>
            <a:r>
              <a:rPr lang="en-US" b="1" dirty="0" err="1"/>
              <a:t>komprend</a:t>
            </a:r>
            <a:r>
              <a:rPr lang="en-US" b="1" dirty="0" err="1">
                <a:latin typeface="Aptos" panose="020B0004020202020204" pitchFamily="34" charset="0"/>
              </a:rPr>
              <a:t>é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dor</a:t>
            </a:r>
            <a:r>
              <a:rPr lang="en-US" b="1" dirty="0">
                <a:latin typeface="Aptos" panose="020B0004020202020204" pitchFamily="34" charset="0"/>
              </a:rPr>
              <a:t> di studio profundo. Nos </a:t>
            </a:r>
            <a:r>
              <a:rPr lang="en-US" b="1" dirty="0" err="1">
                <a:latin typeface="Aptos" panose="020B0004020202020204" pitchFamily="34" charset="0"/>
              </a:rPr>
              <a:t>por</a:t>
            </a:r>
            <a:r>
              <a:rPr lang="en-US" b="1" dirty="0">
                <a:latin typeface="Aptos" panose="020B0004020202020204" pitchFamily="34" charset="0"/>
              </a:rPr>
              <a:t> ta </a:t>
            </a:r>
            <a:r>
              <a:rPr lang="en-US" b="1" dirty="0" err="1">
                <a:latin typeface="Aptos" panose="020B0004020202020204" pitchFamily="34" charset="0"/>
              </a:rPr>
              <a:t>sigur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ku</a:t>
            </a:r>
            <a:r>
              <a:rPr lang="en-US" b="1" dirty="0">
                <a:latin typeface="Aptos" panose="020B0004020202020204" pitchFamily="34" charset="0"/>
              </a:rPr>
              <a:t> e </a:t>
            </a:r>
            <a:r>
              <a:rPr lang="en-US" b="1" dirty="0" err="1">
                <a:latin typeface="Aptos" panose="020B0004020202020204" pitchFamily="34" charset="0"/>
              </a:rPr>
              <a:t>bèrdatnan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divino</a:t>
            </a:r>
            <a:r>
              <a:rPr lang="en-US" b="1" dirty="0">
                <a:latin typeface="Aptos" panose="020B0004020202020204" pitchFamily="34" charset="0"/>
              </a:rPr>
              <a:t> a </a:t>
            </a:r>
            <a:r>
              <a:rPr lang="en-US" b="1" dirty="0" err="1">
                <a:latin typeface="Aptos" panose="020B0004020202020204" pitchFamily="34" charset="0"/>
              </a:rPr>
              <a:t>wòrdu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fielmente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transmití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na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nos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dor</a:t>
            </a:r>
            <a:r>
              <a:rPr lang="en-US" b="1" dirty="0">
                <a:latin typeface="Aptos" panose="020B0004020202020204" pitchFamily="34" charset="0"/>
              </a:rPr>
              <a:t> di </a:t>
            </a:r>
            <a:r>
              <a:rPr lang="en-US" b="1" dirty="0" err="1">
                <a:latin typeface="Aptos" panose="020B0004020202020204" pitchFamily="34" charset="0"/>
              </a:rPr>
              <a:t>henter</a:t>
            </a:r>
            <a:r>
              <a:rPr lang="en-US" b="1" dirty="0">
                <a:latin typeface="Aptos" panose="020B0004020202020204" pitchFamily="34" charset="0"/>
              </a:rPr>
              <a:t> e </a:t>
            </a:r>
            <a:r>
              <a:rPr lang="en-US" b="1" dirty="0" err="1">
                <a:latin typeface="Aptos" panose="020B0004020202020204" pitchFamily="34" charset="0"/>
              </a:rPr>
              <a:t>siglonan</a:t>
            </a:r>
            <a:r>
              <a:rPr lang="en-US" b="1" dirty="0"/>
              <a:t>, </a:t>
            </a:r>
            <a:r>
              <a:rPr lang="en-US" b="1" dirty="0" err="1"/>
              <a:t>presis</a:t>
            </a:r>
            <a:r>
              <a:rPr lang="en-US" b="1" dirty="0"/>
              <a:t> </a:t>
            </a:r>
            <a:r>
              <a:rPr lang="en-US" b="1" dirty="0" err="1"/>
              <a:t>manera</a:t>
            </a:r>
            <a:r>
              <a:rPr lang="en-US" b="1" dirty="0"/>
              <a:t> nan ta </a:t>
            </a:r>
            <a:r>
              <a:rPr lang="en-US" b="1" dirty="0" err="1"/>
              <a:t>buta</a:t>
            </a:r>
            <a:r>
              <a:rPr lang="en-US" b="1" dirty="0"/>
              <a:t> den e </a:t>
            </a:r>
            <a:r>
              <a:rPr lang="en-US" b="1" dirty="0" err="1"/>
              <a:t>p</a:t>
            </a:r>
            <a:r>
              <a:rPr lang="en-US" b="1" dirty="0" err="1">
                <a:latin typeface="Aptos" panose="020B0004020202020204" pitchFamily="34" charset="0"/>
              </a:rPr>
              <a:t>áginanan</a:t>
            </a:r>
            <a:r>
              <a:rPr lang="en-US" b="1" dirty="0">
                <a:latin typeface="Aptos" panose="020B0004020202020204" pitchFamily="34" charset="0"/>
              </a:rPr>
              <a:t> di e </a:t>
            </a:r>
            <a:r>
              <a:rPr lang="en-US" b="1" dirty="0" err="1">
                <a:latin typeface="Aptos" panose="020B0004020202020204" pitchFamily="34" charset="0"/>
              </a:rPr>
              <a:t>Beibel</a:t>
            </a:r>
            <a:r>
              <a:rPr lang="en-US" b="1" dirty="0">
                <a:latin typeface="Aptos" panose="020B0004020202020204" pitchFamily="34" charset="0"/>
              </a:rPr>
              <a:t>.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75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217545" y="884571"/>
            <a:ext cx="9756909" cy="5339923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400" b="1" dirty="0">
                <a:latin typeface="Constantia" panose="02030602050306030303" pitchFamily="18" charset="0"/>
              </a:rPr>
              <a:t>“ Dios a baha Su mes pa komuniká e bèrdat na e mundo dor di instrumentonan humano, i  E mes, dor di Su Spiritu Santu, a duna poder na hende i a kapasitá nan pa realisá e trabou aki. El a guia nan mentenan den e selekshon di loke nan mester a bisa i skirbi. E tesoro a wòrdu konfiá na weanan(pòchinan) di tera, tòg esaki ta keda no opstante for di shelu. Ounke tranportá — den tur esaki su aspektonan — dor di e medio imperfekto di idioma humano, esaki ta keda e testimonio di Dios; i  e yiu di Dios obedesido, ku ta kere, ta mira(kontemplá) den esei e gloria di un poder divino, yen di grasia i bèrdat.</a:t>
            </a:r>
          </a:p>
          <a:p>
            <a:pPr>
              <a:spcBef>
                <a:spcPts val="600"/>
              </a:spcBef>
            </a:pPr>
            <a:r>
              <a:rPr lang="pap-029" sz="2400" b="1" dirty="0">
                <a:latin typeface="Constantia" panose="02030602050306030303" pitchFamily="18" charset="0"/>
              </a:rPr>
              <a:t>Den Su Palabra, Dios a komuniká na humanidat e konosementu nesesario pa salbashon. E Skrituranan Santu mester wòrdu aseptá komo poseiéndo outoridat apsoluto i komo un revelashon infalibel di Su boluntat.</a:t>
            </a:r>
            <a:r>
              <a:rPr lang="es-ES" sz="24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8200337" y="6519446"/>
            <a:ext cx="38372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 G. W.  (</a:t>
            </a:r>
            <a:r>
              <a:rPr lang="es-ES" sz="1600" b="1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Great </a:t>
            </a:r>
            <a:r>
              <a:rPr lang="es-ES" sz="1600" b="1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Controversy</a:t>
            </a:r>
            <a:r>
              <a:rPr lang="es-ES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p. 10-11)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US" sz="32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AP</a:t>
            </a:r>
            <a:r>
              <a:rPr lang="en-US" sz="3200" dirty="0">
                <a:effectLst>
                  <a:outerShdw dist="38100" dir="2700000" algn="tl" rotWithShape="0">
                    <a:srgbClr val="29FFFF"/>
                  </a:outerShdw>
                </a:effectLst>
                <a:latin typeface="Aptos" panose="020B0004020202020204" pitchFamily="34" charset="0"/>
              </a:rPr>
              <a:t>ÈNDIS</a:t>
            </a:r>
            <a:r>
              <a:rPr lang="en-US" sz="32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: INFALIBILIDAT DI E ESKRITONAN DI ELLEN G. WHITE</a:t>
            </a:r>
            <a:endParaRPr lang="es-ES" sz="3200" dirty="0"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50" y="704850"/>
            <a:ext cx="73723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Ora ku Dios a komand</a:t>
            </a:r>
            <a:r>
              <a:rPr lang="pap-029" b="1" dirty="0">
                <a:latin typeface="Aptos" panose="020B0004020202020204" pitchFamily="34" charset="0"/>
              </a:rPr>
              <a:t>á </a:t>
            </a:r>
            <a:r>
              <a:rPr lang="pap-029" b="1" dirty="0"/>
              <a:t>Ellen pa skirbi Su menssahenan, el a kontest</a:t>
            </a:r>
            <a:r>
              <a:rPr lang="pap-029" b="1" dirty="0">
                <a:latin typeface="Aptos" panose="020B0004020202020204" pitchFamily="34" charset="0"/>
              </a:rPr>
              <a:t>á</a:t>
            </a:r>
            <a:r>
              <a:rPr lang="pap-029" b="1" dirty="0"/>
              <a:t>, “ Mi no por skirbi. ” Pero Dios a fortales’</a:t>
            </a:r>
            <a:r>
              <a:rPr lang="pap-029" b="1" dirty="0">
                <a:latin typeface="Aptos" panose="020B0004020202020204" pitchFamily="34" charset="0"/>
              </a:rPr>
              <a:t>é, i</a:t>
            </a:r>
            <a:r>
              <a:rPr lang="pap-029" b="1" dirty="0"/>
              <a:t> el a kuminsa skirbi. Den transkurso di tempu, el a uza asistentenan literario kende a koreg</a:t>
            </a:r>
            <a:r>
              <a:rPr lang="pap-029" b="1" dirty="0">
                <a:latin typeface="Aptos" panose="020B0004020202020204" pitchFamily="34" charset="0"/>
              </a:rPr>
              <a:t>í su erornan di ortografia(spèling) i</a:t>
            </a:r>
            <a:r>
              <a:rPr lang="pap-029" b="1" dirty="0"/>
              <a:t> a mehor</a:t>
            </a:r>
            <a:r>
              <a:rPr lang="pap-029" b="1" dirty="0">
                <a:latin typeface="Aptos" panose="020B0004020202020204" pitchFamily="34" charset="0"/>
              </a:rPr>
              <a:t>á e e manera di ekspreshon di algun frasenan</a:t>
            </a:r>
            <a:r>
              <a:rPr lang="pap-029" b="1" dirty="0"/>
              <a:t>.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72402" y="823164"/>
            <a:ext cx="2076450" cy="2588081"/>
            <a:chOff x="9810751" y="1120237"/>
            <a:chExt cx="2076450" cy="258808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10021029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810751" y="2538767"/>
              <a:ext cx="207645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noProof="0" dirty="0"/>
                <a:t>Mary Ann “Marian” Davis (1847-1904), asistente literaria. Foto cortesía de “Ellen G. White Estate,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067781"/>
            <a:chOff x="9571899" y="3499075"/>
            <a:chExt cx="2076450" cy="3067781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noProof="0" dirty="0"/>
                <a:t>Sarah E. Peck, 1880s. Foto cortesía de “Center </a:t>
              </a:r>
              <a:r>
                <a:rPr lang="es-ES" sz="1400" b="1" noProof="0" dirty="0" err="1"/>
                <a:t>for</a:t>
              </a:r>
              <a:r>
                <a:rPr lang="es-ES" sz="1400" b="1" noProof="0" dirty="0"/>
                <a:t> Adventist </a:t>
              </a:r>
              <a:r>
                <a:rPr lang="es-ES" sz="1400" b="1" noProof="0" dirty="0" err="1"/>
                <a:t>Research</a:t>
              </a:r>
              <a:r>
                <a:rPr lang="es-ES" sz="1400" b="1" noProof="0" dirty="0"/>
                <a:t>.”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7" y="3369389"/>
            <a:ext cx="73723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En kuantu di su infalibilidat komo un profeta, Helen a deklar</a:t>
            </a:r>
            <a:r>
              <a:rPr lang="pap-029" b="1" dirty="0">
                <a:latin typeface="Aptos" panose="020B0004020202020204" pitchFamily="34" charset="0"/>
              </a:rPr>
              <a:t>á</a:t>
            </a:r>
            <a:r>
              <a:rPr lang="pap-029" b="1" dirty="0"/>
              <a:t>: “ Tokante di infalibilidat, nunka mi a reklam</a:t>
            </a:r>
            <a:r>
              <a:rPr lang="pap-029" b="1" dirty="0">
                <a:latin typeface="Aptos" panose="020B0004020202020204" pitchFamily="34" charset="0"/>
              </a:rPr>
              <a:t>á di tin esaki</a:t>
            </a:r>
            <a:r>
              <a:rPr lang="pap-029" b="1" dirty="0"/>
              <a:t>. Solamente Dios ta infalibel </a:t>
            </a:r>
            <a:r>
              <a:rPr lang="en-US" b="1" dirty="0"/>
              <a:t>" ( </a:t>
            </a:r>
            <a:r>
              <a:rPr lang="en-US" b="1" dirty="0" err="1"/>
              <a:t>Mensahenan</a:t>
            </a:r>
            <a:r>
              <a:rPr lang="en-US" b="1" dirty="0"/>
              <a:t> </a:t>
            </a:r>
            <a:r>
              <a:rPr lang="en-US" b="1" dirty="0" err="1"/>
              <a:t>Selekto</a:t>
            </a:r>
            <a:r>
              <a:rPr lang="es-ES" b="1" dirty="0"/>
              <a:t>, </a:t>
            </a:r>
            <a:r>
              <a:rPr lang="es-ES" b="1" dirty="0" err="1"/>
              <a:t>buki</a:t>
            </a:r>
            <a:r>
              <a:rPr lang="es-ES" b="1" dirty="0"/>
              <a:t> 1, p. 42).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438146" y="2344896"/>
            <a:ext cx="73342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Nunka nan a kambia e nifikashon di e mensahe, ni nan no a agreg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kualke kos di nan mes. E tekstonan final semper a wòrdu supervisá dor di </a:t>
            </a:r>
            <a:r>
              <a:rPr lang="pap-029" sz="2000" b="1" dirty="0">
                <a:solidFill>
                  <a:prstClr val="black"/>
                </a:solidFill>
              </a:rPr>
              <a:t>Ellen.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7" y="4393883"/>
            <a:ext cx="7334256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1900" b="1" dirty="0">
                <a:solidFill>
                  <a:prstClr val="black"/>
                </a:solidFill>
              </a:rPr>
              <a:t>En kuantu di e infalibilidat di su eskritonan, </a:t>
            </a:r>
            <a:r>
              <a:rPr lang="pap-029" sz="1900" b="1" dirty="0">
                <a:solidFill>
                  <a:prstClr val="black"/>
                </a:solidFill>
                <a:latin typeface="Aptos" panose="020B0004020202020204" pitchFamily="34" charset="0"/>
              </a:rPr>
              <a:t>é mes a skirbi</a:t>
            </a:r>
            <a:r>
              <a:rPr lang="pap-029" sz="1900" b="1" dirty="0">
                <a:solidFill>
                  <a:prstClr val="black"/>
                </a:solidFill>
              </a:rPr>
              <a:t>: “ Tin oportunidatnan ora ku kosnan komun mester w</a:t>
            </a:r>
            <a:r>
              <a:rPr lang="pap-029" sz="1900" b="1" dirty="0">
                <a:solidFill>
                  <a:prstClr val="black"/>
                </a:solidFill>
                <a:latin typeface="Aptos" panose="020B0004020202020204" pitchFamily="34" charset="0"/>
              </a:rPr>
              <a:t>òrdu deklará, pensamentunan komun mester okupá e mente, kartanan komun mester wòrdu skirbí</a:t>
            </a:r>
            <a:r>
              <a:rPr lang="pap-029" sz="1900" b="1" dirty="0">
                <a:solidFill>
                  <a:prstClr val="black"/>
                </a:solidFill>
              </a:rPr>
              <a:t>, i  informashon mester w</a:t>
            </a:r>
            <a:r>
              <a:rPr lang="pap-029" sz="1900" b="1" dirty="0">
                <a:solidFill>
                  <a:prstClr val="black"/>
                </a:solidFill>
                <a:latin typeface="Aptos" panose="020B0004020202020204" pitchFamily="34" charset="0"/>
              </a:rPr>
              <a:t>òrdu duná ku a wòrdu pasá for di un trahadó na un otro</a:t>
            </a:r>
            <a:r>
              <a:rPr lang="pap-029" sz="1900" b="1" dirty="0">
                <a:solidFill>
                  <a:prstClr val="black"/>
                </a:solidFill>
              </a:rPr>
              <a:t>. Tal palabranan, tal informashon, no ta w</a:t>
            </a:r>
            <a:r>
              <a:rPr lang="pap-029" sz="1900" b="1" dirty="0">
                <a:solidFill>
                  <a:prstClr val="black"/>
                </a:solidFill>
                <a:latin typeface="Aptos" panose="020B0004020202020204" pitchFamily="34" charset="0"/>
              </a:rPr>
              <a:t>òrdu duná bou di e inspirashon speshal di e Spritu di Dios </a:t>
            </a:r>
            <a:r>
              <a:rPr lang="pap-029" sz="1900" b="1" dirty="0">
                <a:solidFill>
                  <a:prstClr val="black"/>
                </a:solidFill>
              </a:rPr>
              <a:t>" ( Mensahenan Selekto</a:t>
            </a:r>
            <a:r>
              <a:rPr kumimoji="0" lang="pap-029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lang="pap-029" sz="1900" b="1" dirty="0">
                <a:solidFill>
                  <a:prstClr val="black"/>
                </a:solidFill>
                <a:latin typeface="Aptos" panose="02110004020202020204"/>
              </a:rPr>
              <a:t>buki</a:t>
            </a:r>
            <a:r>
              <a:rPr kumimoji="0" lang="pap-029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3, pp. 64).</a:t>
            </a: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</TotalTime>
  <Words>1986</Words>
  <Application>Microsoft Office PowerPoint</Application>
  <PresentationFormat>Panorámica</PresentationFormat>
  <Paragraphs>82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Constantia</vt:lpstr>
      <vt:lpstr>Wingdings</vt:lpstr>
      <vt:lpstr>Aptos Display</vt:lpstr>
      <vt:lpstr>Arial</vt:lpstr>
      <vt:lpstr>Comic Sans MS</vt:lpstr>
      <vt:lpstr>Aptos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109</cp:revision>
  <dcterms:created xsi:type="dcterms:W3CDTF">2026-10-17T14:52:34Z</dcterms:created>
  <dcterms:modified xsi:type="dcterms:W3CDTF">2026-11-03T07:12:58Z</dcterms:modified>
</cp:coreProperties>
</file>