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sldIdLst>
    <p:sldId id="256" r:id="rId4"/>
    <p:sldId id="301" r:id="rId5"/>
    <p:sldId id="257" r:id="rId6"/>
    <p:sldId id="258" r:id="rId7"/>
    <p:sldId id="259" r:id="rId8"/>
    <p:sldId id="260" r:id="rId9"/>
    <p:sldId id="302" r:id="rId10"/>
    <p:sldId id="303" r:id="rId11"/>
    <p:sldId id="304" r:id="rId12"/>
    <p:sldId id="305" r:id="rId13"/>
    <p:sldId id="306" r:id="rId14"/>
    <p:sldId id="307" r:id="rId15"/>
  </p:sldIdLst>
  <p:sldSz cx="12192000" cy="6858000"/>
  <p:notesSz cx="6858000" cy="9144000"/>
  <p:embeddedFontLst>
    <p:embeddedFont>
      <p:font typeface="Comic Sans MS" pitchFamily="66" charset="0"/>
      <p:regular r:id="rId16"/>
      <p:bold r:id="rId17"/>
      <p:italic r:id="rId18"/>
      <p:boldItalic r:id="rId19"/>
    </p:embeddedFont>
    <p:embeddedFont>
      <p:font typeface="Constantia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Bóg mówi Izraelowi, co ma robić.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pl-PL" sz="1600" b="1" dirty="0"/>
            <a:t>Słuchajcie Jego głosu, aby Bóg stał się wrogiem waszych wrogów 
(</a:t>
          </a:r>
          <a:r>
            <a:rPr lang="pl-PL" sz="1600" b="1" dirty="0" smtClean="0"/>
            <a:t>23,21-22</a:t>
          </a:r>
          <a:r>
            <a:rPr lang="pl-PL" sz="1600" b="1" dirty="0"/>
            <a:t>)</a:t>
          </a:r>
          <a:endParaRPr lang="es-ES" sz="16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pl-PL" sz="1600" b="1" dirty="0"/>
            <a:t>Służcie tylko Bogu, aby On mógł usunąć wszelkie choroby                  (</a:t>
          </a:r>
          <a:r>
            <a:rPr lang="pl-PL" sz="1600" b="1" dirty="0" smtClean="0"/>
            <a:t>23,24-26</a:t>
          </a:r>
          <a:r>
            <a:rPr lang="pl-PL" sz="1600" b="1" dirty="0"/>
            <a:t>)</a:t>
          </a:r>
          <a:endParaRPr lang="es-ES" sz="16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pl-PL" sz="1600" b="1" dirty="0"/>
            <a:t>Nie zawierajcie żadnych sojuszy z Kananejczykami, aby nie czcić ich bogów               (</a:t>
          </a:r>
          <a:r>
            <a:rPr lang="pl-PL" sz="1600" b="1" dirty="0" smtClean="0"/>
            <a:t>23,32-33</a:t>
          </a:r>
          <a:r>
            <a:rPr lang="pl-PL" sz="1600" b="1" dirty="0"/>
            <a:t>)</a:t>
          </a:r>
          <a:endParaRPr lang="es-ES" sz="16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Bóg mówi Izraelowi, co zamierza uczynić.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600" b="1" dirty="0"/>
            <a:t>Wyśle swojego Anioła, aby ich strzegł i wprowadził [ochrona] (</a:t>
          </a:r>
          <a:r>
            <a:rPr lang="pl-PL" sz="1600" b="1" dirty="0" smtClean="0"/>
            <a:t>23,20</a:t>
          </a:r>
          <a:r>
            <a:rPr lang="pl-PL" sz="1600" b="1" dirty="0"/>
            <a:t>)</a:t>
          </a:r>
          <a:endParaRPr lang="es-ES" sz="16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600" b="1" dirty="0"/>
            <a:t>Anioł pójdzie przed nimi i zaprowadzi ich do </a:t>
          </a:r>
          <a:r>
            <a:rPr lang="pl-PL" sz="1600" b="1" dirty="0" err="1"/>
            <a:t>Kanaanu</a:t>
          </a:r>
          <a:r>
            <a:rPr lang="pl-PL" sz="1600" b="1" dirty="0"/>
            <a:t> [kierunek] (</a:t>
          </a:r>
          <a:r>
            <a:rPr lang="pl-PL" sz="1600" b="1" dirty="0" smtClean="0"/>
            <a:t>23,23</a:t>
          </a:r>
          <a:r>
            <a:rPr lang="pl-PL" sz="1600" b="1" dirty="0"/>
            <a:t>)</a:t>
          </a:r>
          <a:endParaRPr lang="es-ES" sz="16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600" b="1" dirty="0"/>
            <a:t>Wzbudzi przerażenie wśród mieszkańców (</a:t>
          </a:r>
          <a:r>
            <a:rPr lang="pl-PL" sz="1600" b="1" dirty="0" smtClean="0"/>
            <a:t>23,27</a:t>
          </a:r>
          <a:r>
            <a:rPr lang="pl-PL" sz="1600" b="1" dirty="0"/>
            <a:t>)</a:t>
          </a:r>
          <a:endParaRPr lang="es-ES" sz="16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600" b="1" dirty="0"/>
            <a:t>Wyśle szerszenie, aby ich wypędzić (</a:t>
          </a:r>
          <a:r>
            <a:rPr lang="pl-PL" sz="1600" b="1" dirty="0" smtClean="0"/>
            <a:t>23,28</a:t>
          </a:r>
          <a:r>
            <a:rPr lang="pl-PL" sz="1600" b="1" dirty="0"/>
            <a:t>)</a:t>
          </a:r>
          <a:endParaRPr lang="es-ES" sz="16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600" b="1" dirty="0"/>
            <a:t>Będzie ich stopniowo wypędzał (</a:t>
          </a:r>
          <a:r>
            <a:rPr lang="pl-PL" sz="1600" b="1" dirty="0" smtClean="0"/>
            <a:t>23,29-30</a:t>
          </a:r>
          <a:r>
            <a:rPr lang="pl-PL" sz="1600" b="1" dirty="0"/>
            <a:t>)</a:t>
          </a:r>
          <a:endParaRPr lang="es-ES" sz="16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1600" b="1" dirty="0"/>
            <a:t>Wyda ich Izraelowi, aż będą panować od Morza Śródziemnego aż po Eufrat (</a:t>
          </a:r>
          <a:r>
            <a:rPr lang="pl-PL" sz="1600" b="1" dirty="0" smtClean="0"/>
            <a:t>23,31</a:t>
          </a:r>
          <a:r>
            <a:rPr lang="pl-PL" sz="1600" b="1" dirty="0"/>
            <a:t>).</a:t>
          </a:r>
          <a:endParaRPr lang="es-ES" sz="16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218118"/>
      <dgm:spPr/>
      <dgm:t>
        <a:bodyPr/>
        <a:lstStyle/>
        <a:p>
          <a:endParaRPr lang="pl-PL"/>
        </a:p>
      </dgm:t>
    </dgm:pt>
    <dgm:pt modelId="{354EF6AF-25E7-4455-A1BE-C588C709FC66}" type="pres">
      <dgm:prSet presAssocID="{0B2DA5BA-FBCE-4E02-8876-620F68596D9A}" presName="rootConnector" presStyleLbl="node1" presStyleIdx="0" presStyleCnt="2"/>
      <dgm:spPr/>
      <dgm:t>
        <a:bodyPr/>
        <a:lstStyle/>
        <a:p>
          <a:endParaRPr lang="pl-PL"/>
        </a:p>
      </dgm:t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  <dgm:t>
        <a:bodyPr/>
        <a:lstStyle/>
        <a:p>
          <a:endParaRPr lang="pl-PL"/>
        </a:p>
      </dgm:t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46C048A-3FAC-4BFD-8BC1-3F55D6CA3F61}" type="pres">
      <dgm:prSet presAssocID="{79C790E7-9EBD-469E-B5B5-B207A4C3C0B6}" presName="Name13" presStyleLbl="parChTrans1D2" presStyleIdx="1" presStyleCnt="9"/>
      <dgm:spPr/>
      <dgm:t>
        <a:bodyPr/>
        <a:lstStyle/>
        <a:p>
          <a:endParaRPr lang="pl-PL"/>
        </a:p>
      </dgm:t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AC2AF5-3F99-4D75-A510-79A9E815886C}" type="pres">
      <dgm:prSet presAssocID="{31FE02D1-CD2F-4676-8F1E-8BD2D0F7C9A7}" presName="Name13" presStyleLbl="parChTrans1D2" presStyleIdx="2" presStyleCnt="9"/>
      <dgm:spPr/>
      <dgm:t>
        <a:bodyPr/>
        <a:lstStyle/>
        <a:p>
          <a:endParaRPr lang="pl-PL"/>
        </a:p>
      </dgm:t>
    </dgm:pt>
    <dgm:pt modelId="{9145DD23-DA1E-4BCC-8EEF-E4D91923061A}" type="pres">
      <dgm:prSet presAssocID="{A5B6EAD1-7EAA-4808-8F27-F0A69B92EFA9}" presName="childText" presStyleLbl="bgAcc1" presStyleIdx="2" presStyleCnt="9" custScaleX="223315" custScaleY="252249" custLinFactNeighborY="-1305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  <dgm:t>
        <a:bodyPr/>
        <a:lstStyle/>
        <a:p>
          <a:endParaRPr lang="pl-PL"/>
        </a:p>
      </dgm:t>
    </dgm:pt>
    <dgm:pt modelId="{1251F9AB-3C11-429D-9E56-F34D7C3F1C72}" type="pres">
      <dgm:prSet presAssocID="{036C6CA5-7494-428E-8635-334B835ED6FB}" presName="rootConnector" presStyleLbl="node1" presStyleIdx="1" presStyleCnt="2"/>
      <dgm:spPr/>
      <dgm:t>
        <a:bodyPr/>
        <a:lstStyle/>
        <a:p>
          <a:endParaRPr lang="pl-PL"/>
        </a:p>
      </dgm:t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  <dgm:t>
        <a:bodyPr/>
        <a:lstStyle/>
        <a:p>
          <a:endParaRPr lang="pl-PL"/>
        </a:p>
      </dgm:t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C03CFAA-8D1B-4B4D-B6E7-202EB01B9AF3}" type="pres">
      <dgm:prSet presAssocID="{7E6F50D8-AD45-4642-9A68-C3BB64BB8DEB}" presName="Name13" presStyleLbl="parChTrans1D2" presStyleIdx="4" presStyleCnt="9"/>
      <dgm:spPr/>
      <dgm:t>
        <a:bodyPr/>
        <a:lstStyle/>
        <a:p>
          <a:endParaRPr lang="pl-PL"/>
        </a:p>
      </dgm:t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4D5CE0-CDE7-416B-8E23-2559268C5123}" type="pres">
      <dgm:prSet presAssocID="{7CBD58EF-DE8F-436E-9BB8-308F2E665A44}" presName="Name13" presStyleLbl="parChTrans1D2" presStyleIdx="5" presStyleCnt="9"/>
      <dgm:spPr/>
      <dgm:t>
        <a:bodyPr/>
        <a:lstStyle/>
        <a:p>
          <a:endParaRPr lang="pl-PL"/>
        </a:p>
      </dgm:t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9AD4B2F-B8D5-441A-822E-E35D0C26A0F9}" type="pres">
      <dgm:prSet presAssocID="{36A0B609-28D6-48BA-BB22-42F31E30CAFF}" presName="Name13" presStyleLbl="parChTrans1D2" presStyleIdx="6" presStyleCnt="9"/>
      <dgm:spPr/>
      <dgm:t>
        <a:bodyPr/>
        <a:lstStyle/>
        <a:p>
          <a:endParaRPr lang="pl-PL"/>
        </a:p>
      </dgm:t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4EDD32-83AD-4C7B-8D37-09AEC8E052F9}" type="pres">
      <dgm:prSet presAssocID="{8D437A1E-1D6B-4046-AC0D-44AE760FF216}" presName="Name13" presStyleLbl="parChTrans1D2" presStyleIdx="7" presStyleCnt="9"/>
      <dgm:spPr/>
      <dgm:t>
        <a:bodyPr/>
        <a:lstStyle/>
        <a:p>
          <a:endParaRPr lang="pl-PL"/>
        </a:p>
      </dgm:t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8A2427-8B60-4E58-9E91-3D82907DCED2}" type="pres">
      <dgm:prSet presAssocID="{CBA97E23-1816-49F9-AB4D-1A83F2CD4DAA}" presName="Name13" presStyleLbl="parChTrans1D2" presStyleIdx="8" presStyleCnt="9"/>
      <dgm:spPr/>
      <dgm:t>
        <a:bodyPr/>
        <a:lstStyle/>
        <a:p>
          <a:endParaRPr lang="pl-PL"/>
        </a:p>
      </dgm:t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081B1C6C-66E3-4BC7-880E-DDC51D67DF4F}" type="presOf" srcId="{089996DA-B84F-4ABF-9F03-88D7C9F68F4F}" destId="{764F3D33-8790-42F3-A612-9A10B698F30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FF316244-8618-4C78-8DEE-2BACD22E33A5}" type="presOf" srcId="{36A0B609-28D6-48BA-BB22-42F31E30CAFF}" destId="{C9AD4B2F-B8D5-441A-822E-E35D0C26A0F9}" srcOrd="0" destOrd="0" presId="urn:microsoft.com/office/officeart/2005/8/layout/hierarchy3"/>
    <dgm:cxn modelId="{226ECB89-D08B-47F9-AD23-EB0716EFD6D0}" type="presOf" srcId="{036C6CA5-7494-428E-8635-334B835ED6FB}" destId="{1251F9AB-3C11-429D-9E56-F34D7C3F1C72}" srcOrd="1" destOrd="0" presId="urn:microsoft.com/office/officeart/2005/8/layout/hierarchy3"/>
    <dgm:cxn modelId="{917957AF-5BE4-4B76-9881-002C8713F0B3}" type="presOf" srcId="{3D05D016-7CA9-4326-9B9D-832F9F356EF5}" destId="{A93570C0-6F11-4269-AD8B-EAEAD3CAC43D}" srcOrd="0" destOrd="0" presId="urn:microsoft.com/office/officeart/2005/8/layout/hierarchy3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F1F77F46-33FD-4387-9EFC-673B9CC15E87}" type="presOf" srcId="{EF5E6CE9-1195-48C3-A6A3-296EC27490AA}" destId="{F8EF12A8-565F-4E7E-8071-DBC89BD77DAF}" srcOrd="0" destOrd="0" presId="urn:microsoft.com/office/officeart/2005/8/layout/hierarchy3"/>
    <dgm:cxn modelId="{15B97095-DC1B-437D-B9F8-AABC128925FD}" type="presOf" srcId="{0B2DA5BA-FBCE-4E02-8876-620F68596D9A}" destId="{695BDC2E-B103-4AD5-8155-305CF6EDC473}" srcOrd="0" destOrd="0" presId="urn:microsoft.com/office/officeart/2005/8/layout/hierarchy3"/>
    <dgm:cxn modelId="{6C704FDF-CCF1-4A52-B710-B59253F2F701}" type="presOf" srcId="{31FE02D1-CD2F-4676-8F1E-8BD2D0F7C9A7}" destId="{2CAC2AF5-3F99-4D75-A510-79A9E815886C}" srcOrd="0" destOrd="0" presId="urn:microsoft.com/office/officeart/2005/8/layout/hierarchy3"/>
    <dgm:cxn modelId="{AD75B4AF-9B3D-4E74-A2FC-F4A4C5CBA394}" type="presOf" srcId="{E869DC71-7944-4D39-914A-68D61C319145}" destId="{99EDFEB2-C2AF-4C3C-B0FD-8AEE31129811}" srcOrd="0" destOrd="0" presId="urn:microsoft.com/office/officeart/2005/8/layout/hierarchy3"/>
    <dgm:cxn modelId="{1ABF6D57-2408-4EFA-ACAB-F0B3878DE23D}" type="presOf" srcId="{86E79D34-A1D5-4192-91E0-0D4C4FD5D8C2}" destId="{18CAF239-D666-4C90-9356-52166A7FFF47}" srcOrd="0" destOrd="0" presId="urn:microsoft.com/office/officeart/2005/8/layout/hierarchy3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B34501D7-864B-4BA8-85F4-D788CF37CC03}" type="presOf" srcId="{93D76C7D-DECD-46DA-B28A-00E6881A9FCD}" destId="{4B774A78-6B56-4815-99E0-F5274C4A6A11}" srcOrd="0" destOrd="0" presId="urn:microsoft.com/office/officeart/2005/8/layout/hierarchy3"/>
    <dgm:cxn modelId="{67B35D7B-B2AB-495A-88DE-2E019255B2B8}" type="presOf" srcId="{7E6F50D8-AD45-4642-9A68-C3BB64BB8DEB}" destId="{FC03CFAA-8D1B-4B4D-B6E7-202EB01B9AF3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65695AA7-B0D3-4EA4-B471-24E8A263C7E8}" type="presOf" srcId="{036C6CA5-7494-428E-8635-334B835ED6FB}" destId="{2C16D801-25D9-476F-A96A-456EF4DC99BF}" srcOrd="0" destOrd="0" presId="urn:microsoft.com/office/officeart/2005/8/layout/hierarchy3"/>
    <dgm:cxn modelId="{369412D1-6BEC-4C5D-AD02-A42097F9DAA1}" type="presOf" srcId="{CBA97E23-1816-49F9-AB4D-1A83F2CD4DAA}" destId="{B18A2427-8B60-4E58-9E91-3D82907DCED2}" srcOrd="0" destOrd="0" presId="urn:microsoft.com/office/officeart/2005/8/layout/hierarchy3"/>
    <dgm:cxn modelId="{B7CEAD10-B098-4778-AF60-1E4D7E0FC35E}" type="presOf" srcId="{79C790E7-9EBD-469E-B5B5-B207A4C3C0B6}" destId="{646C048A-3FAC-4BFD-8BC1-3F55D6CA3F61}" srcOrd="0" destOrd="0" presId="urn:microsoft.com/office/officeart/2005/8/layout/hierarchy3"/>
    <dgm:cxn modelId="{F985B03C-154D-4520-BE1A-0A07F93FA99C}" type="presOf" srcId="{8D437A1E-1D6B-4046-AC0D-44AE760FF216}" destId="{B84EDD32-83AD-4C7B-8D37-09AEC8E052F9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A47377D9-123D-446C-B8A4-43EBD376011C}" type="presOf" srcId="{7CBD58EF-DE8F-436E-9BB8-308F2E665A44}" destId="{0B4D5CE0-CDE7-416B-8E23-2559268C5123}" srcOrd="0" destOrd="0" presId="urn:microsoft.com/office/officeart/2005/8/layout/hierarchy3"/>
    <dgm:cxn modelId="{6C7FEC92-360E-4E8E-9828-0C5D722A11F0}" type="presOf" srcId="{21A964F0-8882-4BAA-A831-CEC102C2B268}" destId="{D9407576-407E-4898-AB8F-5D45BEFB68E4}" srcOrd="0" destOrd="0" presId="urn:microsoft.com/office/officeart/2005/8/layout/hierarchy3"/>
    <dgm:cxn modelId="{F10DE418-8409-4AC7-9DCB-0CE5C3B3B2BA}" type="presOf" srcId="{8241A0F5-175F-4221-BED8-4DDFE93C2C79}" destId="{4F0F7B52-F75C-4B1B-BF43-CE7E0486CB0C}" srcOrd="0" destOrd="0" presId="urn:microsoft.com/office/officeart/2005/8/layout/hierarchy3"/>
    <dgm:cxn modelId="{5A501649-F946-4C19-A786-8232B795CE05}" type="presOf" srcId="{C4316A83-495C-46A9-95E9-2F999EB778EF}" destId="{F7C1F1C6-A3AB-475F-940D-3A1507501024}" srcOrd="0" destOrd="0" presId="urn:microsoft.com/office/officeart/2005/8/layout/hierarchy3"/>
    <dgm:cxn modelId="{19494F38-E6B5-487C-AE13-4D977EABD429}" type="presOf" srcId="{9E27533A-37A8-4A4D-B6F8-984038CA4D82}" destId="{48A48776-191B-4C31-B6FC-C0F773CE0533}" srcOrd="0" destOrd="0" presId="urn:microsoft.com/office/officeart/2005/8/layout/hierarchy3"/>
    <dgm:cxn modelId="{D8135723-0109-4F67-B23A-8075AFDAC15D}" type="presOf" srcId="{A5B6EAD1-7EAA-4808-8F27-F0A69B92EFA9}" destId="{9145DD23-DA1E-4BCC-8EEF-E4D91923061A}" srcOrd="0" destOrd="0" presId="urn:microsoft.com/office/officeart/2005/8/layout/hierarchy3"/>
    <dgm:cxn modelId="{8D4CBAE3-51F2-4A13-B4F9-06C964F85E00}" type="presOf" srcId="{0B2DA5BA-FBCE-4E02-8876-620F68596D9A}" destId="{354EF6AF-25E7-4455-A1BE-C588C709FC66}" srcOrd="1" destOrd="0" presId="urn:microsoft.com/office/officeart/2005/8/layout/hierarchy3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1FDC7779-8471-417A-84EB-F3189321FAB3}" type="presOf" srcId="{B5DA2CE4-820D-4773-9B0B-1471AEB8FA08}" destId="{7495F440-6AF5-473F-80B9-93F70FFED350}" srcOrd="0" destOrd="0" presId="urn:microsoft.com/office/officeart/2005/8/layout/hierarchy3"/>
    <dgm:cxn modelId="{B64A6B31-506B-46DF-B3B7-C49A3CBCBBF7}" type="presParOf" srcId="{7495F440-6AF5-473F-80B9-93F70FFED350}" destId="{238A6AB9-02CA-45CD-B8DA-9F6E4197E763}" srcOrd="0" destOrd="0" presId="urn:microsoft.com/office/officeart/2005/8/layout/hierarchy3"/>
    <dgm:cxn modelId="{FB5ACA47-EBA8-45BD-9042-026F9139A0DB}" type="presParOf" srcId="{238A6AB9-02CA-45CD-B8DA-9F6E4197E763}" destId="{49A1EB33-8399-475E-8BBF-6E7908F858A2}" srcOrd="0" destOrd="0" presId="urn:microsoft.com/office/officeart/2005/8/layout/hierarchy3"/>
    <dgm:cxn modelId="{C58A9121-0CA0-4F63-AA91-F6E93836940A}" type="presParOf" srcId="{49A1EB33-8399-475E-8BBF-6E7908F858A2}" destId="{695BDC2E-B103-4AD5-8155-305CF6EDC473}" srcOrd="0" destOrd="0" presId="urn:microsoft.com/office/officeart/2005/8/layout/hierarchy3"/>
    <dgm:cxn modelId="{CF1B6A72-01A6-471C-9BBC-CD2CC9C62719}" type="presParOf" srcId="{49A1EB33-8399-475E-8BBF-6E7908F858A2}" destId="{354EF6AF-25E7-4455-A1BE-C588C709FC66}" srcOrd="1" destOrd="0" presId="urn:microsoft.com/office/officeart/2005/8/layout/hierarchy3"/>
    <dgm:cxn modelId="{AE4D3B2E-2E0B-4C30-AB5C-DD0EEC5C4812}" type="presParOf" srcId="{238A6AB9-02CA-45CD-B8DA-9F6E4197E763}" destId="{97EC305F-93A6-468E-9515-D0C63D1C1CCA}" srcOrd="1" destOrd="0" presId="urn:microsoft.com/office/officeart/2005/8/layout/hierarchy3"/>
    <dgm:cxn modelId="{B8BF0EE0-7301-4ECB-90DE-5E05B1AB1946}" type="presParOf" srcId="{97EC305F-93A6-468E-9515-D0C63D1C1CCA}" destId="{764F3D33-8790-42F3-A612-9A10B698F301}" srcOrd="0" destOrd="0" presId="urn:microsoft.com/office/officeart/2005/8/layout/hierarchy3"/>
    <dgm:cxn modelId="{868AAEB2-23ED-4465-9D6C-F165EC10F669}" type="presParOf" srcId="{97EC305F-93A6-468E-9515-D0C63D1C1CCA}" destId="{D9407576-407E-4898-AB8F-5D45BEFB68E4}" srcOrd="1" destOrd="0" presId="urn:microsoft.com/office/officeart/2005/8/layout/hierarchy3"/>
    <dgm:cxn modelId="{27E95B34-4864-480A-AD93-DE278A8F70B8}" type="presParOf" srcId="{97EC305F-93A6-468E-9515-D0C63D1C1CCA}" destId="{646C048A-3FAC-4BFD-8BC1-3F55D6CA3F61}" srcOrd="2" destOrd="0" presId="urn:microsoft.com/office/officeart/2005/8/layout/hierarchy3"/>
    <dgm:cxn modelId="{A85C487F-7070-447F-9C59-2DDE8312B0B3}" type="presParOf" srcId="{97EC305F-93A6-468E-9515-D0C63D1C1CCA}" destId="{4B774A78-6B56-4815-99E0-F5274C4A6A11}" srcOrd="3" destOrd="0" presId="urn:microsoft.com/office/officeart/2005/8/layout/hierarchy3"/>
    <dgm:cxn modelId="{6748F33C-E807-4D2C-AA33-0383198D234F}" type="presParOf" srcId="{97EC305F-93A6-468E-9515-D0C63D1C1CCA}" destId="{2CAC2AF5-3F99-4D75-A510-79A9E815886C}" srcOrd="4" destOrd="0" presId="urn:microsoft.com/office/officeart/2005/8/layout/hierarchy3"/>
    <dgm:cxn modelId="{8B417032-301B-45B6-AC21-A186EB7A1B21}" type="presParOf" srcId="{97EC305F-93A6-468E-9515-D0C63D1C1CCA}" destId="{9145DD23-DA1E-4BCC-8EEF-E4D91923061A}" srcOrd="5" destOrd="0" presId="urn:microsoft.com/office/officeart/2005/8/layout/hierarchy3"/>
    <dgm:cxn modelId="{16586C5C-A5EE-4BB4-8E82-5D1B6B7884C2}" type="presParOf" srcId="{7495F440-6AF5-473F-80B9-93F70FFED350}" destId="{81D9290B-2B51-4300-9D97-BE3E64F9D10C}" srcOrd="1" destOrd="0" presId="urn:microsoft.com/office/officeart/2005/8/layout/hierarchy3"/>
    <dgm:cxn modelId="{B3E4AF3C-5902-47F8-A6AA-35BBA94EBECB}" type="presParOf" srcId="{81D9290B-2B51-4300-9D97-BE3E64F9D10C}" destId="{EDD9B341-BCE7-4CC4-9BCE-96A2000AD37A}" srcOrd="0" destOrd="0" presId="urn:microsoft.com/office/officeart/2005/8/layout/hierarchy3"/>
    <dgm:cxn modelId="{154867FF-46EE-4496-B29A-4C1977328A6F}" type="presParOf" srcId="{EDD9B341-BCE7-4CC4-9BCE-96A2000AD37A}" destId="{2C16D801-25D9-476F-A96A-456EF4DC99BF}" srcOrd="0" destOrd="0" presId="urn:microsoft.com/office/officeart/2005/8/layout/hierarchy3"/>
    <dgm:cxn modelId="{08DD52A9-3AD5-4914-85AF-C271C39C4E6E}" type="presParOf" srcId="{EDD9B341-BCE7-4CC4-9BCE-96A2000AD37A}" destId="{1251F9AB-3C11-429D-9E56-F34D7C3F1C72}" srcOrd="1" destOrd="0" presId="urn:microsoft.com/office/officeart/2005/8/layout/hierarchy3"/>
    <dgm:cxn modelId="{627625D6-5276-43A5-A026-A9AA86EB0247}" type="presParOf" srcId="{81D9290B-2B51-4300-9D97-BE3E64F9D10C}" destId="{64AF1B67-0168-4C37-9E5F-AF30B33A22B6}" srcOrd="1" destOrd="0" presId="urn:microsoft.com/office/officeart/2005/8/layout/hierarchy3"/>
    <dgm:cxn modelId="{A81009F2-9D00-440A-8911-83732E176AA9}" type="presParOf" srcId="{64AF1B67-0168-4C37-9E5F-AF30B33A22B6}" destId="{48A48776-191B-4C31-B6FC-C0F773CE0533}" srcOrd="0" destOrd="0" presId="urn:microsoft.com/office/officeart/2005/8/layout/hierarchy3"/>
    <dgm:cxn modelId="{DAEE5378-433C-4CC6-82D5-D746C580C5BC}" type="presParOf" srcId="{64AF1B67-0168-4C37-9E5F-AF30B33A22B6}" destId="{F7C1F1C6-A3AB-475F-940D-3A1507501024}" srcOrd="1" destOrd="0" presId="urn:microsoft.com/office/officeart/2005/8/layout/hierarchy3"/>
    <dgm:cxn modelId="{A61914CC-557A-4622-AFE4-CFE26DB0704A}" type="presParOf" srcId="{64AF1B67-0168-4C37-9E5F-AF30B33A22B6}" destId="{FC03CFAA-8D1B-4B4D-B6E7-202EB01B9AF3}" srcOrd="2" destOrd="0" presId="urn:microsoft.com/office/officeart/2005/8/layout/hierarchy3"/>
    <dgm:cxn modelId="{91D89E10-C534-4CFE-9EAD-249B53340DA7}" type="presParOf" srcId="{64AF1B67-0168-4C37-9E5F-AF30B33A22B6}" destId="{99EDFEB2-C2AF-4C3C-B0FD-8AEE31129811}" srcOrd="3" destOrd="0" presId="urn:microsoft.com/office/officeart/2005/8/layout/hierarchy3"/>
    <dgm:cxn modelId="{8DC738EB-C52E-4956-ADBC-495B6FDFA73B}" type="presParOf" srcId="{64AF1B67-0168-4C37-9E5F-AF30B33A22B6}" destId="{0B4D5CE0-CDE7-416B-8E23-2559268C5123}" srcOrd="4" destOrd="0" presId="urn:microsoft.com/office/officeart/2005/8/layout/hierarchy3"/>
    <dgm:cxn modelId="{3C28B403-D880-46BE-9812-4C941B00A39B}" type="presParOf" srcId="{64AF1B67-0168-4C37-9E5F-AF30B33A22B6}" destId="{18CAF239-D666-4C90-9356-52166A7FFF47}" srcOrd="5" destOrd="0" presId="urn:microsoft.com/office/officeart/2005/8/layout/hierarchy3"/>
    <dgm:cxn modelId="{3E4E1689-6DB1-45E7-92C4-6F775F21B9B4}" type="presParOf" srcId="{64AF1B67-0168-4C37-9E5F-AF30B33A22B6}" destId="{C9AD4B2F-B8D5-441A-822E-E35D0C26A0F9}" srcOrd="6" destOrd="0" presId="urn:microsoft.com/office/officeart/2005/8/layout/hierarchy3"/>
    <dgm:cxn modelId="{992D9DBB-4480-4A17-9B06-DC5F51037E33}" type="presParOf" srcId="{64AF1B67-0168-4C37-9E5F-AF30B33A22B6}" destId="{F8EF12A8-565F-4E7E-8071-DBC89BD77DAF}" srcOrd="7" destOrd="0" presId="urn:microsoft.com/office/officeart/2005/8/layout/hierarchy3"/>
    <dgm:cxn modelId="{3D5CED78-30A9-4A14-9461-B101838AF68D}" type="presParOf" srcId="{64AF1B67-0168-4C37-9E5F-AF30B33A22B6}" destId="{B84EDD32-83AD-4C7B-8D37-09AEC8E052F9}" srcOrd="8" destOrd="0" presId="urn:microsoft.com/office/officeart/2005/8/layout/hierarchy3"/>
    <dgm:cxn modelId="{FA140351-F36C-4B7A-AA85-A6D4B84BE221}" type="presParOf" srcId="{64AF1B67-0168-4C37-9E5F-AF30B33A22B6}" destId="{A93570C0-6F11-4269-AD8B-EAEAD3CAC43D}" srcOrd="9" destOrd="0" presId="urn:microsoft.com/office/officeart/2005/8/layout/hierarchy3"/>
    <dgm:cxn modelId="{539BCE3E-74D7-4F60-AD82-84BCD4CB3451}" type="presParOf" srcId="{64AF1B67-0168-4C37-9E5F-AF30B33A22B6}" destId="{B18A2427-8B60-4E58-9E91-3D82907DCED2}" srcOrd="10" destOrd="0" presId="urn:microsoft.com/office/officeart/2005/8/layout/hierarchy3"/>
    <dgm:cxn modelId="{9481B39B-B267-49F6-AA9B-14B33DDB1938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391" y="244107"/>
          <a:ext cx="2429026" cy="55681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Bóg mówi Izraelowi, co ma robić.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91" y="244107"/>
        <a:ext cx="2429026" cy="556814"/>
      </dsp:txXfrm>
    </dsp:sp>
    <dsp:sp modelId="{764F3D33-8790-42F3-A612-9A10B698F301}">
      <dsp:nvSpPr>
        <dsp:cNvPr id="0" name=""/>
        <dsp:cNvSpPr/>
      </dsp:nvSpPr>
      <dsp:spPr>
        <a:xfrm>
          <a:off x="245293" y="800922"/>
          <a:ext cx="242902" cy="792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801"/>
              </a:lnTo>
              <a:lnTo>
                <a:pt x="242902" y="792801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88196" y="940125"/>
          <a:ext cx="1859226" cy="1307195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Słuchajcie Jego głosu, aby Bóg stał się wrogiem waszych wrogów 
(</a:t>
          </a:r>
          <a:r>
            <a:rPr lang="pl-PL" sz="1600" b="1" kern="1200" dirty="0" smtClean="0"/>
            <a:t>23,21-22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488196" y="940125"/>
        <a:ext cx="1859226" cy="1307195"/>
      </dsp:txXfrm>
    </dsp:sp>
    <dsp:sp modelId="{646C048A-3FAC-4BFD-8BC1-3F55D6CA3F61}">
      <dsp:nvSpPr>
        <dsp:cNvPr id="0" name=""/>
        <dsp:cNvSpPr/>
      </dsp:nvSpPr>
      <dsp:spPr>
        <a:xfrm>
          <a:off x="245293" y="800922"/>
          <a:ext cx="242902" cy="2202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2851"/>
              </a:lnTo>
              <a:lnTo>
                <a:pt x="242902" y="2202851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88196" y="2350175"/>
          <a:ext cx="1859226" cy="1307195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Służcie tylko Bogu, aby On mógł usunąć wszelkie choroby                  (</a:t>
          </a:r>
          <a:r>
            <a:rPr lang="pl-PL" sz="1600" b="1" kern="1200" dirty="0" smtClean="0"/>
            <a:t>23,24-26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488196" y="2350175"/>
        <a:ext cx="1859226" cy="1307195"/>
      </dsp:txXfrm>
    </dsp:sp>
    <dsp:sp modelId="{2CAC2AF5-3F99-4D75-A510-79A9E815886C}">
      <dsp:nvSpPr>
        <dsp:cNvPr id="0" name=""/>
        <dsp:cNvSpPr/>
      </dsp:nvSpPr>
      <dsp:spPr>
        <a:xfrm>
          <a:off x="245293" y="800922"/>
          <a:ext cx="242902" cy="3661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1583"/>
              </a:lnTo>
              <a:lnTo>
                <a:pt x="242902" y="3661583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88196" y="3760225"/>
          <a:ext cx="1989521" cy="140455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Nie zawierajcie żadnych sojuszy z Kananejczykami, aby nie czcić ich bogów               (</a:t>
          </a:r>
          <a:r>
            <a:rPr lang="pl-PL" sz="1600" b="1" kern="1200" dirty="0" smtClean="0"/>
            <a:t>23,32-33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488196" y="3760225"/>
        <a:ext cx="1989521" cy="1404559"/>
      </dsp:txXfrm>
    </dsp:sp>
    <dsp:sp modelId="{2C16D801-25D9-476F-A96A-456EF4DC99BF}">
      <dsp:nvSpPr>
        <dsp:cNvPr id="0" name=""/>
        <dsp:cNvSpPr/>
      </dsp:nvSpPr>
      <dsp:spPr>
        <a:xfrm>
          <a:off x="2709824" y="244107"/>
          <a:ext cx="2466633" cy="55681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Bóg mówi Izraelowi, co zamierza uczynić.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9824" y="244107"/>
        <a:ext cx="2466633" cy="556814"/>
      </dsp:txXfrm>
    </dsp:sp>
    <dsp:sp modelId="{48A48776-191B-4C31-B6FC-C0F773CE0533}">
      <dsp:nvSpPr>
        <dsp:cNvPr id="0" name=""/>
        <dsp:cNvSpPr/>
      </dsp:nvSpPr>
      <dsp:spPr>
        <a:xfrm>
          <a:off x="2956488" y="800922"/>
          <a:ext cx="246663" cy="626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6497"/>
              </a:lnTo>
              <a:lnTo>
                <a:pt x="246663" y="62649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203151" y="940125"/>
          <a:ext cx="2757106" cy="97458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Wyśle swojego Anioła, aby ich strzegł i wprowadził [ochrona] (</a:t>
          </a:r>
          <a:r>
            <a:rPr lang="pl-PL" sz="1600" b="1" kern="1200" dirty="0" smtClean="0"/>
            <a:t>23,20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3203151" y="940125"/>
        <a:ext cx="2757106" cy="974587"/>
      </dsp:txXfrm>
    </dsp:sp>
    <dsp:sp modelId="{FC03CFAA-8D1B-4B4D-B6E7-202EB01B9AF3}">
      <dsp:nvSpPr>
        <dsp:cNvPr id="0" name=""/>
        <dsp:cNvSpPr/>
      </dsp:nvSpPr>
      <dsp:spPr>
        <a:xfrm>
          <a:off x="2956488" y="800922"/>
          <a:ext cx="246663" cy="1659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9525"/>
              </a:lnTo>
              <a:lnTo>
                <a:pt x="246663" y="165952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203151" y="2053916"/>
          <a:ext cx="2757106" cy="81306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Anioł pójdzie przed nimi i zaprowadzi ich do </a:t>
          </a:r>
          <a:r>
            <a:rPr lang="pl-PL" sz="1600" b="1" kern="1200" dirty="0" err="1"/>
            <a:t>Kanaanu</a:t>
          </a:r>
          <a:r>
            <a:rPr lang="pl-PL" sz="1600" b="1" kern="1200" dirty="0"/>
            <a:t> [kierunek] (</a:t>
          </a:r>
          <a:r>
            <a:rPr lang="pl-PL" sz="1600" b="1" kern="1200" dirty="0" smtClean="0"/>
            <a:t>23,23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3203151" y="2053916"/>
        <a:ext cx="2757106" cy="813060"/>
      </dsp:txXfrm>
    </dsp:sp>
    <dsp:sp modelId="{0B4D5CE0-CDE7-416B-8E23-2559268C5123}">
      <dsp:nvSpPr>
        <dsp:cNvPr id="0" name=""/>
        <dsp:cNvSpPr/>
      </dsp:nvSpPr>
      <dsp:spPr>
        <a:xfrm>
          <a:off x="2956488" y="800922"/>
          <a:ext cx="246663" cy="2483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3666"/>
              </a:lnTo>
              <a:lnTo>
                <a:pt x="246663" y="2483666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203151" y="3006181"/>
          <a:ext cx="2757106" cy="556814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Wzbudzi przerażenie wśród mieszkańców (</a:t>
          </a:r>
          <a:r>
            <a:rPr lang="pl-PL" sz="1600" b="1" kern="1200" dirty="0" smtClean="0"/>
            <a:t>23,27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3203151" y="3006181"/>
        <a:ext cx="2757106" cy="556814"/>
      </dsp:txXfrm>
    </dsp:sp>
    <dsp:sp modelId="{C9AD4B2F-B8D5-441A-822E-E35D0C26A0F9}">
      <dsp:nvSpPr>
        <dsp:cNvPr id="0" name=""/>
        <dsp:cNvSpPr/>
      </dsp:nvSpPr>
      <dsp:spPr>
        <a:xfrm>
          <a:off x="2956488" y="800922"/>
          <a:ext cx="246663" cy="3179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9685"/>
              </a:lnTo>
              <a:lnTo>
                <a:pt x="246663" y="317968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203151" y="3702199"/>
          <a:ext cx="2757106" cy="556814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Wyśle szerszenie, aby ich wypędzić (</a:t>
          </a:r>
          <a:r>
            <a:rPr lang="pl-PL" sz="1600" b="1" kern="1200" dirty="0" smtClean="0"/>
            <a:t>23,28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3203151" y="3702199"/>
        <a:ext cx="2757106" cy="556814"/>
      </dsp:txXfrm>
    </dsp:sp>
    <dsp:sp modelId="{B84EDD32-83AD-4C7B-8D37-09AEC8E052F9}">
      <dsp:nvSpPr>
        <dsp:cNvPr id="0" name=""/>
        <dsp:cNvSpPr/>
      </dsp:nvSpPr>
      <dsp:spPr>
        <a:xfrm>
          <a:off x="2956488" y="800922"/>
          <a:ext cx="246663" cy="3875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5703"/>
              </a:lnTo>
              <a:lnTo>
                <a:pt x="246663" y="387570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203151" y="4398218"/>
          <a:ext cx="2757106" cy="55681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Będzie ich stopniowo wypędzał (</a:t>
          </a:r>
          <a:r>
            <a:rPr lang="pl-PL" sz="1600" b="1" kern="1200" dirty="0" smtClean="0"/>
            <a:t>23,29-30</a:t>
          </a:r>
          <a:r>
            <a:rPr lang="pl-PL" sz="1600" b="1" kern="1200" dirty="0"/>
            <a:t>)</a:t>
          </a:r>
          <a:endParaRPr lang="es-ES" sz="1600" kern="1200" dirty="0"/>
        </a:p>
      </dsp:txBody>
      <dsp:txXfrm>
        <a:off x="3203151" y="4398218"/>
        <a:ext cx="2757106" cy="556814"/>
      </dsp:txXfrm>
    </dsp:sp>
    <dsp:sp modelId="{B18A2427-8B60-4E58-9E91-3D82907DCED2}">
      <dsp:nvSpPr>
        <dsp:cNvPr id="0" name=""/>
        <dsp:cNvSpPr/>
      </dsp:nvSpPr>
      <dsp:spPr>
        <a:xfrm>
          <a:off x="2956488" y="800922"/>
          <a:ext cx="246663" cy="4795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5967"/>
              </a:lnTo>
              <a:lnTo>
                <a:pt x="246663" y="479596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203151" y="5094236"/>
          <a:ext cx="2757106" cy="100530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/>
            <a:t>Wyda ich Izraelowi, aż będą panować od Morza Śródziemnego aż po Eufrat (</a:t>
          </a:r>
          <a:r>
            <a:rPr lang="pl-PL" sz="1600" b="1" kern="1200" dirty="0" smtClean="0"/>
            <a:t>23,31</a:t>
          </a:r>
          <a:r>
            <a:rPr lang="pl-PL" sz="1600" b="1" kern="1200" dirty="0"/>
            <a:t>).</a:t>
          </a:r>
          <a:endParaRPr lang="es-ES" sz="1600" kern="1200" dirty="0"/>
        </a:p>
      </dsp:txBody>
      <dsp:txXfrm>
        <a:off x="3203151" y="5094236"/>
        <a:ext cx="2757106" cy="1005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3833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8304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9972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48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39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35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75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8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18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30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56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965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76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4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08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33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5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78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32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96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83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54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3778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2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25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04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72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2332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8896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5783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4154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512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7225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pPr/>
              <a:t>28/08/2025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28/08/2025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62474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spc="6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ŻYĆ ZGODNIE Z PRAWEM</a:t>
            </a:r>
            <a:r>
              <a:rPr lang="en" sz="8000" b="1" spc="6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991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Lekcja 9 na 30. sierpnia </a:t>
            </a:r>
            <a:r>
              <a:rPr lang="en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en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71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600" dirty="0">
                <a:ln w="22225">
                  <a:solidFill>
                    <a:srgbClr val="0099CC"/>
                  </a:solidFill>
                  <a:prstDash val="solid"/>
                </a:ln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PRAWO ODWETU</a:t>
            </a:r>
            <a:endParaRPr lang="en" sz="4400" b="1" spc="600" dirty="0">
              <a:ln w="22225">
                <a:solidFill>
                  <a:srgbClr val="0099CC"/>
                </a:solidFill>
                <a:prstDash val="solid"/>
              </a:ln>
              <a:solidFill>
                <a:srgbClr val="0099CC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„Oko </a:t>
            </a:r>
            <a:r>
              <a:rPr lang="pl-PL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 oko, ząb za ząb, rękę za rękę, nogę za </a:t>
            </a:r>
            <a:r>
              <a:rPr lang="pl-PL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nogę</a:t>
            </a:r>
            <a:r>
              <a:rPr lang="en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pl-PL" sz="1400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8E110C8-53A7-73A3-1D87-EFF65AD1A878}"/>
              </a:ext>
            </a:extLst>
          </p:cNvPr>
          <p:cNvSpPr txBox="1"/>
          <p:nvPr/>
        </p:nvSpPr>
        <p:spPr>
          <a:xfrm>
            <a:off x="226823" y="1005511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Kiedy Jezus wygłosił Kazanie na Górze, zniósł prawo odwetu (</a:t>
            </a:r>
            <a:r>
              <a:rPr lang="pl-PL" sz="2000" b="1" dirty="0" err="1">
                <a:solidFill>
                  <a:prstClr val="black"/>
                </a:solidFill>
              </a:rPr>
              <a:t>Mt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5,38-42</a:t>
            </a:r>
            <a:r>
              <a:rPr lang="pl-PL" sz="2000" b="1" dirty="0">
                <a:solidFill>
                  <a:prstClr val="black"/>
                </a:solidFill>
              </a:rPr>
              <a:t>) … czyżby?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xmlns="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4B44B2A-5380-8449-04D8-56DAD211FDF6}"/>
              </a:ext>
            </a:extLst>
          </p:cNvPr>
          <p:cNvSpPr txBox="1"/>
          <p:nvPr/>
        </p:nvSpPr>
        <p:spPr>
          <a:xfrm>
            <a:off x="3897824" y="4611231"/>
            <a:ext cx="82941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Prawo to zostało sformułowane z zamiarem zapobiegania zemście, położenia kresu waśniom krwawym i odwetom bez uprzedniego dochodzenia. Szkody musiały być oceniane przez sędziów, a następnie ustalano i wypłacano odpowiednie odszkodowanie pieniężne. Praktyka ta powstała, aby zapobiec braniu sprawiedliwości w swoje ręce. Sprawiedliwość musiała być wymierzana, ale w zgodzie z Prawem Bożym.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074" y="4494508"/>
            <a:ext cx="3545557" cy="2215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xmlns="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04060" y="4109928"/>
            <a:ext cx="2084198" cy="47824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B4559AE-552C-BFA9-EBAC-91F59C938ED4}"/>
              </a:ext>
            </a:extLst>
          </p:cNvPr>
          <p:cNvSpPr txBox="1"/>
          <p:nvPr/>
        </p:nvSpPr>
        <p:spPr>
          <a:xfrm>
            <a:off x="184335" y="3405917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Prawdziwym zamiarem prawa odwetu nigdy nie było, aby osoba straciła oko lub rękę za wyrządzenie krzywdy innej osobie.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5175847-DD26-9CA1-1A79-DC9C09292F28}"/>
              </a:ext>
            </a:extLst>
          </p:cNvPr>
          <p:cNvSpPr txBox="1"/>
          <p:nvPr/>
        </p:nvSpPr>
        <p:spPr>
          <a:xfrm>
            <a:off x="184335" y="1596992"/>
            <a:ext cx="72548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Wyrażenie „słyszeliście, że powiedziano... ale ja wam powiadam” nie znosiło żadnego prawa (Jezus użył tego samego wyrażenia w odniesieniu do „nie zabijaj” lub „nie cudzołóż”, ale nigdy nie miał zamiaru ich znosić). W rzeczywistości Jezus zawsze rozszerzał Prawo, ulepszał je i nadawał mu prawdziwe znaczenie.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44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dirty="0">
                <a:ln/>
                <a:solidFill>
                  <a:srgbClr val="339933">
                    <a:lumMod val="40000"/>
                    <a:lumOff val="60000"/>
                  </a:srgbClr>
                </a:solidFill>
              </a:rPr>
              <a:t>NAGRODA </a:t>
            </a:r>
            <a:r>
              <a:rPr lang="en" sz="4400" b="1" dirty="0">
                <a:ln/>
                <a:solidFill>
                  <a:srgbClr val="339933">
                    <a:lumMod val="40000"/>
                    <a:lumOff val="60000"/>
                  </a:srgbClr>
                </a:solidFill>
              </a:rPr>
              <a:t> </a:t>
            </a:r>
            <a:r>
              <a:rPr lang="pl-PL" sz="4400" b="1" dirty="0">
                <a:ln/>
                <a:solidFill>
                  <a:srgbClr val="FFFF66"/>
                </a:solidFill>
              </a:rPr>
              <a:t>I</a:t>
            </a:r>
            <a:r>
              <a:rPr lang="en" sz="4400" b="1" dirty="0">
                <a:ln/>
                <a:solidFill>
                  <a:srgbClr val="FFFF66"/>
                </a:solidFill>
              </a:rPr>
              <a:t> </a:t>
            </a:r>
            <a:r>
              <a:rPr lang="pl-PL" sz="4400" b="1" dirty="0">
                <a:ln/>
                <a:solidFill>
                  <a:srgbClr val="FFA3A3"/>
                </a:solidFill>
              </a:rPr>
              <a:t>KARA</a:t>
            </a:r>
            <a:endParaRPr lang="en" sz="4400" b="1" dirty="0">
              <a:ln/>
              <a:solidFill>
                <a:srgbClr val="FFA3A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BF4E0"/>
                </a:solidFill>
                <a:latin typeface="Comic Sans MS" panose="030F0702030302020204" pitchFamily="66" charset="0"/>
              </a:rPr>
              <a:t>„Jeżeli </a:t>
            </a:r>
            <a:r>
              <a:rPr lang="pl-PL" b="1" dirty="0">
                <a:solidFill>
                  <a:srgbClr val="FBF4E0"/>
                </a:solidFill>
                <a:latin typeface="Comic Sans MS" panose="030F0702030302020204" pitchFamily="66" charset="0"/>
              </a:rPr>
              <a:t>na niego nie czyhał, ale to Bóg zdarzył, że wpadł mu pod rękę, wyznaczę ci miejsce, do którego będzie mógł </a:t>
            </a:r>
            <a:r>
              <a:rPr lang="pl-PL" b="1" dirty="0" smtClean="0">
                <a:solidFill>
                  <a:srgbClr val="FBF4E0"/>
                </a:solidFill>
                <a:latin typeface="Comic Sans MS" panose="030F0702030302020204" pitchFamily="66" charset="0"/>
              </a:rPr>
              <a:t>uciec</a:t>
            </a:r>
            <a:r>
              <a:rPr lang="en" b="1" dirty="0" smtClean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FBF4E0"/>
                </a:solidFill>
                <a:latin typeface="Comic Sans MS" panose="030F0702030302020204" pitchFamily="66" charset="0"/>
              </a:rPr>
              <a:t>21</a:t>
            </a:r>
            <a:r>
              <a:rPr lang="pl-PL" sz="1400" b="1" dirty="0" smtClean="0">
                <a:solidFill>
                  <a:srgbClr val="FBF4E0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FBF4E0"/>
                </a:solidFill>
                <a:latin typeface="Comic Sans MS" panose="030F0702030302020204" pitchFamily="66" charset="0"/>
              </a:rPr>
              <a:t>13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7136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Pragnienie zemsty jest głęboko zakorzenione w nas. I zawsze jest nieproporcjonalne do krzywdy, jaką ponieśliśmy: „Jeśli on mi to zrobił, ja zrobię mu więcej”.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xmlns="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00055" y="1464590"/>
            <a:ext cx="2173211" cy="144909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xmlns="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69982" y="1454491"/>
            <a:ext cx="2194758" cy="146332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4322A79-32E4-C75B-E9DF-7105FCE5B0D2}"/>
              </a:ext>
            </a:extLst>
          </p:cNvPr>
          <p:cNvSpPr txBox="1"/>
          <p:nvPr/>
        </p:nvSpPr>
        <p:spPr>
          <a:xfrm>
            <a:off x="3688597" y="4503465"/>
            <a:ext cx="8503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Chociaż osobista zemsta jest tolerowana w kodeksie przymierza, została ona ograniczona poprzez stworzenie systemu sądowego, aby zapobiec nadużyciom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21,12-13.22; 22,8-9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xmlns="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91" r="191"/>
          <a:stretch>
            <a:fillRect/>
          </a:stretch>
        </p:blipFill>
        <p:spPr>
          <a:xfrm>
            <a:off x="179855" y="4680488"/>
            <a:ext cx="3413010" cy="1954148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334627" y="3116942"/>
            <a:ext cx="4637816" cy="1331072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5B5E207-D6FD-5339-BD45-6270FD55F152}"/>
              </a:ext>
            </a:extLst>
          </p:cNvPr>
          <p:cNvSpPr txBox="1"/>
          <p:nvPr/>
        </p:nvSpPr>
        <p:spPr>
          <a:xfrm>
            <a:off x="0" y="3533782"/>
            <a:ext cx="69587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Bóg nie mówi nam, że agresor nie zostanie ukarany, ani że żadne czyny nie zostaną pomszczone. Ale wyraźnie mówi nam, że to On będzie mścicielem (</a:t>
            </a:r>
            <a:r>
              <a:rPr lang="pl-PL" sz="2000" b="1" dirty="0" err="1">
                <a:solidFill>
                  <a:prstClr val="black"/>
                </a:solidFill>
              </a:rPr>
              <a:t>Rz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12,19-21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6617AFA-741C-E7F0-58CA-19ED84BB6DC5}"/>
              </a:ext>
            </a:extLst>
          </p:cNvPr>
          <p:cNvSpPr txBox="1"/>
          <p:nvPr/>
        </p:nvSpPr>
        <p:spPr>
          <a:xfrm>
            <a:off x="0" y="2263821"/>
            <a:ext cx="68008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Jezus zachęca nas, abyśmy postępowali odwrotnie do naszych pragnień: odpłacając złem za dobro (Mt 5, 44). Gdzie więc jest sprawiedliwość? Kto odpłaci sprawcy tym, na co zasługuje?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98257A1-0A1B-C054-AB04-325A7C8990FB}"/>
              </a:ext>
            </a:extLst>
          </p:cNvPr>
          <p:cNvSpPr txBox="1"/>
          <p:nvPr/>
        </p:nvSpPr>
        <p:spPr>
          <a:xfrm>
            <a:off x="3680847" y="5534561"/>
            <a:ext cx="85111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Nikt nie może jednocześnie pełnić roli sędziego, ławy przysięgłych i kata. Jeśli konieczne jest wymierzenie kary, musi to nastąpić w ramach sprawiedliwego procesu sądowego. Chrystus będzie najwyższym i ostatecznym Sędzią.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2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2EF2F1C-B210-5C09-CE06-C5292A8DF484}"/>
              </a:ext>
            </a:extLst>
          </p:cNvPr>
          <p:cNvSpPr txBox="1"/>
          <p:nvPr/>
        </p:nvSpPr>
        <p:spPr>
          <a:xfrm>
            <a:off x="2259806" y="528221"/>
            <a:ext cx="767238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„Jako Stwórca wszystkiego, Bóg jest Władcą całego wszechświata i ma obowiązek strzec swojego prawa w każdej jego części. Gdyby wymagał od stworzeń czegokolwiek mniej niż posłuszeństwa Jego prawu, oddałby je na pastwę zguby. Gdyby nie karał za jego przekroczenie, cały wszechświat pogrążyłby się w chaosie. Prawo moralne jest Bożą ochronną barierą pomiędzy człowiekiem a grzechem. W swojej nieskończonej mądrości Bóg jasno postawił przed ludźmi granicę: między dobrem a złem, między grzechem a świętością.”</a:t>
            </a:r>
            <a:endParaRPr lang="en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650BA05-6FE8-E530-E950-1AA36708A963}"/>
              </a:ext>
            </a:extLst>
          </p:cNvPr>
          <p:cNvSpPr txBox="1"/>
          <p:nvPr/>
        </p:nvSpPr>
        <p:spPr>
          <a:xfrm>
            <a:off x="6535414" y="5991225"/>
            <a:ext cx="3507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prstClr val="black"/>
                </a:solidFill>
              </a:rPr>
              <a:t>EGW ( </a:t>
            </a:r>
            <a:r>
              <a:rPr lang="pl-PL" sz="1600" b="1" i="1" dirty="0">
                <a:solidFill>
                  <a:prstClr val="black"/>
                </a:solidFill>
              </a:rPr>
              <a:t>Znaki Czasu</a:t>
            </a:r>
            <a:r>
              <a:rPr lang="en" sz="1600" b="1" dirty="0">
                <a:solidFill>
                  <a:prstClr val="black"/>
                </a:solidFill>
              </a:rPr>
              <a:t>, </a:t>
            </a:r>
            <a:r>
              <a:rPr lang="pl-PL" sz="1600" b="1" dirty="0">
                <a:solidFill>
                  <a:prstClr val="black"/>
                </a:solidFill>
              </a:rPr>
              <a:t>lipiec</a:t>
            </a:r>
            <a:r>
              <a:rPr lang="en" sz="1600" b="1" dirty="0">
                <a:solidFill>
                  <a:prstClr val="black"/>
                </a:solidFill>
              </a:rPr>
              <a:t> 5, 1901)</a:t>
            </a:r>
          </a:p>
        </p:txBody>
      </p:sp>
    </p:spTree>
    <p:extLst>
      <p:ext uri="{BB962C8B-B14F-4D97-AF65-F5344CB8AC3E}">
        <p14:creationId xmlns:p14="http://schemas.microsoft.com/office/powerpoint/2010/main" xmlns="" val="213719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=""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164036" y="3578858"/>
            <a:ext cx="5837464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„I rzekł Pan do Mojżesza: Tak powiesz do synów izraelskich: Widzieliście, że z nieba z wami mówiłem. Nie czyńcie sobie żadnych bogów obok mnie, ani bogów ze srebra, ani bogów ze złota nie czyńcie sobie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” </a:t>
            </a:r>
            <a:r>
              <a:rPr lang="pl-PL" sz="16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Wyjścia</a:t>
            </a:r>
            <a:r>
              <a:rPr lang="es-ES" sz="16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20</a:t>
            </a:r>
            <a:r>
              <a:rPr lang="pl-PL" sz="16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22</a:t>
            </a:r>
            <a:r>
              <a:rPr lang="pl-PL" sz="16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-</a:t>
            </a:r>
            <a:r>
              <a:rPr lang="es-ES" sz="16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2</a:t>
            </a:r>
            <a:r>
              <a:rPr lang="pl-PL" sz="1600" b="1" dirty="0" smtClean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3</a:t>
            </a:r>
            <a:endParaRPr lang="es-ES" sz="1600" b="1" dirty="0">
              <a:ln w="12700" cmpd="sng">
                <a:noFill/>
                <a:prstDash val="solid"/>
              </a:ln>
              <a:solidFill>
                <a:srgbClr val="8A671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30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9F11881-3BB9-45A1-40A1-17E429E435C7}"/>
              </a:ext>
            </a:extLst>
          </p:cNvPr>
          <p:cNvSpPr txBox="1"/>
          <p:nvPr/>
        </p:nvSpPr>
        <p:spPr>
          <a:xfrm>
            <a:off x="5587139" y="3815234"/>
            <a:ext cx="6604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Jak żyć zgodnie z prawem</a:t>
            </a:r>
            <a:r>
              <a:rPr lang="e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3C219F"/>
              </a:highlight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Jak radzić sobie z przemocą </a:t>
            </a:r>
            <a:r>
              <a:rPr lang="en" sz="2000" b="1" dirty="0" smtClean="0"/>
              <a:t>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21</a:t>
            </a:r>
            <a:r>
              <a:rPr lang="pl-PL" sz="2000" b="1" dirty="0" smtClean="0"/>
              <a:t>,</a:t>
            </a:r>
            <a:r>
              <a:rPr lang="en" sz="2000" b="1" dirty="0" smtClean="0"/>
              <a:t>1-32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Jak żyć w społeczeństwie </a:t>
            </a:r>
            <a:r>
              <a:rPr lang="en" sz="2000" b="1" dirty="0" smtClean="0"/>
              <a:t>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21</a:t>
            </a:r>
            <a:r>
              <a:rPr lang="pl-PL" sz="2000" b="1" dirty="0" smtClean="0"/>
              <a:t>,</a:t>
            </a:r>
            <a:r>
              <a:rPr lang="en" sz="2000" b="1" dirty="0" smtClean="0"/>
              <a:t>33-23</a:t>
            </a:r>
            <a:r>
              <a:rPr lang="pl-PL" sz="2000" b="1" dirty="0" smtClean="0"/>
              <a:t>,</a:t>
            </a:r>
            <a:r>
              <a:rPr lang="en" sz="2000" b="1" dirty="0" smtClean="0"/>
              <a:t>19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Jak osiągnąć zwycięstwo </a:t>
            </a:r>
            <a:r>
              <a:rPr lang="en" sz="2000" b="1" dirty="0" smtClean="0"/>
              <a:t>(</a:t>
            </a:r>
            <a:r>
              <a:rPr lang="pl-PL" sz="2000" b="1" dirty="0" smtClean="0"/>
              <a:t>Wyjścia</a:t>
            </a:r>
            <a:r>
              <a:rPr lang="en" sz="2000" b="1" dirty="0" smtClean="0"/>
              <a:t> 23</a:t>
            </a:r>
            <a:r>
              <a:rPr lang="pl-PL" sz="2000" b="1" dirty="0" smtClean="0"/>
              <a:t>,</a:t>
            </a:r>
            <a:r>
              <a:rPr lang="en" sz="2000" b="1" dirty="0" smtClean="0"/>
              <a:t>20-33</a:t>
            </a:r>
            <a:r>
              <a:rPr lang="en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pl-PL" sz="2000" b="1" dirty="0" smtClean="0">
                <a:solidFill>
                  <a:schemeClr val="bg1"/>
                </a:solidFill>
                <a:highlight>
                  <a:srgbClr val="A3377A"/>
                </a:highlight>
              </a:rPr>
              <a:t>Jak rozumieć prawo</a:t>
            </a:r>
            <a:r>
              <a:rPr lang="en" sz="2000" b="1" dirty="0" smtClean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  <a:endParaRPr lang="en" sz="2000" b="1" dirty="0">
              <a:solidFill>
                <a:schemeClr val="bg1"/>
              </a:solidFill>
              <a:highlight>
                <a:srgbClr val="A3377A"/>
              </a:highlight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Prawo odwetu.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pl-PL" sz="2000" b="1" dirty="0" smtClean="0"/>
              <a:t>Nagroda i kara.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Po ogłoszeniu Dekalogu lud poprosił Mojżesza, aby był pośrednikiem między Bogiem a nimi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20,19</a:t>
            </a:r>
            <a:r>
              <a:rPr lang="pl-PL" sz="2000" b="1" dirty="0" smtClean="0"/>
              <a:t>). Od tego momentu Bóg przekazał prawa Mojżeszowi, a on przekazał je ludowi.</a:t>
            </a:r>
            <a:endParaRPr lang="en" sz="2000" b="1" dirty="0"/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xmlns="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xmlns="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xmlns="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0500" y="3876110"/>
            <a:ext cx="4567480" cy="2700961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xmlns="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4968462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xmlns="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4968462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xmlns="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V="1">
            <a:off x="5610160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xmlns="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V="1">
            <a:off x="5610160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xmlns="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V="1">
            <a:off x="5610160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xmlns="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V="1">
            <a:off x="5610160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xmlns="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V="1">
            <a:off x="5610160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8D6A049-C54F-E8EE-5E74-5E2C03390FFB}"/>
              </a:ext>
            </a:extLst>
          </p:cNvPr>
          <p:cNvSpPr txBox="1"/>
          <p:nvPr/>
        </p:nvSpPr>
        <p:spPr>
          <a:xfrm>
            <a:off x="190499" y="2836218"/>
            <a:ext cx="67604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Krótko mówiąc, są one praktycznym zastosowaniem Dziesięciu Przykazań w konkretnych przypadkach życia codziennego.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Te prawa, zwane „kodeksem przymierza”, miały regulować życie narodu izraelskiego, a zatem również nasze (z niezbędnymi dostosowaniami do naszej obecnej rzeczywistości).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xmlns="" val="314510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7BDF80C-E8F6-DE69-ACEF-A4776874F4C5}"/>
              </a:ext>
            </a:extLst>
          </p:cNvPr>
          <p:cNvSpPr txBox="1"/>
          <p:nvPr/>
        </p:nvSpPr>
        <p:spPr>
          <a:xfrm>
            <a:off x="0" y="2697100"/>
            <a:ext cx="9833675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7200" b="1" spc="300" dirty="0" smtClean="0">
                <a:ln/>
                <a:solidFill>
                  <a:schemeClr val="accent5"/>
                </a:solidFill>
              </a:rPr>
              <a:t>JAK ŻYĆ ZGODNIE         Z PRAWEM</a:t>
            </a:r>
            <a:endParaRPr lang="en" sz="7200" b="1" spc="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xmlns="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xmlns="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8544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JAK RADZIĆ SOBIE Z PRZEMOCĄ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„Kto </a:t>
            </a:r>
            <a:r>
              <a:rPr lang="pl-PL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 uderzy człowieka, że ten umrze, poniesie śmierć</a:t>
            </a:r>
            <a:r>
              <a:rPr lang="en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n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pl-PL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pl-PL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C4B3361-8093-C886-4476-C0CE97A3FBCD}"/>
              </a:ext>
            </a:extLst>
          </p:cNvPr>
          <p:cNvSpPr txBox="1"/>
          <p:nvPr/>
        </p:nvSpPr>
        <p:spPr>
          <a:xfrm>
            <a:off x="0" y="1317362"/>
            <a:ext cx="709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 smtClean="0"/>
              <a:t>Kodeks przymierza rozpoczyna się od uregulowania trzech istotnych aspektów społeczeństwa hebrajskiego: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CCA92AE-A4A2-7342-AD0E-F7C374FB0FED}"/>
              </a:ext>
            </a:extLst>
          </p:cNvPr>
          <p:cNvSpPr txBox="1"/>
          <p:nvPr/>
        </p:nvSpPr>
        <p:spPr>
          <a:xfrm>
            <a:off x="5587139" y="2033433"/>
            <a:ext cx="6604861" cy="45550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000" b="1" dirty="0" smtClean="0">
                <a:solidFill>
                  <a:srgbClr val="FF0000"/>
                </a:solidFill>
              </a:rPr>
              <a:t>Niewolnictwo</a:t>
            </a:r>
            <a:r>
              <a:rPr lang="en" sz="2000" b="1" dirty="0" smtClean="0">
                <a:solidFill>
                  <a:srgbClr val="FF0000"/>
                </a:solidFill>
              </a:rPr>
              <a:t> (</a:t>
            </a:r>
            <a:r>
              <a:rPr lang="pl-PL" sz="2000" b="1" dirty="0" err="1" smtClean="0">
                <a:solidFill>
                  <a:srgbClr val="FF0000"/>
                </a:solidFill>
              </a:rPr>
              <a:t>Wj</a:t>
            </a:r>
            <a:r>
              <a:rPr lang="en" sz="2000" b="1" dirty="0" smtClean="0">
                <a:solidFill>
                  <a:srgbClr val="FF0000"/>
                </a:solidFill>
              </a:rPr>
              <a:t> 21</a:t>
            </a:r>
            <a:r>
              <a:rPr lang="pl-PL" sz="2000" b="1" dirty="0" smtClean="0">
                <a:solidFill>
                  <a:srgbClr val="FF0000"/>
                </a:solidFill>
              </a:rPr>
              <a:t>,</a:t>
            </a:r>
            <a:r>
              <a:rPr lang="en" sz="2000" b="1" dirty="0" smtClean="0">
                <a:solidFill>
                  <a:srgbClr val="FF0000"/>
                </a:solidFill>
              </a:rPr>
              <a:t>2-11</a:t>
            </a:r>
            <a:r>
              <a:rPr lang="en" sz="2000" b="1" dirty="0">
                <a:solidFill>
                  <a:srgbClr val="FF0000"/>
                </a:solidFill>
              </a:rPr>
              <a:t>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Mężczyźni byli uwalniani po siedmiu latac</a:t>
            </a:r>
            <a:r>
              <a:rPr lang="pl-PL" sz="2000" b="1" dirty="0" smtClean="0"/>
              <a:t>h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Kobiety jeśli nie wyszły za mąż również były wolne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Mężczyzna mógł zostać niewolnikiem, jeśli tak postanowił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000" b="1" dirty="0" smtClean="0">
                <a:solidFill>
                  <a:srgbClr val="004DE6"/>
                </a:solidFill>
              </a:rPr>
              <a:t>Kara śmierci </a:t>
            </a:r>
            <a:r>
              <a:rPr lang="en" sz="2000" b="1" dirty="0" smtClean="0">
                <a:solidFill>
                  <a:srgbClr val="004DE6"/>
                </a:solidFill>
              </a:rPr>
              <a:t>(</a:t>
            </a:r>
            <a:r>
              <a:rPr lang="pl-PL" sz="2000" b="1" dirty="0" err="1" smtClean="0">
                <a:solidFill>
                  <a:srgbClr val="004DE6"/>
                </a:solidFill>
              </a:rPr>
              <a:t>Wj</a:t>
            </a:r>
            <a:r>
              <a:rPr lang="en" sz="2000" b="1" dirty="0" smtClean="0">
                <a:solidFill>
                  <a:srgbClr val="004DE6"/>
                </a:solidFill>
              </a:rPr>
              <a:t> 21</a:t>
            </a:r>
            <a:r>
              <a:rPr lang="pl-PL" sz="2000" b="1" dirty="0" smtClean="0">
                <a:solidFill>
                  <a:srgbClr val="004DE6"/>
                </a:solidFill>
              </a:rPr>
              <a:t>,</a:t>
            </a:r>
            <a:r>
              <a:rPr lang="en" sz="2000" b="1" dirty="0" smtClean="0">
                <a:solidFill>
                  <a:srgbClr val="004DE6"/>
                </a:solidFill>
              </a:rPr>
              <a:t>12-17</a:t>
            </a:r>
            <a:r>
              <a:rPr lang="en" sz="2000" b="1" dirty="0">
                <a:solidFill>
                  <a:srgbClr val="004DE6"/>
                </a:solidFill>
              </a:rPr>
              <a:t>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Za umyślne zabójstwo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Za znieważanie lub przekleństwo rodziców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Za porwanie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l-PL" sz="2000" b="1" dirty="0" smtClean="0">
                <a:solidFill>
                  <a:srgbClr val="DB6A12"/>
                </a:solidFill>
              </a:rPr>
              <a:t>Obrażenia</a:t>
            </a:r>
            <a:r>
              <a:rPr lang="en" sz="2000" b="1" dirty="0" smtClean="0">
                <a:solidFill>
                  <a:srgbClr val="DB6A12"/>
                </a:solidFill>
              </a:rPr>
              <a:t> (</a:t>
            </a:r>
            <a:r>
              <a:rPr lang="pl-PL" sz="2000" b="1" dirty="0" err="1" smtClean="0">
                <a:solidFill>
                  <a:srgbClr val="DB6A12"/>
                </a:solidFill>
              </a:rPr>
              <a:t>Wj</a:t>
            </a:r>
            <a:r>
              <a:rPr lang="en" sz="2000" b="1" dirty="0" smtClean="0">
                <a:solidFill>
                  <a:srgbClr val="DB6A12"/>
                </a:solidFill>
              </a:rPr>
              <a:t> 21</a:t>
            </a:r>
            <a:r>
              <a:rPr lang="pl-PL" sz="2000" b="1" dirty="0" smtClean="0">
                <a:solidFill>
                  <a:srgbClr val="DB6A12"/>
                </a:solidFill>
              </a:rPr>
              <a:t>,</a:t>
            </a:r>
            <a:r>
              <a:rPr lang="en" sz="2000" b="1" dirty="0" smtClean="0">
                <a:solidFill>
                  <a:srgbClr val="DB6A12"/>
                </a:solidFill>
              </a:rPr>
              <a:t>18-32</a:t>
            </a:r>
            <a:r>
              <a:rPr lang="en" sz="2000" b="1" dirty="0">
                <a:solidFill>
                  <a:srgbClr val="DB6A12"/>
                </a:solidFill>
              </a:rPr>
              <a:t>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Obowiązek rekompensaty finansowej</a:t>
            </a:r>
            <a:endParaRPr lang="en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pl-PL" sz="2000" b="1" dirty="0" smtClean="0"/>
              <a:t>W przypadku poronienia od uderzenia sędzia i kobieta (wraz z mężem) nakładają grzywnę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20C9543-9AB4-5D6B-9600-C9CF795545D1}"/>
              </a:ext>
            </a:extLst>
          </p:cNvPr>
          <p:cNvSpPr txBox="1"/>
          <p:nvPr/>
        </p:nvSpPr>
        <p:spPr>
          <a:xfrm>
            <a:off x="0" y="6057124"/>
            <a:ext cx="6044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 smtClean="0"/>
              <a:t>Wszystkie te przepisy mają na celu ograniczenie nadużyć i przemocy między ludźmi.</a:t>
            </a:r>
            <a:endParaRPr lang="en" sz="2000" b="1" dirty="0"/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xmlns="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8404" y="4432731"/>
            <a:ext cx="2436365" cy="1615107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668"/>
          <a:stretch>
            <a:fillRect/>
          </a:stretch>
        </p:blipFill>
        <p:spPr>
          <a:xfrm>
            <a:off x="167409" y="2343904"/>
            <a:ext cx="2248534" cy="177084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87537" y="2355741"/>
            <a:ext cx="2361129" cy="177084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xmlns="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06887" y="4424982"/>
            <a:ext cx="2169547" cy="1615107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0241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l-PL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ŻYĆ W SPOŁECZEŃSTWIE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„Jeżeli </a:t>
            </a:r>
            <a:r>
              <a:rPr lang="pl-PL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ktoś uwiedzie dziewicę nie zaręczoną i śpi z nią, da za nią opłatę ślubną i pojmie ją za żonę</a:t>
            </a:r>
            <a:r>
              <a:rPr lang="en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   </a:t>
            </a:r>
            <a:r>
              <a:rPr lang="en" sz="1400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n" sz="1400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</a:t>
            </a:r>
            <a:r>
              <a:rPr lang="pl-PL" sz="1400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  <a:endParaRPr lang="en" sz="1400" b="1" dirty="0">
              <a:solidFill>
                <a:srgbClr val="B9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303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Bóg nie zadowolił się pozostawieniem nam jedynie „podstawowych” praw i pozostawieniem nam swobody ich stosowania. Zadbał o podanie konkretnych przykładów, abyśmy mogli je prawidłowo </a:t>
            </a:r>
            <a:r>
              <a:rPr lang="pl-PL" sz="2000" b="1" dirty="0" smtClean="0"/>
              <a:t>stosować</a:t>
            </a:r>
            <a:r>
              <a:rPr lang="en" sz="2000" b="1" dirty="0" smtClean="0"/>
              <a:t>.</a:t>
            </a:r>
            <a:endParaRPr lang="en" sz="2000" b="1" dirty="0"/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xmlns="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xmlns="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310"/>
          <a:stretch>
            <a:fillRect/>
          </a:stretch>
        </p:blipFill>
        <p:spPr>
          <a:xfrm>
            <a:off x="9651694" y="1915805"/>
            <a:ext cx="2406215" cy="2400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xmlns="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43495" y="4773478"/>
            <a:ext cx="1561263" cy="1928065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xmlns="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6870" y="4773476"/>
            <a:ext cx="2938003" cy="19280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303281" y="4773476"/>
            <a:ext cx="1166724" cy="1928065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9627A30-4326-3E2B-27DB-155E54D6FF70}"/>
              </a:ext>
            </a:extLst>
          </p:cNvPr>
          <p:cNvSpPr txBox="1"/>
          <p:nvPr/>
        </p:nvSpPr>
        <p:spPr>
          <a:xfrm>
            <a:off x="6307810" y="4591247"/>
            <a:ext cx="5884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Będąc przymierzem między Bogiem a Jego ludem, prawa te określały również sposób, w jaki powinniśmy odnosić się do Niego. Oprócz odpoczynku w szabat, istniał obowiązek przestrzegania świąt, które przypominają nam o wyzwoleniu z grzechu, boskiej ochronie i wspaniałej przyszłości, która nas czeka.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33D0F3A-D58E-7668-041E-374213ED1AE5}"/>
              </a:ext>
            </a:extLst>
          </p:cNvPr>
          <p:cNvSpPr txBox="1"/>
          <p:nvPr/>
        </p:nvSpPr>
        <p:spPr>
          <a:xfrm>
            <a:off x="150232" y="3527697"/>
            <a:ext cx="9512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Szczególny nacisk kładzie się na ochronę słabych i marginalizowanych, ale bez przyznawania im niesprawiedliwych korzyści – to znaczy bez wypaczania sprawiedliwości, aby im pomóc lub zaszkodzić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22,21-23</a:t>
            </a:r>
            <a:r>
              <a:rPr lang="pl-PL" sz="2000" b="1" dirty="0" smtClean="0"/>
              <a:t>; </a:t>
            </a:r>
            <a:r>
              <a:rPr lang="pl-PL" sz="2000" b="1" dirty="0" smtClean="0"/>
              <a:t>23,2-3</a:t>
            </a:r>
            <a:r>
              <a:rPr lang="pl-PL" sz="2000" b="1" dirty="0" smtClean="0"/>
              <a:t>, 6).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Przykłady te obejmują ataki zwierząt na zwierzęta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21,35-36 </a:t>
            </a:r>
            <a:r>
              <a:rPr lang="pl-PL" sz="2000" b="1" dirty="0" smtClean="0"/>
              <a:t>); pożyczki i wynajem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22,14-15 </a:t>
            </a:r>
            <a:r>
              <a:rPr lang="pl-PL" sz="2000" b="1" dirty="0" smtClean="0"/>
              <a:t>); stosunki przedmałżeńskie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22,16 </a:t>
            </a:r>
            <a:r>
              <a:rPr lang="pl-PL" sz="2000" b="1" dirty="0" smtClean="0"/>
              <a:t>) itp.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xmlns="" val="42601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600" dirty="0">
                <a:ln w="12700">
                  <a:solidFill>
                    <a:srgbClr val="CC00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C0000"/>
                  </a:fgClr>
                  <a:bgClr>
                    <a:srgbClr val="CC00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C0000">
                      <a:lumMod val="50000"/>
                    </a:srgbClr>
                  </a:innerShdw>
                </a:effectLst>
              </a:rPr>
              <a:t>JAK OSIĄGNĄĆ ZWYCIĘSTWO</a:t>
            </a:r>
            <a:endParaRPr lang="en" sz="4400" b="1" spc="600" dirty="0">
              <a:ln w="12700">
                <a:solidFill>
                  <a:srgbClr val="CC0000">
                    <a:lumMod val="50000"/>
                  </a:srgbClr>
                </a:solidFill>
                <a:prstDash val="solid"/>
              </a:ln>
              <a:pattFill prst="narHorz">
                <a:fgClr>
                  <a:srgbClr val="CC0000"/>
                </a:fgClr>
                <a:bgClr>
                  <a:srgbClr val="CC00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C0000">
                    <a:lumMod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„Oto </a:t>
            </a:r>
            <a:r>
              <a:rPr lang="pl-PL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Ja posyłam anioła przed tobą, aby cię strzegł w drodze i zaprowadził cię na miejsce, które </a:t>
            </a:r>
            <a:r>
              <a:rPr lang="pl-PL" b="1" dirty="0" smtClean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przygotowałem</a:t>
            </a:r>
            <a:r>
              <a:rPr lang="en" b="1" dirty="0" smtClean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Wyjścia</a:t>
            </a:r>
            <a:r>
              <a:rPr lang="en" sz="14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23</a:t>
            </a:r>
            <a:r>
              <a:rPr lang="pl-PL" sz="1400" b="1" dirty="0" smtClean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20</a:t>
            </a:r>
            <a:r>
              <a:rPr lang="en" sz="14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Dlaczego Bóg nie dał Abrahamowi ziemi Kananejczyków? „Nie wypełniła się jeszcze nieprawość </a:t>
            </a:r>
            <a:r>
              <a:rPr lang="pl-PL" sz="2000" b="1" dirty="0" err="1">
                <a:solidFill>
                  <a:prstClr val="black"/>
                </a:solidFill>
              </a:rPr>
              <a:t>Amorytów</a:t>
            </a:r>
            <a:r>
              <a:rPr lang="pl-PL" sz="2000" b="1" dirty="0">
                <a:solidFill>
                  <a:prstClr val="black"/>
                </a:solidFill>
              </a:rPr>
              <a:t>” (Rdz </a:t>
            </a:r>
            <a:r>
              <a:rPr lang="pl-PL" sz="2000" b="1" dirty="0" smtClean="0">
                <a:solidFill>
                  <a:prstClr val="black"/>
                </a:solidFill>
              </a:rPr>
              <a:t>15,16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3191264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xmlns="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xmlns="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Jeśli Bóg wyprowadził ich z Egiptu bez walki, rozdzielił morze na dwie części, cudownie ich nakarmił i prowadził ich Anioł... czy nie byłby w stanie dać im </a:t>
            </a:r>
            <a:r>
              <a:rPr lang="pl-PL" sz="2000" b="1" dirty="0" err="1">
                <a:solidFill>
                  <a:prstClr val="black"/>
                </a:solidFill>
              </a:rPr>
              <a:t>Kanaanu</a:t>
            </a:r>
            <a:r>
              <a:rPr lang="pl-PL" sz="2000" b="1" dirty="0">
                <a:solidFill>
                  <a:prstClr val="black"/>
                </a:solidFill>
              </a:rPr>
              <a:t> bez konieczności walki?</a:t>
            </a:r>
            <a:endParaRPr lang="en" sz="2000" b="1" dirty="0">
              <a:solidFill>
                <a:prstClr val="black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Po czterech wiekach łaski Kananejczycy nie zmienili swoich zwyczajów. Nadszedł czas, aby przekazać ziemię Izraelowi... pokojowo!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13,17</a:t>
            </a:r>
            <a:r>
              <a:rPr lang="pl-PL" sz="2000" b="1" dirty="0">
                <a:solidFill>
                  <a:prstClr val="black"/>
                </a:solidFill>
              </a:rPr>
              <a:t>)</a:t>
            </a:r>
            <a:endParaRPr lang="en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45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„Przez wieki Boże prawo było zachowane jako najwyższy wzór moralności. </a:t>
            </a:r>
            <a:r>
              <a:rPr lang="pl-PL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Ani największe odkrycia nauki, ani najbardziej płodne umysły nie zdołały wskazać choćby jednego obowiązku, którego nie obejmowałby ten kodeks</a:t>
            </a:r>
            <a:r>
              <a:rPr lang="pl-PL" sz="30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. Prawo </a:t>
            </a:r>
            <a:r>
              <a:rPr lang="pl-PL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Boże jest gwarancją życia, własności, pokoju i szczęścia. </a:t>
            </a:r>
            <a:r>
              <a:rPr lang="pl-PL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Zostało dane po to, aby zabezpieczyć nasze dobro – zarówno tu i teraz, jak i na całą wieczność.”</a:t>
            </a:r>
            <a:endParaRPr lang="en" sz="30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A3C9AFC-5659-107A-7449-8C6D39118D4B}"/>
              </a:ext>
            </a:extLst>
          </p:cNvPr>
          <p:cNvSpPr txBox="1"/>
          <p:nvPr/>
        </p:nvSpPr>
        <p:spPr>
          <a:xfrm>
            <a:off x="7544105" y="5961459"/>
            <a:ext cx="3793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prstClr val="black"/>
                </a:solidFill>
              </a:rPr>
              <a:t>EGW (</a:t>
            </a:r>
            <a:r>
              <a:rPr lang="pl-PL" sz="1600" b="1" i="1" dirty="0">
                <a:solidFill>
                  <a:prstClr val="black"/>
                </a:solidFill>
              </a:rPr>
              <a:t>Patrzcie w górę</a:t>
            </a:r>
            <a:r>
              <a:rPr lang="en-US" sz="1600" b="1" dirty="0">
                <a:solidFill>
                  <a:prstClr val="black"/>
                </a:solidFill>
              </a:rPr>
              <a:t>. </a:t>
            </a:r>
            <a:r>
              <a:rPr lang="pl-PL" sz="1600" b="1" dirty="0">
                <a:solidFill>
                  <a:prstClr val="black"/>
                </a:solidFill>
              </a:rPr>
              <a:t>Październik </a:t>
            </a:r>
            <a:r>
              <a:rPr lang="en-US" sz="1600" b="1" dirty="0">
                <a:solidFill>
                  <a:prstClr val="black"/>
                </a:solidFill>
              </a:rPr>
              <a:t>7</a:t>
            </a:r>
            <a:r>
              <a:rPr lang="en" sz="1600" b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90500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spc="300" dirty="0">
                <a:ln/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ZROZUMIEĆ PRAWO</a:t>
            </a:r>
            <a:endParaRPr lang="en" sz="5400" b="1" spc="300" dirty="0">
              <a:ln/>
              <a:solidFill>
                <a:srgbClr val="CC99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xmlns="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xmlns="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4879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1267</Words>
  <Application>Microsoft Office PowerPoint</Application>
  <PresentationFormat>Niestandardowy</PresentationFormat>
  <Paragraphs>69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12</vt:i4>
      </vt:variant>
    </vt:vector>
  </HeadingPairs>
  <TitlesOfParts>
    <vt:vector size="21" baseType="lpstr">
      <vt:lpstr>Arial</vt:lpstr>
      <vt:lpstr>Aptos</vt:lpstr>
      <vt:lpstr>Comic Sans MS</vt:lpstr>
      <vt:lpstr>Wingdings</vt:lpstr>
      <vt:lpstr>Constantia</vt:lpstr>
      <vt:lpstr>Aptos Display</vt:lpstr>
      <vt:lpstr>Tema de Office</vt:lpstr>
      <vt:lpstr>2_Tema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Wiesław Szwajcowski</cp:lastModifiedBy>
  <cp:revision>113</cp:revision>
  <dcterms:created xsi:type="dcterms:W3CDTF">2025-07-23T17:54:44Z</dcterms:created>
  <dcterms:modified xsi:type="dcterms:W3CDTF">2025-08-28T19:27:51Z</dcterms:modified>
</cp:coreProperties>
</file>