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84" r:id="rId3"/>
  </p:sldMasterIdLst>
  <p:notesMasterIdLst>
    <p:notesMasterId r:id="rId15"/>
  </p:notesMasterIdLst>
  <p:sldIdLst>
    <p:sldId id="305" r:id="rId4"/>
    <p:sldId id="309" r:id="rId5"/>
    <p:sldId id="258" r:id="rId6"/>
    <p:sldId id="307" r:id="rId7"/>
    <p:sldId id="259" r:id="rId8"/>
    <p:sldId id="310" r:id="rId9"/>
    <p:sldId id="311" r:id="rId10"/>
    <p:sldId id="312" r:id="rId11"/>
    <p:sldId id="313" r:id="rId12"/>
    <p:sldId id="314" r:id="rId13"/>
    <p:sldId id="315" r:id="rId14"/>
  </p:sldIdLst>
  <p:sldSz cx="12192000" cy="6858000"/>
  <p:notesSz cx="6858000" cy="9144000"/>
  <p:embeddedFontLst>
    <p:embeddedFont>
      <p:font typeface="Comic Sans MS" pitchFamily="66" charset="0"/>
      <p:regular r:id="rId16"/>
      <p:bold r:id="rId17"/>
      <p:italic r:id="rId18"/>
      <p:boldItalic r:id="rId19"/>
    </p:embeddedFont>
    <p:embeddedFont>
      <p:font typeface="Constantia" pitchFamily="18" charset="0"/>
      <p:regular r:id="rId20"/>
      <p:bold r:id="rId21"/>
      <p:italic r:id="rId22"/>
      <p:boldItalic r:id="rId23"/>
    </p:embeddedFont>
    <p:embeddedFont>
      <p:font typeface="Calibri" pitchFamily="34" charset="0"/>
      <p:regular r:id="rId24"/>
      <p:bold r:id="rId25"/>
      <p:italic r:id="rId26"/>
      <p:boldItalic r:id="rId27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BD394D"/>
    <a:srgbClr val="F78546"/>
    <a:srgbClr val="FFFFCC"/>
    <a:srgbClr val="FFFF99"/>
    <a:srgbClr val="771101"/>
    <a:srgbClr val="FF69CD"/>
    <a:srgbClr val="E19479"/>
    <a:srgbClr val="CDDBBF"/>
    <a:srgbClr val="F1CEC1"/>
    <a:srgbClr val="DD836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-114" y="-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9.fntdata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A9D04-1963-4F50-9798-4839C3408EF2}" type="datetimeFigureOut">
              <a:rPr lang="es-ES" smtClean="0"/>
              <a:pPr/>
              <a:t>07/09/2025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CC71B-6897-4876-BD30-E3CFF0B7182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970137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CC71B-6897-4876-BD30-E3CFF0B7182C}" type="slidenum">
              <a:rPr lang="es-ES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11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1841146-F219-5436-7171-C3A348D4D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D1F1F72C-B1B3-DE34-2B50-193F7ABCBD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BA474E8-EB6D-1202-66BC-3E4D6F3A8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pPr/>
              <a:t>07/09/2025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8404CD6-9EBE-D93E-6ADC-3904AD70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72F5EDE-41EB-F258-74D9-E83A67AE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611521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1750630-9C1A-9181-0E27-7853AB78C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BAC0C478-3BCF-AEBA-EF51-BA27E028F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26A28E8-1BC8-6CB3-585A-6B140B28C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pPr/>
              <a:t>07/09/2025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0709FE7-7461-5546-A7FE-F27D0746B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8E60E9B-AC43-CBC7-BA2C-DA51E1BC5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439692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319AC6B2-3391-148E-15C8-AB8BCDBA21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78E89D7B-2121-495E-8813-1F1E5175F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FEF1885-4939-002E-7B5E-FBB5905A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pPr/>
              <a:t>07/09/2025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39E3747-0C9E-F4BE-E881-CA08357F7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F9BAD6B-6619-1C8F-8184-65AA6C8C4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629603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07/09/2025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0483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07/09/2025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2391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07/09/2025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7359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07/09/2025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753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07/09/2025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3881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07/09/2025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71819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07/09/2025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2307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07/09/2025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0563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069FA8C-DDDD-5936-5D50-9C8BB98F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59D5457-0CDF-4097-67B4-0411D665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4023B02-9979-52BE-82EB-19FB12CDB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pPr/>
              <a:t>07/09/2025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678362A-5847-9F7A-9F1C-547597139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B3CBEFF-594B-F983-FC3F-55DAFF6BA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8166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07/09/2025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57609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07/09/2025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048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07/09/2025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60833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1841146-F219-5436-7171-C3A348D4D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D1F1F72C-B1B3-DE34-2B50-193F7ABCBD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BA474E8-EB6D-1202-66BC-3E4D6F3A8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11/09/2025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8404CD6-9EBE-D93E-6ADC-3904AD70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72F5EDE-41EB-F258-74D9-E83A67AE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1521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069FA8C-DDDD-5936-5D50-9C8BB98F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59D5457-0CDF-4097-67B4-0411D665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4023B02-9979-52BE-82EB-19FB12CDB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11/09/2025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678362A-5847-9F7A-9F1C-547597139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B3CBEFF-594B-F983-FC3F-55DAFF6BA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66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A63CCFF-4DBA-EB48-90A5-5B6758F3E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A5A0C97B-385A-ADD3-BA1F-B5462DAC7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73AB340-3456-E24F-7EED-5334B35AC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11/09/2025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14F0B0A-25EF-2809-90D3-251D594F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DAE6792-CAC3-A48A-87EE-F2906FC7A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06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AAAACB4-BAEC-9E69-2DB8-B3B6F7F96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D4A356B-EB4A-FE08-87C1-AB0EA6FEB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AF834551-E084-BB0A-C56D-B928779D7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D60A4F92-C3B2-0A39-A52F-1C117DDF6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11/09/2025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4A0ABBAD-5BF0-9593-45B4-F3E388461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DC7C2646-C664-7A25-9753-2D790736B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8658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401504D-D1C9-262A-8F6A-E5C7E498B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0F57991A-6475-C7EA-B05E-4B90452B9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05A88FA3-FF71-8C75-917B-46B94E378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F1B117C8-2BE1-BA3F-BA98-D31E501558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565D2285-ED20-BF5E-E542-86BA499E7F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9126F1A6-AD80-A9C4-F02F-B43C85688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11/09/2025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C3FFC6F5-EF90-D8A7-3A25-892D01597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4F3582A6-E76D-80CC-11AA-654429D95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277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2D923F9-EF5A-07E3-256B-CDAC06C59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262837DC-0E57-B384-0971-265354534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11/09/2025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79314021-BB0C-5161-6FCA-2825DFBEA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4DA39A83-55A0-B7BF-0FA0-EC66839CB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5081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1C065322-9C37-979B-1894-D4519454F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11/09/2025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B4E68F3C-C2FE-76F3-12CD-387AFC5A9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BA2D7220-BB30-14AA-C618-CC6DB8ABA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423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A63CCFF-4DBA-EB48-90A5-5B6758F3E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A5A0C97B-385A-ADD3-BA1F-B5462DAC7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73AB340-3456-E24F-7EED-5334B35AC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pPr/>
              <a:t>07/09/2025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14F0B0A-25EF-2809-90D3-251D594F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DAE6792-CAC3-A48A-87EE-F2906FC7A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5806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B5E8ED7-D445-A082-9A57-8AF332CBF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5532526-6932-5B63-A6C8-828DBA72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A04AA950-A443-928E-43BF-CA9FDEA6B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EC69DA0-6B4A-B276-F04D-3BC224E79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11/09/2025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049D7C74-108C-03D8-E58E-A71759EB8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96F195DD-A4C0-8465-32B0-22919CEBB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7718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A53332B-8E71-3C4C-752D-79E0EB367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31F9DD10-D006-DBF8-9FB4-B6B5C6479C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BAD61821-282A-EC61-328E-276181357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F2368C9-D940-F45E-17E4-21C55E13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11/09/2025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64873B63-BF37-F573-A65A-44AFEF47A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B97185B-F23B-1633-F833-B703ED858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6946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1750630-9C1A-9181-0E27-7853AB78C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BAC0C478-3BCF-AEBA-EF51-BA27E028F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26A28E8-1BC8-6CB3-585A-6B140B28C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11/09/2025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0709FE7-7461-5546-A7FE-F27D0746B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8E60E9B-AC43-CBC7-BA2C-DA51E1BC5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9692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319AC6B2-3391-148E-15C8-AB8BCDBA21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78E89D7B-2121-495E-8813-1F1E5175F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FEF1885-4939-002E-7B5E-FBB5905A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11/09/2025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39E3747-0C9E-F4BE-E881-CA08357F7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F9BAD6B-6619-1C8F-8184-65AA6C8C4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9603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AAAACB4-BAEC-9E69-2DB8-B3B6F7F96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D4A356B-EB4A-FE08-87C1-AB0EA6FEB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AF834551-E084-BB0A-C56D-B928779D7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D60A4F92-C3B2-0A39-A52F-1C117DDF6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pPr/>
              <a:t>07/09/2025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4A0ABBAD-5BF0-9593-45B4-F3E388461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DC7C2646-C664-7A25-9753-2D790736B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928658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401504D-D1C9-262A-8F6A-E5C7E498B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0F57991A-6475-C7EA-B05E-4B90452B9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05A88FA3-FF71-8C75-917B-46B94E378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F1B117C8-2BE1-BA3F-BA98-D31E501558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565D2285-ED20-BF5E-E542-86BA499E7F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9126F1A6-AD80-A9C4-F02F-B43C85688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pPr/>
              <a:t>07/09/2025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C3FFC6F5-EF90-D8A7-3A25-892D01597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4F3582A6-E76D-80CC-11AA-654429D95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67277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2D923F9-EF5A-07E3-256B-CDAC06C59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262837DC-0E57-B384-0971-265354534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pPr/>
              <a:t>07/09/2025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79314021-BB0C-5161-6FCA-2825DFBEA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4DA39A83-55A0-B7BF-0FA0-EC66839CB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925081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1C065322-9C37-979B-1894-D4519454F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pPr/>
              <a:t>07/09/2025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B4E68F3C-C2FE-76F3-12CD-387AFC5A9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BA2D7220-BB30-14AA-C618-CC6DB8ABA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55423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B5E8ED7-D445-A082-9A57-8AF332CBF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5532526-6932-5B63-A6C8-828DBA72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A04AA950-A443-928E-43BF-CA9FDEA6B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EC69DA0-6B4A-B276-F04D-3BC224E79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pPr/>
              <a:t>07/09/2025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049D7C74-108C-03D8-E58E-A71759EB8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96F195DD-A4C0-8465-32B0-22919CEBB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377718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A53332B-8E71-3C4C-752D-79E0EB367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31F9DD10-D006-DBF8-9FB4-B6B5C6479C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BAD61821-282A-EC61-328E-276181357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F2368C9-D940-F45E-17E4-21C55E13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pPr/>
              <a:t>07/09/2025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64873B63-BF37-F573-A65A-44AFEF47A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B97185B-F23B-1633-F833-B703ED858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786946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E47F11B1-FA42-31B5-5C14-E69F30710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9042EFE-E6B1-096E-85F6-F15CAD132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8FD068C-49BD-B697-EE69-2FD82F06A1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6A0F23-947F-4745-A7BD-A729DC9FB4C7}" type="datetimeFigureOut">
              <a:rPr lang="es-ES" smtClean="0"/>
              <a:pPr/>
              <a:t>07/09/2025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03CD103-DE84-6218-5CA8-CA49F3A0D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6F032F1-B85E-0439-0005-310D00FF7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A3DF2-6580-488B-B640-745A8B476124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26538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07/09/2025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6390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E47F11B1-FA42-31B5-5C14-E69F30710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9042EFE-E6B1-096E-85F6-F15CAD132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8FD068C-49BD-B697-EE69-2FD82F06A1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6A0F23-947F-4745-A7BD-A729DC9FB4C7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11/09/2025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03CD103-DE84-6218-5CA8-CA49F3A0D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6F032F1-B85E-0439-0005-310D00FF7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A3DF2-6580-488B-B640-745A8B47612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538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BBE97609-714F-F044-9B4C-A499F1DD5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2CC4E554-EE6D-98BF-1AA7-04592013EB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74F67077-49A5-8577-A355-3761C49D44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xmlns="" id="{71D5A260-0665-EABC-2045-FDDA842F31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2" y="762000"/>
            <a:ext cx="12192000" cy="6096000"/>
          </a:xfrm>
          <a:prstGeom prst="rect">
            <a:avLst/>
          </a:prstGeom>
        </p:spPr>
      </p:pic>
      <p:pic>
        <p:nvPicPr>
          <p:cNvPr id="3" name="Imagen 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xmlns="" id="{76C81359-7274-EB1A-9481-22CE80B52A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578688" y="122068"/>
            <a:ext cx="2804746" cy="2163932"/>
          </a:xfrm>
          <a:custGeom>
            <a:avLst/>
            <a:gdLst/>
            <a:ahLst/>
            <a:cxnLst/>
            <a:rect l="l" t="t" r="r" b="b"/>
            <a:pathLst>
              <a:path w="4166726" h="3681631">
                <a:moveTo>
                  <a:pt x="1199629" y="0"/>
                </a:moveTo>
                <a:cubicBezTo>
                  <a:pt x="1199629" y="0"/>
                  <a:pt x="1199629" y="0"/>
                  <a:pt x="2967099" y="0"/>
                </a:cubicBezTo>
                <a:cubicBezTo>
                  <a:pt x="3077805" y="0"/>
                  <a:pt x="3184693" y="60854"/>
                  <a:pt x="3238137" y="159741"/>
                </a:cubicBezTo>
                <a:cubicBezTo>
                  <a:pt x="3238137" y="159741"/>
                  <a:pt x="3238137" y="159741"/>
                  <a:pt x="4123780" y="1684879"/>
                </a:cubicBezTo>
                <a:cubicBezTo>
                  <a:pt x="4181042" y="1779962"/>
                  <a:pt x="4181042" y="1901669"/>
                  <a:pt x="4123780" y="1996753"/>
                </a:cubicBezTo>
                <a:cubicBezTo>
                  <a:pt x="4123780" y="1996753"/>
                  <a:pt x="4123780" y="1996753"/>
                  <a:pt x="3238137" y="3521891"/>
                </a:cubicBezTo>
                <a:cubicBezTo>
                  <a:pt x="3184693" y="3620778"/>
                  <a:pt x="3077805" y="3681631"/>
                  <a:pt x="2967099" y="3681631"/>
                </a:cubicBezTo>
                <a:cubicBezTo>
                  <a:pt x="2967099" y="3681631"/>
                  <a:pt x="2967099" y="3681631"/>
                  <a:pt x="1199629" y="3681631"/>
                </a:cubicBezTo>
                <a:cubicBezTo>
                  <a:pt x="1085105" y="3681631"/>
                  <a:pt x="982035" y="3620778"/>
                  <a:pt x="924774" y="3521891"/>
                </a:cubicBezTo>
                <a:cubicBezTo>
                  <a:pt x="924774" y="3521891"/>
                  <a:pt x="924774" y="3521891"/>
                  <a:pt x="42947" y="1996753"/>
                </a:cubicBezTo>
                <a:cubicBezTo>
                  <a:pt x="-14315" y="1901669"/>
                  <a:pt x="-14315" y="1779962"/>
                  <a:pt x="42947" y="1684879"/>
                </a:cubicBezTo>
                <a:cubicBezTo>
                  <a:pt x="42947" y="1684879"/>
                  <a:pt x="42947" y="1684879"/>
                  <a:pt x="924774" y="159741"/>
                </a:cubicBezTo>
                <a:cubicBezTo>
                  <a:pt x="982035" y="60854"/>
                  <a:pt x="1085105" y="0"/>
                  <a:pt x="1199629" y="0"/>
                </a:cubicBezTo>
                <a:close/>
              </a:path>
            </a:pathLst>
          </a:custGeom>
          <a:ln w="38100">
            <a:solidFill>
              <a:schemeClr val="accent4">
                <a:lumMod val="75000"/>
              </a:schemeClr>
            </a:solidFill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7B3727AD-97B6-DBB7-C744-95BBECB7F290}"/>
              </a:ext>
            </a:extLst>
          </p:cNvPr>
          <p:cNvSpPr txBox="1"/>
          <p:nvPr/>
        </p:nvSpPr>
        <p:spPr>
          <a:xfrm>
            <a:off x="3192650" y="511446"/>
            <a:ext cx="8999350" cy="18827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pl-PL" sz="5800" b="1" spc="1000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ODSTĘPSTWO </a:t>
            </a:r>
            <a:r>
              <a:rPr lang="pl-PL" sz="5800" b="1" spc="1000" dirty="0" smtClean="0">
                <a:ln w="0"/>
                <a:solidFill>
                  <a:srgbClr val="D6AD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I</a:t>
            </a:r>
            <a:r>
              <a:rPr lang="en" sz="5800" b="1" spc="1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pl-PL" sz="5800" b="1" spc="1000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WSTAWIENNICTWO</a:t>
            </a:r>
            <a:endParaRPr lang="en" sz="5800" b="1" spc="1000" dirty="0">
              <a:ln w="0"/>
              <a:solidFill>
                <a:schemeClr val="accent4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A9A9C99A-D105-1FA4-DC28-E0055B771F4B}"/>
              </a:ext>
            </a:extLst>
          </p:cNvPr>
          <p:cNvSpPr txBox="1"/>
          <p:nvPr/>
        </p:nvSpPr>
        <p:spPr>
          <a:xfrm>
            <a:off x="3328337" y="6519446"/>
            <a:ext cx="5110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solidFill>
                  <a:srgbClr val="88703C"/>
                </a:solidFill>
              </a:rPr>
              <a:t>Lekcja 11 na 13. września</a:t>
            </a:r>
            <a:r>
              <a:rPr lang="en" sz="1600" b="1" dirty="0" smtClean="0">
                <a:solidFill>
                  <a:srgbClr val="88703C"/>
                </a:solidFill>
              </a:rPr>
              <a:t> </a:t>
            </a:r>
            <a:r>
              <a:rPr lang="en" sz="1600" b="1" dirty="0">
                <a:solidFill>
                  <a:srgbClr val="88703C"/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xmlns="" val="167158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7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5E9DC863-834D-0FC0-DDC7-4D6D317B43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20363"/>
          </a:xfrm>
          <a:prstGeom prst="rect">
            <a:avLst/>
          </a:prstGeom>
          <a:solidFill>
            <a:srgbClr val="F78546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970B489D-B8AB-ABC4-63D9-7068E293695A}"/>
              </a:ext>
            </a:extLst>
          </p:cNvPr>
          <p:cNvSpPr txBox="1"/>
          <p:nvPr/>
        </p:nvSpPr>
        <p:spPr>
          <a:xfrm>
            <a:off x="0" y="102860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ln w="12700" cmpd="sng">
                  <a:solidFill>
                    <a:srgbClr val="00CC00"/>
                  </a:solidFill>
                  <a:prstDash val="solid"/>
                </a:ln>
                <a:gradFill>
                  <a:gsLst>
                    <a:gs pos="0">
                      <a:srgbClr val="00CC00"/>
                    </a:gs>
                    <a:gs pos="4000">
                      <a:srgbClr val="00CC00">
                        <a:lumMod val="60000"/>
                        <a:lumOff val="40000"/>
                      </a:srgbClr>
                    </a:gs>
                    <a:gs pos="87000">
                      <a:srgbClr val="00CC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„WYMAŻ </a:t>
            </a:r>
            <a:r>
              <a:rPr lang="pl-PL" sz="4000" b="1" dirty="0">
                <a:ln w="12700" cmpd="sng">
                  <a:solidFill>
                    <a:srgbClr val="00CC00"/>
                  </a:solidFill>
                  <a:prstDash val="solid"/>
                </a:ln>
                <a:gradFill>
                  <a:gsLst>
                    <a:gs pos="0">
                      <a:srgbClr val="00CC00"/>
                    </a:gs>
                    <a:gs pos="4000">
                      <a:srgbClr val="00CC00">
                        <a:lumMod val="60000"/>
                        <a:lumOff val="40000"/>
                      </a:srgbClr>
                    </a:gs>
                    <a:gs pos="87000">
                      <a:srgbClr val="00CC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MNIE Z KSIĘGI KTÓRĄ NAPISAŁEŚ</a:t>
            </a:r>
            <a:r>
              <a:rPr lang="en" sz="4000" b="1" dirty="0">
                <a:ln w="12700" cmpd="sng">
                  <a:solidFill>
                    <a:srgbClr val="00CC00"/>
                  </a:solidFill>
                  <a:prstDash val="solid"/>
                </a:ln>
                <a:gradFill>
                  <a:gsLst>
                    <a:gs pos="0">
                      <a:srgbClr val="00CC00"/>
                    </a:gs>
                    <a:gs pos="4000">
                      <a:srgbClr val="00CC00">
                        <a:lumMod val="60000"/>
                        <a:lumOff val="40000"/>
                      </a:srgbClr>
                    </a:gs>
                    <a:gs pos="87000">
                      <a:srgbClr val="00CC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!”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886EA2D9-816B-7120-EDEA-CB7087184A99}"/>
              </a:ext>
            </a:extLst>
          </p:cNvPr>
          <p:cNvSpPr txBox="1"/>
          <p:nvPr/>
        </p:nvSpPr>
        <p:spPr>
          <a:xfrm>
            <a:off x="1138238" y="676572"/>
            <a:ext cx="9632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„Teraz</a:t>
            </a:r>
            <a:r>
              <a:rPr lang="pl-PL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racz odpuścić ich grzech, lecz jeżeli nie, to wymaż mnie ze swojej księgi, którą </a:t>
            </a:r>
            <a:r>
              <a:rPr lang="pl-PL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napisałeś</a:t>
            </a:r>
            <a:r>
              <a:rPr lang="en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pl-PL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Wyjścia</a:t>
            </a:r>
            <a:r>
              <a:rPr lang="en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" sz="1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32</a:t>
            </a:r>
            <a:r>
              <a:rPr lang="pl-PL" sz="1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32</a:t>
            </a:r>
            <a:r>
              <a:rPr lang="en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AB2F4CF6-4931-BA1C-780F-3594EFC39380}"/>
              </a:ext>
            </a:extLst>
          </p:cNvPr>
          <p:cNvSpPr txBox="1"/>
          <p:nvPr/>
        </p:nvSpPr>
        <p:spPr>
          <a:xfrm>
            <a:off x="5912603" y="1461851"/>
            <a:ext cx="62793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Swoją pierwszą interwencją Mojżesz zapobiegł zniszczeniu ludu. Było jednak jasne, że po tym grzechu Bóg nie mógł już dłużej ich błogosławić. Dlatego postanowił ponownie wstawić się za nimi (</a:t>
            </a:r>
            <a:r>
              <a:rPr lang="pl-PL" sz="2000" b="1" dirty="0" err="1">
                <a:solidFill>
                  <a:prstClr val="black"/>
                </a:solidFill>
              </a:rPr>
              <a:t>Wj</a:t>
            </a:r>
            <a:r>
              <a:rPr lang="pl-PL" sz="2000" b="1" dirty="0">
                <a:solidFill>
                  <a:prstClr val="black"/>
                </a:solidFill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</a:rPr>
              <a:t>32,30</a:t>
            </a:r>
            <a:r>
              <a:rPr lang="pl-PL" sz="2000" b="1" dirty="0">
                <a:solidFill>
                  <a:prstClr val="black"/>
                </a:solidFill>
              </a:rPr>
              <a:t>).</a:t>
            </a:r>
            <a:endParaRPr lang="en" sz="2000" b="1" dirty="0">
              <a:solidFill>
                <a:prstClr val="black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E1681D7D-8BBA-27BD-7C66-7927633FBC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147487" y="1541269"/>
            <a:ext cx="3417124" cy="27642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78546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xmlns="" id="{1CB0570D-B09D-7745-8827-7E827A7723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715562" y="1549018"/>
            <a:ext cx="2086416" cy="27827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E789B319-A5A0-F2C5-BB57-F3D3D2ADB3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6356722" y="5304821"/>
            <a:ext cx="5174018" cy="1437818"/>
          </a:xfrm>
          <a:prstGeom prst="roundRect">
            <a:avLst>
              <a:gd name="adj" fmla="val 50000"/>
            </a:avLst>
          </a:prstGeom>
          <a:ln w="4445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95B5F3C3-A162-6070-BC0B-D6D816C7DF50}"/>
              </a:ext>
            </a:extLst>
          </p:cNvPr>
          <p:cNvSpPr txBox="1"/>
          <p:nvPr/>
        </p:nvSpPr>
        <p:spPr>
          <a:xfrm>
            <a:off x="147487" y="4629102"/>
            <a:ext cx="5540392" cy="1973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Oznaczało to, że Bóg weźmie grzechy na siebie i poniesie ich ciężar, płacąc za nie cenę śmierci (Iz </a:t>
            </a:r>
            <a:r>
              <a:rPr lang="pl-PL" sz="2000" b="1" dirty="0" smtClean="0">
                <a:solidFill>
                  <a:prstClr val="black"/>
                </a:solidFill>
              </a:rPr>
              <a:t>53,6</a:t>
            </a:r>
            <a:r>
              <a:rPr lang="pl-PL" sz="2000" b="1" dirty="0">
                <a:solidFill>
                  <a:prstClr val="black"/>
                </a:solidFill>
              </a:rPr>
              <a:t>;  </a:t>
            </a:r>
            <a:r>
              <a:rPr lang="pl-PL" sz="2000" b="1" dirty="0" err="1">
                <a:solidFill>
                  <a:prstClr val="black"/>
                </a:solidFill>
              </a:rPr>
              <a:t>Rz</a:t>
            </a:r>
            <a:r>
              <a:rPr lang="pl-PL" sz="2000" b="1" dirty="0">
                <a:solidFill>
                  <a:prstClr val="black"/>
                </a:solidFill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</a:rPr>
              <a:t>6,23</a:t>
            </a:r>
            <a:r>
              <a:rPr lang="pl-PL" sz="2000" b="1" dirty="0">
                <a:solidFill>
                  <a:prstClr val="black"/>
                </a:solidFill>
              </a:rPr>
              <a:t>). </a:t>
            </a:r>
            <a:r>
              <a:rPr lang="pl-PL" sz="2000" b="1" dirty="0">
                <a:solidFill>
                  <a:prstClr val="black"/>
                </a:solidFill>
              </a:rPr>
              <a:t>Dokładnie to uczynił Jezus na krzyżu. </a:t>
            </a:r>
            <a:r>
              <a:rPr lang="pl-PL" sz="2000" b="1" dirty="0">
                <a:solidFill>
                  <a:prstClr val="black"/>
                </a:solidFill>
              </a:rPr>
              <a:t>Wziął nasze grzechy na siebie, aby umrzeć śmiercią, na którą zasłużyliśmy (1 P </a:t>
            </a:r>
            <a:r>
              <a:rPr lang="pl-PL" sz="2000" b="1" dirty="0" smtClean="0">
                <a:solidFill>
                  <a:prstClr val="black"/>
                </a:solidFill>
              </a:rPr>
              <a:t>2,24</a:t>
            </a:r>
            <a:r>
              <a:rPr lang="pl-PL" sz="2000" b="1" dirty="0">
                <a:solidFill>
                  <a:prstClr val="black"/>
                </a:solidFill>
              </a:rPr>
              <a:t>).</a:t>
            </a:r>
            <a:endParaRPr lang="en" sz="2000" b="1" dirty="0">
              <a:solidFill>
                <a:prstClr val="black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BA8F4CBE-1DCE-A949-698A-CBDEB1F7E73F}"/>
              </a:ext>
            </a:extLst>
          </p:cNvPr>
          <p:cNvSpPr txBox="1"/>
          <p:nvPr/>
        </p:nvSpPr>
        <p:spPr>
          <a:xfrm>
            <a:off x="5897105" y="3093067"/>
            <a:ext cx="629489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Mojżesz był gotów poświęcić swoje zbawienie, jeśli lud nie otrzymałby przebaczenia (</a:t>
            </a:r>
            <a:r>
              <a:rPr lang="pl-PL" sz="2000" b="1" dirty="0" err="1">
                <a:solidFill>
                  <a:prstClr val="black"/>
                </a:solidFill>
              </a:rPr>
              <a:t>Wj</a:t>
            </a:r>
            <a:r>
              <a:rPr lang="pl-PL" sz="2000" b="1" dirty="0">
                <a:solidFill>
                  <a:prstClr val="black"/>
                </a:solidFill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</a:rPr>
              <a:t>32,31-32</a:t>
            </a:r>
            <a:r>
              <a:rPr lang="pl-PL" sz="2000" b="1" dirty="0">
                <a:solidFill>
                  <a:prstClr val="black"/>
                </a:solidFill>
              </a:rPr>
              <a:t>). </a:t>
            </a:r>
            <a:r>
              <a:rPr lang="pl-PL" sz="2000" b="1" dirty="0">
                <a:solidFill>
                  <a:prstClr val="black"/>
                </a:solidFill>
              </a:rPr>
              <a:t>Nie było to jednak zwykłe przebaczenie, o które prosił Mojżesz, ponieważ nie użył on typowego hebrajskiego słowa oznaczającego „przebaczyć”. Poprosił Boga, aby „poniósł” grzechy ludu.</a:t>
            </a:r>
            <a:endParaRPr lang="en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1982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B07D45DE-75F5-FA6C-C3AE-8DB1BBDB0C99}"/>
              </a:ext>
            </a:extLst>
          </p:cNvPr>
          <p:cNvSpPr txBox="1"/>
          <p:nvPr/>
        </p:nvSpPr>
        <p:spPr>
          <a:xfrm>
            <a:off x="3481754" y="1441132"/>
            <a:ext cx="871024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400" b="1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„W </a:t>
            </a:r>
            <a:r>
              <a:rPr lang="pl-PL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czasie tego oczekiwania mieli okazję rozmyślać nad Bożym prawem, które słyszeli, i przygotować swoje serca na dalsze objawienia, jakie Bóg mógł im dać. </a:t>
            </a:r>
            <a:r>
              <a:rPr lang="pl-PL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Nie mieli na to zbyt wiele czasu – a gdyby w tym okresie naprawdę szukali głębszego zrozumienia Bożych wymagań i uniżali się przed Nim, zostaliby ustrzeżeni od pokusy. Ale nie zrobili tego – szybko stali się niedbali, rozproszeni i nieposłuszni. […]Czując swoją bezradność pod nieobecność przywódcy, powrócili do dawnych zabobonów. </a:t>
            </a:r>
            <a:r>
              <a:rPr lang="pl-PL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[…] Lud zapragnął jakiegoś obrazu, który miałby przedstawiać Boga i iść przed nimi zamiast Mojżesza</a:t>
            </a:r>
            <a:r>
              <a:rPr lang="pl-PL" sz="2400" b="1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.”</a:t>
            </a:r>
            <a:endParaRPr lang="en" sz="2400" b="1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FB24DA4A-A226-0CDC-5023-D3BC1F8B8818}"/>
              </a:ext>
            </a:extLst>
          </p:cNvPr>
          <p:cNvSpPr txBox="1"/>
          <p:nvPr/>
        </p:nvSpPr>
        <p:spPr>
          <a:xfrm>
            <a:off x="1800585" y="411748"/>
            <a:ext cx="3839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>
                <a:solidFill>
                  <a:prstClr val="black"/>
                </a:solidFill>
              </a:rPr>
              <a:t>EGW (</a:t>
            </a:r>
            <a:r>
              <a:rPr lang="pl-PL" sz="1600" b="1" i="1" dirty="0">
                <a:solidFill>
                  <a:prstClr val="black"/>
                </a:solidFill>
              </a:rPr>
              <a:t>Patriarchowie i prorocy</a:t>
            </a:r>
            <a:r>
              <a:rPr lang="en" sz="1600" b="1" dirty="0" smtClean="0">
                <a:solidFill>
                  <a:prstClr val="black"/>
                </a:solidFill>
              </a:rPr>
              <a:t>,</a:t>
            </a:r>
            <a:r>
              <a:rPr lang="pl-PL" sz="1600" b="1" dirty="0" smtClean="0">
                <a:solidFill>
                  <a:prstClr val="black"/>
                </a:solidFill>
              </a:rPr>
              <a:t> s</a:t>
            </a:r>
            <a:r>
              <a:rPr lang="en" sz="1600" b="1" dirty="0" smtClean="0">
                <a:solidFill>
                  <a:prstClr val="black"/>
                </a:solidFill>
              </a:rPr>
              <a:t>.</a:t>
            </a:r>
            <a:r>
              <a:rPr lang="pl-PL" sz="1600" b="1" dirty="0" smtClean="0">
                <a:solidFill>
                  <a:prstClr val="black"/>
                </a:solidFill>
              </a:rPr>
              <a:t> </a:t>
            </a:r>
            <a:r>
              <a:rPr lang="en" sz="1600" b="1" dirty="0" smtClean="0">
                <a:solidFill>
                  <a:prstClr val="black"/>
                </a:solidFill>
              </a:rPr>
              <a:t>315</a:t>
            </a:r>
            <a:r>
              <a:rPr lang="en" sz="1600" b="1" dirty="0">
                <a:solidFill>
                  <a:prstClr val="black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234955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9167BDBA-5F43-118F-EFC4-72A14B232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C2997EE-0889-44C3-AC0D-18F26AC9AA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Imagen 2" descr="Un grupo de personas en una montaña&#10;&#10;El contenido generado por IA puede ser incorrecto.">
            <a:extLst>
              <a:ext uri="{FF2B5EF4-FFF2-40B4-BE49-F238E27FC236}">
                <a16:creationId xmlns="" xmlns:a16="http://schemas.microsoft.com/office/drawing/2014/main" id="{5934DB9E-DB53-B0CF-5919-8C4DF36729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428" b="19718"/>
          <a:stretch>
            <a:fillRect/>
          </a:stretch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pic>
        <p:nvPicPr>
          <p:cNvPr id="4" name="Imagen 3" descr="Un dibujo de una persona&#10;&#10;El contenido generado por IA puede ser incorrecto.">
            <a:extLst>
              <a:ext uri="{FF2B5EF4-FFF2-40B4-BE49-F238E27FC236}">
                <a16:creationId xmlns="" xmlns:a16="http://schemas.microsoft.com/office/drawing/2014/main" id="{5C78D07E-82A8-E443-02FA-32DA6DC04C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/>
          <a:srcRect l="26032" r="-2743"/>
          <a:stretch>
            <a:fillRect/>
          </a:stretch>
        </p:blipFill>
        <p:spPr>
          <a:xfrm>
            <a:off x="-48841" y="704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sp>
        <p:nvSpPr>
          <p:cNvPr id="10" name="Forma libre: forma 9">
            <a:extLst>
              <a:ext uri="{FF2B5EF4-FFF2-40B4-BE49-F238E27FC236}">
                <a16:creationId xmlns="" xmlns:a16="http://schemas.microsoft.com/office/drawing/2014/main" id="{C863C1D0-B185-5219-E8C3-D92B32561D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45887" y="-10633"/>
            <a:ext cx="6546113" cy="3774559"/>
          </a:xfrm>
          <a:custGeom>
            <a:avLst/>
            <a:gdLst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39024 w 6549656"/>
              <a:gd name="connsiteY3" fmla="*/ 3774559 h 3774559"/>
              <a:gd name="connsiteX4" fmla="*/ 6549656 w 6549656"/>
              <a:gd name="connsiteY4" fmla="*/ 0 h 3774559"/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49500 w 6549656"/>
              <a:gd name="connsiteY3" fmla="*/ 3771069 h 3774559"/>
              <a:gd name="connsiteX4" fmla="*/ 6549656 w 6549656"/>
              <a:gd name="connsiteY4" fmla="*/ 0 h 377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9656" h="3774559">
                <a:moveTo>
                  <a:pt x="6549656" y="0"/>
                </a:moveTo>
                <a:lnTo>
                  <a:pt x="1701210" y="0"/>
                </a:lnTo>
                <a:lnTo>
                  <a:pt x="0" y="3774559"/>
                </a:lnTo>
                <a:lnTo>
                  <a:pt x="6549500" y="3771069"/>
                </a:lnTo>
                <a:lnTo>
                  <a:pt x="6549656" y="0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 b="-49000"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3641E7CE-7D56-67B4-018C-CBEF23D332B2}"/>
              </a:ext>
            </a:extLst>
          </p:cNvPr>
          <p:cNvSpPr txBox="1"/>
          <p:nvPr/>
        </p:nvSpPr>
        <p:spPr>
          <a:xfrm>
            <a:off x="7251856" y="350168"/>
            <a:ext cx="4712366" cy="295465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2400" b="1" dirty="0" smtClean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„Wrócił tedy Mojżesz do Pana i rzekł: Oto lud ten popełnił ciężki grzech, bo uczynili sobie bogów ze złota. Teraz, racz odpuścić ich grzech, lecz jeżeli nie, to wymaż mnie ze swojej księgi, którą napisałeś</a:t>
            </a:r>
            <a:r>
              <a:rPr lang="es-ES" sz="2400" b="1" dirty="0" smtClean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”</a:t>
            </a:r>
            <a:endParaRPr lang="es-ES" sz="2400" b="1" dirty="0">
              <a:ln/>
              <a:solidFill>
                <a:srgbClr val="196B24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l-PL" b="1" dirty="0" smtClean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Wyjścia</a:t>
            </a:r>
            <a:r>
              <a:rPr lang="es-ES" b="1" dirty="0" smtClean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 32</a:t>
            </a:r>
            <a:r>
              <a:rPr lang="pl-PL" b="1" dirty="0" smtClean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,</a:t>
            </a:r>
            <a:r>
              <a:rPr lang="es-ES" b="1" dirty="0" smtClean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31</a:t>
            </a:r>
            <a:r>
              <a:rPr lang="pl-PL" b="1" dirty="0" smtClean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-</a:t>
            </a:r>
            <a:r>
              <a:rPr lang="es-ES" b="1" dirty="0" smtClean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32</a:t>
            </a:r>
            <a:endParaRPr lang="es-ES" sz="1600" b="1" dirty="0">
              <a:ln/>
              <a:solidFill>
                <a:srgbClr val="196B24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0056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7C0DC17-BC76-804C-8C07-5FBA87E32B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372594"/>
            <a:ext cx="12192000" cy="3485406"/>
          </a:xfrm>
          <a:prstGeom prst="rect">
            <a:avLst/>
          </a:prstGeom>
          <a:solidFill>
            <a:schemeClr val="tx2">
              <a:lumMod val="20000"/>
              <a:lumOff val="8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AE6A91B8-6EEF-7667-E079-EC07FEB4BDCB}"/>
              </a:ext>
            </a:extLst>
          </p:cNvPr>
          <p:cNvSpPr txBox="1"/>
          <p:nvPr/>
        </p:nvSpPr>
        <p:spPr>
          <a:xfrm>
            <a:off x="4400550" y="3579463"/>
            <a:ext cx="7791450" cy="31700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>
                <a:solidFill>
                  <a:srgbClr val="1043CE"/>
                </a:solidFill>
              </a:rPr>
              <a:t>Odstępstwo</a:t>
            </a:r>
            <a:r>
              <a:rPr lang="en" sz="2000" b="1" dirty="0" smtClean="0">
                <a:solidFill>
                  <a:srgbClr val="1043CE"/>
                </a:solidFill>
              </a:rPr>
              <a:t>:</a:t>
            </a:r>
            <a:endParaRPr lang="en" sz="2000" b="1" dirty="0">
              <a:solidFill>
                <a:srgbClr val="1043CE"/>
              </a:solidFill>
            </a:endParaRPr>
          </a:p>
          <a:p>
            <a:pPr lvl="1">
              <a:spcBef>
                <a:spcPts val="600"/>
              </a:spcBef>
            </a:pPr>
            <a:r>
              <a:rPr lang="pl-PL" sz="2000" b="1" dirty="0" smtClean="0"/>
              <a:t>Słabość Aarona</a:t>
            </a:r>
            <a:r>
              <a:rPr lang="en" sz="2000" b="1" dirty="0" smtClean="0"/>
              <a:t> (</a:t>
            </a:r>
            <a:r>
              <a:rPr lang="pl-PL" sz="2000" b="1" dirty="0" smtClean="0"/>
              <a:t>Wyjścia</a:t>
            </a:r>
            <a:r>
              <a:rPr lang="en" sz="2000" b="1" dirty="0" smtClean="0"/>
              <a:t> 32</a:t>
            </a:r>
            <a:r>
              <a:rPr lang="pl-PL" sz="2000" b="1" dirty="0" smtClean="0"/>
              <a:t>,</a:t>
            </a:r>
            <a:r>
              <a:rPr lang="en" sz="2000" b="1" dirty="0" smtClean="0"/>
              <a:t>1-5</a:t>
            </a:r>
            <a:r>
              <a:rPr lang="en" sz="2000" b="1" dirty="0"/>
              <a:t>)</a:t>
            </a:r>
          </a:p>
          <a:p>
            <a:pPr lvl="1">
              <a:spcBef>
                <a:spcPts val="600"/>
              </a:spcBef>
            </a:pPr>
            <a:r>
              <a:rPr lang="pl-PL" sz="2000" b="1" dirty="0" smtClean="0"/>
              <a:t>Święto cielca</a:t>
            </a:r>
            <a:r>
              <a:rPr lang="en" sz="2000" b="1" dirty="0" smtClean="0"/>
              <a:t> (</a:t>
            </a:r>
            <a:r>
              <a:rPr lang="pl-PL" sz="2000" b="1" dirty="0" smtClean="0"/>
              <a:t>Wyjścia</a:t>
            </a:r>
            <a:r>
              <a:rPr lang="en" sz="2000" b="1" dirty="0" smtClean="0"/>
              <a:t> 32</a:t>
            </a:r>
            <a:r>
              <a:rPr lang="pl-PL" sz="2000" b="1" dirty="0" smtClean="0"/>
              <a:t>,</a:t>
            </a:r>
            <a:r>
              <a:rPr lang="en" sz="2000" b="1" dirty="0" smtClean="0"/>
              <a:t>6</a:t>
            </a:r>
            <a:r>
              <a:rPr lang="en" sz="2000" b="1" dirty="0"/>
              <a:t>)</a:t>
            </a:r>
          </a:p>
          <a:p>
            <a:pPr lvl="1">
              <a:spcBef>
                <a:spcPts val="600"/>
              </a:spcBef>
            </a:pPr>
            <a:r>
              <a:rPr lang="pl-PL" sz="2000" b="1" dirty="0" smtClean="0"/>
              <a:t>Korupcja bałwochwalstwa </a:t>
            </a:r>
            <a:r>
              <a:rPr lang="en" sz="2000" b="1" dirty="0" smtClean="0"/>
              <a:t>(</a:t>
            </a:r>
            <a:r>
              <a:rPr lang="pl-PL" sz="2000" b="1" dirty="0" smtClean="0"/>
              <a:t>Wyjścia</a:t>
            </a:r>
            <a:r>
              <a:rPr lang="en" sz="2000" b="1" dirty="0" smtClean="0"/>
              <a:t> 32</a:t>
            </a:r>
            <a:r>
              <a:rPr lang="pl-PL" sz="2000" b="1" dirty="0" smtClean="0"/>
              <a:t>,</a:t>
            </a:r>
            <a:r>
              <a:rPr lang="en" sz="2000" b="1" dirty="0" smtClean="0"/>
              <a:t>7-8</a:t>
            </a:r>
            <a:r>
              <a:rPr lang="en" sz="2000" b="1" dirty="0"/>
              <a:t>)</a:t>
            </a:r>
          </a:p>
          <a:p>
            <a:pPr>
              <a:spcBef>
                <a:spcPts val="1800"/>
              </a:spcBef>
            </a:pPr>
            <a:r>
              <a:rPr lang="pl-PL" sz="2000" b="1" dirty="0" smtClean="0">
                <a:solidFill>
                  <a:srgbClr val="3DA60E"/>
                </a:solidFill>
              </a:rPr>
              <a:t>Wstawiennictwo</a:t>
            </a:r>
            <a:r>
              <a:rPr lang="en" sz="2000" b="1" dirty="0" smtClean="0">
                <a:solidFill>
                  <a:srgbClr val="3DA60E"/>
                </a:solidFill>
              </a:rPr>
              <a:t>:</a:t>
            </a:r>
            <a:endParaRPr lang="en" sz="2000" b="1" dirty="0">
              <a:solidFill>
                <a:srgbClr val="3DA60E"/>
              </a:solidFill>
            </a:endParaRPr>
          </a:p>
          <a:p>
            <a:pPr lvl="1">
              <a:spcBef>
                <a:spcPts val="600"/>
              </a:spcBef>
            </a:pPr>
            <a:r>
              <a:rPr lang="pl-PL" sz="2000" b="1" dirty="0" smtClean="0"/>
              <a:t>„</a:t>
            </a:r>
            <a:r>
              <a:rPr lang="pl-PL" sz="2000" b="1" dirty="0" smtClean="0"/>
              <a:t>Odwróć się od zapalczywości swojego gniewu</a:t>
            </a:r>
            <a:r>
              <a:rPr lang="en" sz="2000" b="1" dirty="0" smtClean="0"/>
              <a:t>!”</a:t>
            </a:r>
            <a:r>
              <a:rPr lang="pl-PL" sz="2000" b="1" dirty="0" smtClean="0"/>
              <a:t>  </a:t>
            </a:r>
            <a:r>
              <a:rPr lang="en" sz="2000" b="1" dirty="0" smtClean="0"/>
              <a:t> (</a:t>
            </a:r>
            <a:r>
              <a:rPr lang="pl-PL" sz="2000" b="1" dirty="0" smtClean="0"/>
              <a:t>Wyjścia</a:t>
            </a:r>
            <a:r>
              <a:rPr lang="en" sz="2000" b="1" dirty="0" smtClean="0"/>
              <a:t> 32</a:t>
            </a:r>
            <a:r>
              <a:rPr lang="pl-PL" sz="2000" b="1" dirty="0" smtClean="0"/>
              <a:t>,</a:t>
            </a:r>
            <a:r>
              <a:rPr lang="en" sz="2000" b="1" dirty="0" smtClean="0"/>
              <a:t>9-29</a:t>
            </a:r>
            <a:r>
              <a:rPr lang="en" sz="2000" b="1" dirty="0"/>
              <a:t>)</a:t>
            </a:r>
          </a:p>
          <a:p>
            <a:pPr lvl="1">
              <a:spcBef>
                <a:spcPts val="600"/>
              </a:spcBef>
            </a:pPr>
            <a:r>
              <a:rPr lang="pl-PL" sz="2000" b="1" dirty="0" smtClean="0"/>
              <a:t>„</a:t>
            </a:r>
            <a:r>
              <a:rPr lang="pl-PL" sz="2000" b="1" dirty="0" smtClean="0"/>
              <a:t>Wymaż mnie </a:t>
            </a:r>
            <a:r>
              <a:rPr lang="pl-PL" sz="2000" b="1" dirty="0" err="1" smtClean="0"/>
              <a:t>zksięgi</a:t>
            </a:r>
            <a:r>
              <a:rPr lang="pl-PL" sz="2000" b="1" dirty="0" smtClean="0"/>
              <a:t>, która napisałeś</a:t>
            </a:r>
            <a:r>
              <a:rPr lang="en" sz="2000" b="1" dirty="0" smtClean="0"/>
              <a:t>!” (</a:t>
            </a:r>
            <a:r>
              <a:rPr lang="pl-PL" sz="2000" b="1" dirty="0" smtClean="0"/>
              <a:t>Wyjścia</a:t>
            </a:r>
            <a:r>
              <a:rPr lang="en" sz="2000" b="1" dirty="0" smtClean="0"/>
              <a:t> 32</a:t>
            </a:r>
            <a:r>
              <a:rPr lang="pl-PL" sz="2000" b="1" dirty="0" smtClean="0"/>
              <a:t>,</a:t>
            </a:r>
            <a:r>
              <a:rPr lang="en" sz="2000" b="1" dirty="0" smtClean="0"/>
              <a:t>30-32</a:t>
            </a:r>
            <a:r>
              <a:rPr lang="en" sz="2000" b="1" dirty="0"/>
              <a:t>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1172C640-8C0E-7404-E4EB-22E0AFB39C7A}"/>
              </a:ext>
            </a:extLst>
          </p:cNvPr>
          <p:cNvSpPr txBox="1"/>
          <p:nvPr/>
        </p:nvSpPr>
        <p:spPr>
          <a:xfrm>
            <a:off x="295275" y="166628"/>
            <a:ext cx="71342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„Rychło </a:t>
            </a:r>
            <a:r>
              <a:rPr lang="pl-PL" sz="2000" b="1" dirty="0" smtClean="0"/>
              <a:t>zeszli z drogi, jaką im nakazałem</a:t>
            </a:r>
            <a:r>
              <a:rPr lang="en" sz="2000" b="1" dirty="0" smtClean="0"/>
              <a:t>” (</a:t>
            </a:r>
            <a:r>
              <a:rPr lang="pl-PL" sz="2000" b="1" dirty="0" err="1" smtClean="0"/>
              <a:t>Wj</a:t>
            </a:r>
            <a:r>
              <a:rPr lang="en" sz="2000" b="1" dirty="0" smtClean="0"/>
              <a:t> 32</a:t>
            </a:r>
            <a:r>
              <a:rPr lang="pl-PL" sz="2000" b="1" dirty="0" smtClean="0"/>
              <a:t>,</a:t>
            </a:r>
            <a:r>
              <a:rPr lang="en" sz="2000" b="1" dirty="0" smtClean="0"/>
              <a:t>8).</a:t>
            </a:r>
            <a:endParaRPr lang="en" sz="2000" b="1" dirty="0"/>
          </a:p>
        </p:txBody>
      </p:sp>
      <p:pic>
        <p:nvPicPr>
          <p:cNvPr id="5" name="Imagen 4" descr="Imagen que contiene naturaleza, parado, hombre, grupo&#10;&#10;El contenido generado por IA puede ser incorrecto.">
            <a:extLst>
              <a:ext uri="{FF2B5EF4-FFF2-40B4-BE49-F238E27FC236}">
                <a16:creationId xmlns:a16="http://schemas.microsoft.com/office/drawing/2014/main" xmlns="" id="{5AA527CA-75E4-74C5-9D53-5CB66A942F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7623427" y="688700"/>
            <a:ext cx="4250050" cy="3129022"/>
          </a:xfrm>
          <a:prstGeom prst="roundRect">
            <a:avLst>
              <a:gd name="adj" fmla="val 786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1043CE"/>
            </a:contourClr>
          </a:sp3d>
        </p:spPr>
      </p:pic>
      <p:pic>
        <p:nvPicPr>
          <p:cNvPr id="7" name="Imagen 6" descr="Dibujo de un hombre&#10;&#10;El contenido generado por IA puede ser incorrecto.">
            <a:extLst>
              <a:ext uri="{FF2B5EF4-FFF2-40B4-BE49-F238E27FC236}">
                <a16:creationId xmlns:a16="http://schemas.microsoft.com/office/drawing/2014/main" xmlns="" id="{CDB03DA0-CFED-361B-083B-1AE0586136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6436"/>
          <a:stretch>
            <a:fillRect/>
          </a:stretch>
        </p:blipFill>
        <p:spPr>
          <a:xfrm>
            <a:off x="133553" y="3485731"/>
            <a:ext cx="3600248" cy="3259132"/>
          </a:xfrm>
          <a:prstGeom prst="roundRect">
            <a:avLst>
              <a:gd name="adj" fmla="val 786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3DA60E"/>
            </a:contourClr>
          </a:sp3d>
        </p:spPr>
      </p:pic>
      <p:pic>
        <p:nvPicPr>
          <p:cNvPr id="9" name="Imagen 8" descr="Dibujo con letras&#10;&#10;El contenido generado por IA puede ser incorrecto.">
            <a:extLst>
              <a:ext uri="{FF2B5EF4-FFF2-40B4-BE49-F238E27FC236}">
                <a16:creationId xmlns:a16="http://schemas.microsoft.com/office/drawing/2014/main" xmlns="" id="{9FBF390B-3EFB-AC64-5CD3-9C6F16797C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4457807" y="4414976"/>
            <a:ext cx="396243" cy="273946"/>
          </a:xfrm>
          <a:prstGeom prst="rect">
            <a:avLst/>
          </a:prstGeom>
          <a:effectLst/>
        </p:spPr>
      </p:pic>
      <p:pic>
        <p:nvPicPr>
          <p:cNvPr id="11" name="Imagen 10" descr="Imagen que contiene reloj, luz&#10;&#10;El contenido generado por IA puede ser incorrecto.">
            <a:extLst>
              <a:ext uri="{FF2B5EF4-FFF2-40B4-BE49-F238E27FC236}">
                <a16:creationId xmlns:a16="http://schemas.microsoft.com/office/drawing/2014/main" xmlns="" id="{BD0EB2AA-FFCE-F34C-BE77-61CB6515954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4450058" y="6408120"/>
            <a:ext cx="396243" cy="273946"/>
          </a:xfrm>
          <a:prstGeom prst="rect">
            <a:avLst/>
          </a:prstGeom>
          <a:effectLst/>
        </p:spPr>
      </p:pic>
      <p:pic>
        <p:nvPicPr>
          <p:cNvPr id="16" name="Imagen 15" descr="Imagen que contiene reloj, luz&#10;&#10;El contenido generado por IA puede ser incorrecto.">
            <a:extLst>
              <a:ext uri="{FF2B5EF4-FFF2-40B4-BE49-F238E27FC236}">
                <a16:creationId xmlns:a16="http://schemas.microsoft.com/office/drawing/2014/main" xmlns="" id="{26E664F2-3AD4-22AA-2B7F-706A77A7402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4457807" y="4794552"/>
            <a:ext cx="396243" cy="273946"/>
          </a:xfrm>
          <a:prstGeom prst="rect">
            <a:avLst/>
          </a:prstGeom>
          <a:effectLst/>
        </p:spPr>
      </p:pic>
      <p:pic>
        <p:nvPicPr>
          <p:cNvPr id="17" name="Imagen 16" descr="Imagen que contiene reloj&#10;&#10;El contenido generado por IA puede ser incorrecto.">
            <a:extLst>
              <a:ext uri="{FF2B5EF4-FFF2-40B4-BE49-F238E27FC236}">
                <a16:creationId xmlns:a16="http://schemas.microsoft.com/office/drawing/2014/main" xmlns="" id="{C0F50120-62CD-4DFB-1134-1AB4EDFC32B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4457807" y="5714136"/>
            <a:ext cx="396243" cy="273946"/>
          </a:xfrm>
          <a:prstGeom prst="rect">
            <a:avLst/>
          </a:prstGeom>
          <a:effectLst/>
        </p:spPr>
      </p:pic>
      <p:pic>
        <p:nvPicPr>
          <p:cNvPr id="19" name="Imagen 18" descr="Imagen que contiene objeto, reloj, luz&#10;&#10;El contenido generado por IA puede ser incorrecto.">
            <a:extLst>
              <a:ext uri="{FF2B5EF4-FFF2-40B4-BE49-F238E27FC236}">
                <a16:creationId xmlns:a16="http://schemas.microsoft.com/office/drawing/2014/main" xmlns="" id="{776B635F-206C-DB2F-7A8C-B6E8946CFA5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4457807" y="4040050"/>
            <a:ext cx="396243" cy="273946"/>
          </a:xfrm>
          <a:prstGeom prst="rect">
            <a:avLst/>
          </a:prstGeom>
          <a:effectLst/>
        </p:spPr>
      </p:pic>
      <p:pic>
        <p:nvPicPr>
          <p:cNvPr id="24" name="Imagen 23" descr="Icono&#10;&#10;El contenido generado por IA puede ser incorrecto.">
            <a:extLst>
              <a:ext uri="{FF2B5EF4-FFF2-40B4-BE49-F238E27FC236}">
                <a16:creationId xmlns:a16="http://schemas.microsoft.com/office/drawing/2014/main" xmlns="" id="{703B2B39-C416-B997-26DF-CD2222C9D1C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933784" y="3600699"/>
            <a:ext cx="404438" cy="373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xmlns="" id="{71522FE6-7701-65D8-566C-E0FFF0B3D1D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933875" y="5262021"/>
            <a:ext cx="404256" cy="373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2E5A4840-C31E-D659-BE52-E41D91D257C7}"/>
              </a:ext>
            </a:extLst>
          </p:cNvPr>
          <p:cNvSpPr txBox="1"/>
          <p:nvPr/>
        </p:nvSpPr>
        <p:spPr>
          <a:xfrm>
            <a:off x="295275" y="1659457"/>
            <a:ext cx="729114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W obliczu tej apostazji Bóg poprosił Mojżesza o pozwolenie na zniszczenie Izraela i stworzenie nowego narodu (</a:t>
            </a:r>
            <a:r>
              <a:rPr lang="pl-PL" sz="2000" b="1" dirty="0" err="1" smtClean="0"/>
              <a:t>Wj</a:t>
            </a:r>
            <a:r>
              <a:rPr lang="pl-PL" sz="2000" b="1" dirty="0" smtClean="0"/>
              <a:t> </a:t>
            </a:r>
            <a:r>
              <a:rPr lang="pl-PL" sz="2000" b="1" dirty="0" smtClean="0"/>
              <a:t>32,10</a:t>
            </a:r>
            <a:r>
              <a:rPr lang="pl-PL" sz="2000" b="1" dirty="0" smtClean="0"/>
              <a:t>). Pomimo apostazji ludu Mojżesz dwukrotnie wstawiał się przed Bogiem, prosząc o przebaczenie, na które nie zasługiwali.</a:t>
            </a:r>
            <a:endParaRPr lang="en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ED401AC3-CF16-15B9-A745-C63F91A085C2}"/>
              </a:ext>
            </a:extLst>
          </p:cNvPr>
          <p:cNvSpPr txBox="1"/>
          <p:nvPr/>
        </p:nvSpPr>
        <p:spPr>
          <a:xfrm>
            <a:off x="303024" y="584798"/>
            <a:ext cx="72756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Wkrótce po otrzymaniu Dziesięciu Przykazań i ponownym przypomnieniu, że nie wolno im tworzyć bożków (</a:t>
            </a:r>
            <a:r>
              <a:rPr lang="pl-PL" sz="2000" b="1" dirty="0" err="1" smtClean="0"/>
              <a:t>Wj</a:t>
            </a:r>
            <a:r>
              <a:rPr lang="pl-PL" sz="2000" b="1" dirty="0" smtClean="0"/>
              <a:t> </a:t>
            </a:r>
            <a:r>
              <a:rPr lang="pl-PL" sz="2000" b="1" dirty="0" smtClean="0"/>
              <a:t>20,23</a:t>
            </a:r>
            <a:r>
              <a:rPr lang="pl-PL" sz="2000" b="1" dirty="0" smtClean="0"/>
              <a:t>), Izraelici wykonali złotego cielca, aby go czcić.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xmlns="" val="477963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5B9772AF-C616-EA90-E60F-5726796F0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86C2B1B3-5F61-524C-4571-87469758F889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3382295"/>
          </a:xfrm>
          <a:custGeom>
            <a:avLst/>
            <a:gdLst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2379406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1396180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4 w 12192000"/>
              <a:gd name="connsiteY3" fmla="*/ 1012722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757084 h 2379406"/>
              <a:gd name="connsiteX4" fmla="*/ 0 w 12192000"/>
              <a:gd name="connsiteY4" fmla="*/ 0 h 2379406"/>
              <a:gd name="connsiteX0" fmla="*/ 1 w 12192001"/>
              <a:gd name="connsiteY0" fmla="*/ 0 h 2379406"/>
              <a:gd name="connsiteX1" fmla="*/ 12192001 w 12192001"/>
              <a:gd name="connsiteY1" fmla="*/ 0 h 2379406"/>
              <a:gd name="connsiteX2" fmla="*/ 12192001 w 12192001"/>
              <a:gd name="connsiteY2" fmla="*/ 2379406 h 2379406"/>
              <a:gd name="connsiteX3" fmla="*/ 0 w 12192001"/>
              <a:gd name="connsiteY3" fmla="*/ 648930 h 2379406"/>
              <a:gd name="connsiteX4" fmla="*/ 1 w 12192001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550607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3785419 w 12192000"/>
              <a:gd name="connsiteY3" fmla="*/ 1120877 h 2379406"/>
              <a:gd name="connsiteX4" fmla="*/ 19663 w 12192000"/>
              <a:gd name="connsiteY4" fmla="*/ 580104 h 2379406"/>
              <a:gd name="connsiteX5" fmla="*/ 0 w 12192000"/>
              <a:gd name="connsiteY5" fmla="*/ 0 h 2379406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691716 w 12192000"/>
              <a:gd name="connsiteY3" fmla="*/ 2871019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408903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94554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82295">
                <a:moveTo>
                  <a:pt x="0" y="0"/>
                </a:moveTo>
                <a:lnTo>
                  <a:pt x="12192000" y="0"/>
                </a:lnTo>
                <a:lnTo>
                  <a:pt x="12192000" y="2428567"/>
                </a:lnTo>
                <a:cubicBezTo>
                  <a:pt x="11048180" y="2254863"/>
                  <a:pt x="9835535" y="2366296"/>
                  <a:pt x="8701548" y="2566220"/>
                </a:cubicBezTo>
                <a:cubicBezTo>
                  <a:pt x="7656051" y="2782529"/>
                  <a:pt x="6590889" y="2998838"/>
                  <a:pt x="5574890" y="3382295"/>
                </a:cubicBezTo>
                <a:cubicBezTo>
                  <a:pt x="3755922" y="1904180"/>
                  <a:pt x="2664541" y="1537111"/>
                  <a:pt x="19663" y="609601"/>
                </a:cubicBezTo>
                <a:cubicBezTo>
                  <a:pt x="19663" y="393291"/>
                  <a:pt x="0" y="216310"/>
                  <a:pt x="0" y="0"/>
                </a:cubicBez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3350D294-6636-D5BC-56B9-8AD6EA412E41}"/>
              </a:ext>
            </a:extLst>
          </p:cNvPr>
          <p:cNvSpPr txBox="1"/>
          <p:nvPr/>
        </p:nvSpPr>
        <p:spPr>
          <a:xfrm>
            <a:off x="2828442" y="4951737"/>
            <a:ext cx="9157082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pl-PL" sz="9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ODSTĘPSTWO</a:t>
            </a:r>
            <a:endParaRPr lang="en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474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AF2426E9-DE19-0CD9-47FF-A6D1EB57E3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3781"/>
          </a:xfrm>
          <a:prstGeom prst="rect">
            <a:avLst/>
          </a:prstGeom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 descr="Imagen que contiene cebra, tabla, pantalla, parado&#10;&#10;El contenido generado por IA puede ser incorrecto.">
            <a:extLst>
              <a:ext uri="{FF2B5EF4-FFF2-40B4-BE49-F238E27FC236}">
                <a16:creationId xmlns:a16="http://schemas.microsoft.com/office/drawing/2014/main" xmlns="" id="{64FFD73C-993B-3C3B-9A9B-12F0ECE362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9623" y="1330496"/>
            <a:ext cx="2342196" cy="27425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67182FBA-FEAC-74ED-7A91-AD2055A4BAFB}"/>
              </a:ext>
            </a:extLst>
          </p:cNvPr>
          <p:cNvSpPr txBox="1"/>
          <p:nvPr/>
        </p:nvSpPr>
        <p:spPr>
          <a:xfrm>
            <a:off x="0" y="0"/>
            <a:ext cx="922471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4400" b="1" dirty="0" smtClean="0">
                <a:ln/>
                <a:solidFill>
                  <a:schemeClr val="accent3"/>
                </a:solidFill>
              </a:rPr>
              <a:t>SŁABOŚĆ AARONA</a:t>
            </a:r>
            <a:endParaRPr lang="en" sz="4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FBE8A239-CB95-4A3E-4132-30D28B2E7C54}"/>
              </a:ext>
            </a:extLst>
          </p:cNvPr>
          <p:cNvSpPr txBox="1"/>
          <p:nvPr/>
        </p:nvSpPr>
        <p:spPr>
          <a:xfrm>
            <a:off x="415404" y="605431"/>
            <a:ext cx="839390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„Zobaczywszy </a:t>
            </a:r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to, zbudował Aaron ołtarz przed nim i kazał obwołać: Jutro będzie święto Pana</a:t>
            </a:r>
            <a:r>
              <a:rPr lang="en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pl-PL" sz="14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Wyjścia</a:t>
            </a:r>
            <a:r>
              <a:rPr lang="en" sz="14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32</a:t>
            </a:r>
            <a:r>
              <a:rPr lang="pl-PL" sz="14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n" sz="14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5</a:t>
            </a:r>
            <a:r>
              <a:rPr lang="en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D6566549-ED16-C095-72F8-80176C9232AE}"/>
              </a:ext>
            </a:extLst>
          </p:cNvPr>
          <p:cNvSpPr txBox="1"/>
          <p:nvPr/>
        </p:nvSpPr>
        <p:spPr>
          <a:xfrm>
            <a:off x="2340244" y="1333073"/>
            <a:ext cx="71524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Chociaż hebrajskie słowo </a:t>
            </a:r>
            <a:r>
              <a:rPr lang="pl-PL" sz="2000" b="1" dirty="0" err="1" smtClean="0"/>
              <a:t>elohim</a:t>
            </a:r>
            <a:r>
              <a:rPr lang="pl-PL" sz="2000" b="1" dirty="0" smtClean="0"/>
              <a:t> jest liczbą mnogą słowa „bóg”, jest ono powszechnie używane w odniesieniu do jednego Boga: „Ja jestem Pan, twój Bóg [</a:t>
            </a:r>
            <a:r>
              <a:rPr lang="pl-PL" sz="2000" b="1" dirty="0" err="1" smtClean="0"/>
              <a:t>elohim</a:t>
            </a:r>
            <a:r>
              <a:rPr lang="pl-PL" sz="2000" b="1" dirty="0" smtClean="0"/>
              <a:t>], który wywiódł cię z ziemi egipskiej” (</a:t>
            </a:r>
            <a:r>
              <a:rPr lang="pl-PL" sz="2000" b="1" dirty="0" err="1" smtClean="0"/>
              <a:t>Wj</a:t>
            </a:r>
            <a:r>
              <a:rPr lang="pl-PL" sz="2000" b="1" dirty="0" smtClean="0"/>
              <a:t> </a:t>
            </a:r>
            <a:r>
              <a:rPr lang="pl-PL" sz="2000" b="1" dirty="0" smtClean="0"/>
              <a:t>20,2</a:t>
            </a:r>
            <a:r>
              <a:rPr lang="pl-PL" sz="2000" b="1" dirty="0" smtClean="0"/>
              <a:t>).</a:t>
            </a:r>
            <a:endParaRPr lang="en" sz="2000" b="1" dirty="0"/>
          </a:p>
        </p:txBody>
      </p:sp>
      <p:pic>
        <p:nvPicPr>
          <p:cNvPr id="10" name="Imagen 9" descr="Imagen que contiene montaña, exterior, hombre, mujer&#10;&#10;El contenido generado por IA puede ser incorrecto.">
            <a:extLst>
              <a:ext uri="{FF2B5EF4-FFF2-40B4-BE49-F238E27FC236}">
                <a16:creationId xmlns:a16="http://schemas.microsoft.com/office/drawing/2014/main" xmlns="" id="{4D27BCF1-26B7-74F4-E630-740B0A9B24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114691" y="3711018"/>
            <a:ext cx="2873013" cy="2940050"/>
          </a:xfrm>
          <a:prstGeom prst="rect">
            <a:avLst/>
          </a:prstGeom>
          <a:ln w="38100" cap="sq">
            <a:solidFill>
              <a:srgbClr val="940C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 descr="Un grupo de personas paradas en una montaña&#10;&#10;El contenido generado por IA puede ser incorrecto.">
            <a:extLst>
              <a:ext uri="{FF2B5EF4-FFF2-40B4-BE49-F238E27FC236}">
                <a16:creationId xmlns:a16="http://schemas.microsoft.com/office/drawing/2014/main" xmlns="" id="{991929F4-42DE-1760-C7EB-F3174C4F934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488281" y="371925"/>
            <a:ext cx="2499419" cy="3076449"/>
          </a:xfrm>
          <a:prstGeom prst="rect">
            <a:avLst/>
          </a:prstGeom>
          <a:ln w="88900" cap="sq" cmpd="thickThin">
            <a:solidFill>
              <a:srgbClr val="FF85D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8" name="Imagen 17" descr="Dibujo animado de un personaje con la boca abierta&#10;&#10;El contenido generado por IA puede ser incorrecto.">
            <a:extLst>
              <a:ext uri="{FF2B5EF4-FFF2-40B4-BE49-F238E27FC236}">
                <a16:creationId xmlns:a16="http://schemas.microsoft.com/office/drawing/2014/main" xmlns="" id="{17792EC8-A06F-5F62-4403-E8825B592FE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9623" y="4306207"/>
            <a:ext cx="3098284" cy="2323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7C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90CE8C8E-F2EC-C667-3245-60F9133EC3FA}"/>
              </a:ext>
            </a:extLst>
          </p:cNvPr>
          <p:cNvSpPr txBox="1"/>
          <p:nvPr/>
        </p:nvSpPr>
        <p:spPr>
          <a:xfrm>
            <a:off x="3352800" y="4255432"/>
            <a:ext cx="57292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Początkowe wahanie Aarona przed podjęciem negocjacji z ludźmi (</a:t>
            </a:r>
            <a:r>
              <a:rPr lang="pl-PL" sz="2000" b="1" dirty="0" err="1" smtClean="0"/>
              <a:t>Wj</a:t>
            </a:r>
            <a:r>
              <a:rPr lang="pl-PL" sz="2000" b="1" dirty="0" smtClean="0"/>
              <a:t> </a:t>
            </a:r>
            <a:r>
              <a:rPr lang="pl-PL" sz="2000" b="1" dirty="0" smtClean="0"/>
              <a:t>32,2</a:t>
            </a:r>
            <a:r>
              <a:rPr lang="pl-PL" sz="2000" b="1" dirty="0" smtClean="0"/>
              <a:t>) sprawiło, że stał się on przywódcą odstępstwa, zamiast je wyeliminować.</a:t>
            </a:r>
            <a:endParaRPr lang="en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71952273-BFBF-78A6-4571-43F1D641F0EA}"/>
              </a:ext>
            </a:extLst>
          </p:cNvPr>
          <p:cNvSpPr txBox="1"/>
          <p:nvPr/>
        </p:nvSpPr>
        <p:spPr>
          <a:xfrm>
            <a:off x="3345052" y="5534561"/>
            <a:ext cx="57618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Zamiast przypomnieć im o zakazie tworzenia bożków, Aaron uczynił im złotego cielca i ogłosił: „Oto wasz bóg [</a:t>
            </a:r>
            <a:r>
              <a:rPr lang="pl-PL" sz="2000" b="1" dirty="0" err="1" smtClean="0"/>
              <a:t>elohim</a:t>
            </a:r>
            <a:r>
              <a:rPr lang="pl-PL" sz="2000" b="1" dirty="0" smtClean="0"/>
              <a:t>], Izraelu, który wywiódł was z ziemi egipskiej!” (</a:t>
            </a:r>
            <a:r>
              <a:rPr lang="pl-PL" sz="2000" b="1" dirty="0" err="1" smtClean="0"/>
              <a:t>Wj</a:t>
            </a:r>
            <a:r>
              <a:rPr lang="pl-PL" sz="2000" b="1" dirty="0" smtClean="0"/>
              <a:t> </a:t>
            </a:r>
            <a:r>
              <a:rPr lang="pl-PL" sz="2000" b="1" dirty="0" smtClean="0"/>
              <a:t>32,4).</a:t>
            </a:r>
            <a:endParaRPr lang="en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0AD7A2A0-1F61-5B17-083B-206CA99D6ED1}"/>
              </a:ext>
            </a:extLst>
          </p:cNvPr>
          <p:cNvSpPr txBox="1"/>
          <p:nvPr/>
        </p:nvSpPr>
        <p:spPr>
          <a:xfrm>
            <a:off x="2340244" y="2628741"/>
            <a:ext cx="679769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Podczas </a:t>
            </a:r>
            <a:r>
              <a:rPr lang="pl-PL" sz="2000" b="1" dirty="0" smtClean="0"/>
              <a:t>nieobecności Mojżesza lud poprosił Aarona, aby stworzył im widzialnego </a:t>
            </a:r>
            <a:r>
              <a:rPr lang="pl-PL" sz="2000" b="1" dirty="0" err="1" smtClean="0"/>
              <a:t>elohima</a:t>
            </a:r>
            <a:r>
              <a:rPr lang="pl-PL" sz="2000" b="1" dirty="0" smtClean="0"/>
              <a:t>, którego mogliby </a:t>
            </a:r>
            <a:r>
              <a:rPr lang="pl-PL" sz="2000" b="1" dirty="0" smtClean="0"/>
              <a:t>czcić</a:t>
            </a:r>
            <a:r>
              <a:rPr lang="pl-PL" sz="2000" b="1" dirty="0" smtClean="0"/>
              <a:t> </a:t>
            </a:r>
            <a:r>
              <a:rPr lang="en" sz="2000" b="1" dirty="0" smtClean="0"/>
              <a:t>(</a:t>
            </a:r>
            <a:r>
              <a:rPr lang="pl-PL" sz="2000" b="1" dirty="0" err="1" smtClean="0"/>
              <a:t>Wj</a:t>
            </a:r>
            <a:r>
              <a:rPr lang="en" sz="2000" b="1" dirty="0" smtClean="0"/>
              <a:t> 32</a:t>
            </a:r>
            <a:r>
              <a:rPr lang="pl-PL" sz="2000" b="1" dirty="0" smtClean="0"/>
              <a:t>,</a:t>
            </a:r>
            <a:r>
              <a:rPr lang="en" sz="2000" b="1" dirty="0" smtClean="0"/>
              <a:t>1</a:t>
            </a:r>
            <a:r>
              <a:rPr lang="en" sz="2000" b="1" dirty="0"/>
              <a:t>). </a:t>
            </a:r>
            <a:r>
              <a:rPr lang="pl-PL" sz="2000" b="1" dirty="0" smtClean="0"/>
              <a:t>Wkrótce zapomnieli o przykazaniach, które otrzymali, i o swoim zobowiązaniu do ich przestrzegania (</a:t>
            </a:r>
            <a:r>
              <a:rPr lang="pl-PL" sz="2000" b="1" dirty="0" err="1" smtClean="0"/>
              <a:t>Wj</a:t>
            </a:r>
            <a:r>
              <a:rPr lang="pl-PL" sz="2000" b="1" dirty="0" smtClean="0"/>
              <a:t> </a:t>
            </a:r>
            <a:r>
              <a:rPr lang="pl-PL" sz="2000" b="1" dirty="0" smtClean="0"/>
              <a:t>24,7</a:t>
            </a:r>
            <a:r>
              <a:rPr lang="pl-PL" sz="2000" b="1" dirty="0" smtClean="0"/>
              <a:t>).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xmlns="" val="3543035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8" grpId="0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5FBA31AA-18C1-B9D7-4144-528EF2C54E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35596"/>
          </a:xfrm>
          <a:prstGeom prst="rect">
            <a:avLst/>
          </a:prstGeom>
          <a:gradFill>
            <a:gsLst>
              <a:gs pos="0">
                <a:schemeClr val="bg2">
                  <a:lumMod val="90000"/>
                </a:schemeClr>
              </a:gs>
              <a:gs pos="39000">
                <a:srgbClr val="FFAC9A"/>
              </a:gs>
              <a:gs pos="100000">
                <a:srgbClr val="FFAC9A"/>
              </a:gs>
            </a:gsLst>
          </a:gra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A1C95C65-0F1F-6675-C364-1F91FCFFD727}"/>
              </a:ext>
            </a:extLst>
          </p:cNvPr>
          <p:cNvSpPr txBox="1"/>
          <p:nvPr/>
        </p:nvSpPr>
        <p:spPr>
          <a:xfrm>
            <a:off x="0" y="-5715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400" b="1" spc="600" dirty="0">
                <a:ln w="10160">
                  <a:solidFill>
                    <a:srgbClr val="8D30F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ŚWIĘTO CIELCA</a:t>
            </a:r>
            <a:endParaRPr lang="en" sz="4400" b="1" spc="600" dirty="0">
              <a:ln w="10160">
                <a:solidFill>
                  <a:srgbClr val="8D30F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EF250E05-BD43-1A87-663A-1B9400F0C77D}"/>
              </a:ext>
            </a:extLst>
          </p:cNvPr>
          <p:cNvSpPr txBox="1"/>
          <p:nvPr/>
        </p:nvSpPr>
        <p:spPr>
          <a:xfrm>
            <a:off x="0" y="512266"/>
            <a:ext cx="7198963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l-PL" b="1" dirty="0" smtClean="0">
                <a:solidFill>
                  <a:srgbClr val="8D30F4"/>
                </a:solidFill>
                <a:latin typeface="Comic Sans MS" panose="030F0702030302020204" pitchFamily="66" charset="0"/>
              </a:rPr>
              <a:t>„I </a:t>
            </a:r>
            <a:r>
              <a:rPr lang="pl-PL" b="1" dirty="0">
                <a:solidFill>
                  <a:srgbClr val="8D30F4"/>
                </a:solidFill>
                <a:latin typeface="Comic Sans MS" panose="030F0702030302020204" pitchFamily="66" charset="0"/>
              </a:rPr>
              <a:t>wstawszy nazajutrz wcześnie rano, złożyli ofiary całopalne i przynieśli ofiary pojednania; i usiadł lud, aby jeść i pić. Potem wstali, aby się </a:t>
            </a:r>
            <a:r>
              <a:rPr lang="pl-PL" b="1" dirty="0" smtClean="0">
                <a:solidFill>
                  <a:srgbClr val="8D30F4"/>
                </a:solidFill>
                <a:latin typeface="Comic Sans MS" panose="030F0702030302020204" pitchFamily="66" charset="0"/>
              </a:rPr>
              <a:t>bawić</a:t>
            </a:r>
            <a:r>
              <a:rPr lang="en" b="1" dirty="0" smtClean="0">
                <a:solidFill>
                  <a:srgbClr val="8D30F4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8D30F4"/>
                </a:solidFill>
                <a:latin typeface="Comic Sans MS" panose="030F0702030302020204" pitchFamily="66" charset="0"/>
              </a:rPr>
              <a:t>(</a:t>
            </a:r>
            <a:r>
              <a:rPr lang="pl-PL" sz="1400" b="1" dirty="0">
                <a:solidFill>
                  <a:srgbClr val="8D30F4"/>
                </a:solidFill>
                <a:latin typeface="Comic Sans MS" panose="030F0702030302020204" pitchFamily="66" charset="0"/>
              </a:rPr>
              <a:t>Wyjścia</a:t>
            </a:r>
            <a:r>
              <a:rPr lang="en" sz="1400" b="1" dirty="0">
                <a:solidFill>
                  <a:srgbClr val="8D30F4"/>
                </a:solidFill>
                <a:latin typeface="Comic Sans MS" panose="030F0702030302020204" pitchFamily="66" charset="0"/>
              </a:rPr>
              <a:t> </a:t>
            </a:r>
            <a:r>
              <a:rPr lang="en" sz="1400" b="1" dirty="0" smtClean="0">
                <a:solidFill>
                  <a:srgbClr val="8D30F4"/>
                </a:solidFill>
                <a:latin typeface="Comic Sans MS" panose="030F0702030302020204" pitchFamily="66" charset="0"/>
              </a:rPr>
              <a:t>32</a:t>
            </a:r>
            <a:r>
              <a:rPr lang="pl-PL" sz="1400" b="1" dirty="0" smtClean="0">
                <a:solidFill>
                  <a:srgbClr val="8D30F4"/>
                </a:solidFill>
                <a:latin typeface="Comic Sans MS" panose="030F0702030302020204" pitchFamily="66" charset="0"/>
              </a:rPr>
              <a:t>,</a:t>
            </a:r>
            <a:r>
              <a:rPr lang="en" sz="1400" b="1" dirty="0" smtClean="0">
                <a:solidFill>
                  <a:srgbClr val="8D30F4"/>
                </a:solidFill>
                <a:latin typeface="Comic Sans MS" panose="030F0702030302020204" pitchFamily="66" charset="0"/>
              </a:rPr>
              <a:t>6</a:t>
            </a:r>
            <a:r>
              <a:rPr lang="en" sz="1400" b="1" dirty="0">
                <a:solidFill>
                  <a:srgbClr val="8D30F4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4C6494DB-8C97-BB77-8E51-5A2B795A30B1}"/>
              </a:ext>
            </a:extLst>
          </p:cNvPr>
          <p:cNvSpPr txBox="1"/>
          <p:nvPr/>
        </p:nvSpPr>
        <p:spPr>
          <a:xfrm>
            <a:off x="256560" y="1453157"/>
            <a:ext cx="74682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Tworząc bożka w kształcie cielca, Izraelici sprowadzili Wszechmogącego Boga do wizerunku zwierzęcia, czcząc stworzenie zamiast Stwórcy (</a:t>
            </a:r>
            <a:r>
              <a:rPr lang="pl-PL" sz="2000" b="1" dirty="0" err="1">
                <a:solidFill>
                  <a:prstClr val="black"/>
                </a:solidFill>
              </a:rPr>
              <a:t>Rz</a:t>
            </a:r>
            <a:r>
              <a:rPr lang="pl-PL" sz="2000" b="1" dirty="0">
                <a:solidFill>
                  <a:prstClr val="black"/>
                </a:solidFill>
              </a:rPr>
              <a:t> 1,23).</a:t>
            </a:r>
            <a:endParaRPr lang="en" sz="2000" b="1" dirty="0">
              <a:solidFill>
                <a:prstClr val="black"/>
              </a:solidFill>
            </a:endParaRPr>
          </a:p>
        </p:txBody>
      </p:sp>
      <p:pic>
        <p:nvPicPr>
          <p:cNvPr id="4" name="Imagen 3" descr="Imagen que contiene exterior, montaña, grupo, gente&#10;&#10;El contenido generado por IA puede ser incorrecto.">
            <a:extLst>
              <a:ext uri="{FF2B5EF4-FFF2-40B4-BE49-F238E27FC236}">
                <a16:creationId xmlns:a16="http://schemas.microsoft.com/office/drawing/2014/main" xmlns="" id="{4D8CF8DB-F43F-A96A-4B9F-7C7A693467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7950631" y="683716"/>
            <a:ext cx="4102685" cy="26963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5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par de personas de pie sobre superficie terrosa&#10;&#10;El contenido generado por IA puede ser incorrecto.">
            <a:extLst>
              <a:ext uri="{FF2B5EF4-FFF2-40B4-BE49-F238E27FC236}">
                <a16:creationId xmlns:a16="http://schemas.microsoft.com/office/drawing/2014/main" xmlns="" id="{64A2D1AC-C3CE-1A98-97AE-F7398B92B30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6560" y="3552825"/>
            <a:ext cx="4502759" cy="2246376"/>
          </a:xfrm>
          <a:prstGeom prst="snip2DiagRect">
            <a:avLst>
              <a:gd name="adj1" fmla="val 18657"/>
              <a:gd name="adj2" fmla="val 0"/>
            </a:avLst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a persona en frente de fuego&#10;&#10;El contenido generado por IA puede ser incorrecto.">
            <a:extLst>
              <a:ext uri="{FF2B5EF4-FFF2-40B4-BE49-F238E27FC236}">
                <a16:creationId xmlns:a16="http://schemas.microsoft.com/office/drawing/2014/main" xmlns="" id="{12390C5E-5018-47CD-5DF0-1D52435F52E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749284" y="4530571"/>
            <a:ext cx="3304032" cy="2246376"/>
          </a:xfrm>
          <a:prstGeom prst="snip2DiagRect">
            <a:avLst>
              <a:gd name="adj1" fmla="val 9753"/>
              <a:gd name="adj2" fmla="val 37737"/>
            </a:avLst>
          </a:prstGeom>
          <a:solidFill>
            <a:srgbClr val="FFFFFF">
              <a:shade val="85000"/>
            </a:srgbClr>
          </a:solidFill>
          <a:ln w="76200" cap="sq">
            <a:solidFill>
              <a:srgbClr val="C4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3E481141-4E0F-54DC-D5C5-F7410CB40A08}"/>
              </a:ext>
            </a:extLst>
          </p:cNvPr>
          <p:cNvSpPr txBox="1"/>
          <p:nvPr/>
        </p:nvSpPr>
        <p:spPr>
          <a:xfrm>
            <a:off x="4889497" y="3465851"/>
            <a:ext cx="72358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W rzeczywistości odwrócili się od czczenia Boga i zaczęli czcić demony (</a:t>
            </a:r>
            <a:r>
              <a:rPr lang="pl-PL" sz="2000" b="1" dirty="0" err="1">
                <a:solidFill>
                  <a:prstClr val="black"/>
                </a:solidFill>
              </a:rPr>
              <a:t>Pwt</a:t>
            </a:r>
            <a:r>
              <a:rPr lang="pl-PL" sz="2000" b="1" dirty="0">
                <a:solidFill>
                  <a:prstClr val="black"/>
                </a:solidFill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</a:rPr>
              <a:t>32,17</a:t>
            </a:r>
            <a:r>
              <a:rPr lang="pl-PL" sz="2000" b="1" dirty="0">
                <a:solidFill>
                  <a:prstClr val="black"/>
                </a:solidFill>
              </a:rPr>
              <a:t>). </a:t>
            </a:r>
            <a:r>
              <a:rPr lang="pl-PL" sz="2000" b="1" dirty="0">
                <a:solidFill>
                  <a:prstClr val="black"/>
                </a:solidFill>
              </a:rPr>
              <a:t>Kiedy czcili Boga, wzrastali moralnie, ponieważ stali się podobni do Boga.</a:t>
            </a:r>
            <a:endParaRPr lang="en" sz="2000" b="1" dirty="0">
              <a:solidFill>
                <a:prstClr val="black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5C1A7B70-9C76-763D-EEB1-9BD1EF2DB137}"/>
              </a:ext>
            </a:extLst>
          </p:cNvPr>
          <p:cNvSpPr txBox="1"/>
          <p:nvPr/>
        </p:nvSpPr>
        <p:spPr>
          <a:xfrm>
            <a:off x="138684" y="5842676"/>
            <a:ext cx="85385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Kiedy nie oddajemy naszych serc Stwórcy, ale zamiast tego służymy jakimś innym bożkom (a jest ich wielu), prędzej czy później doprowadzi nas to do moralnej degradacji.</a:t>
            </a:r>
            <a:endParaRPr lang="en" sz="2000" b="1" dirty="0">
              <a:solidFill>
                <a:prstClr val="black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33D8E329-9AE8-6228-918A-F7225C35239E}"/>
              </a:ext>
            </a:extLst>
          </p:cNvPr>
          <p:cNvSpPr txBox="1"/>
          <p:nvPr/>
        </p:nvSpPr>
        <p:spPr>
          <a:xfrm>
            <a:off x="4889497" y="4481514"/>
            <a:ext cx="37296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prstClr val="black"/>
                </a:solidFill>
              </a:rPr>
              <a:t>Czcząc demony, zaczęli się poniżać, ponieważ upodabniali się do demonów, które czcili.</a:t>
            </a:r>
            <a:endParaRPr lang="es-ES" sz="2000" dirty="0">
              <a:solidFill>
                <a:prstClr val="black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86C30149-48C1-12B1-EA4E-D2FCA7485DB9}"/>
              </a:ext>
            </a:extLst>
          </p:cNvPr>
          <p:cNvSpPr txBox="1"/>
          <p:nvPr/>
        </p:nvSpPr>
        <p:spPr>
          <a:xfrm>
            <a:off x="256559" y="2468820"/>
            <a:ext cx="74682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W irracjonalny sposób wierzyli, że rzeźbiony posąg będzie w stanie ich poprowadzić. Być może nawet myśleli, że sam </a:t>
            </a:r>
            <a:r>
              <a:rPr lang="pl-PL" sz="2000" b="1" dirty="0" err="1">
                <a:solidFill>
                  <a:prstClr val="black"/>
                </a:solidFill>
              </a:rPr>
              <a:t>elohim</a:t>
            </a:r>
            <a:r>
              <a:rPr lang="pl-PL" sz="2000" b="1" dirty="0">
                <a:solidFill>
                  <a:prstClr val="black"/>
                </a:solidFill>
              </a:rPr>
              <a:t>  stał się cielcem! (</a:t>
            </a:r>
            <a:r>
              <a:rPr lang="pl-PL" sz="2000" b="1" dirty="0" err="1">
                <a:solidFill>
                  <a:prstClr val="black"/>
                </a:solidFill>
              </a:rPr>
              <a:t>Wj</a:t>
            </a:r>
            <a:r>
              <a:rPr lang="pl-PL" sz="2000" b="1" dirty="0">
                <a:solidFill>
                  <a:prstClr val="black"/>
                </a:solidFill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</a:rPr>
              <a:t>32,24</a:t>
            </a:r>
            <a:r>
              <a:rPr lang="pl-PL" sz="2000" b="1" dirty="0">
                <a:solidFill>
                  <a:prstClr val="black"/>
                </a:solidFill>
              </a:rPr>
              <a:t>)</a:t>
            </a:r>
            <a:endParaRPr lang="en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7199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6" grpId="0"/>
      <p:bldP spid="11" grpId="0"/>
      <p:bldP spid="13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0BF5CE49-2331-CA41-AE80-B7718F7A7A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432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3D32A446-E986-AFAF-31E8-9C94D2FA961D}"/>
              </a:ext>
            </a:extLst>
          </p:cNvPr>
          <p:cNvSpPr txBox="1"/>
          <p:nvPr/>
        </p:nvSpPr>
        <p:spPr>
          <a:xfrm>
            <a:off x="-64027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400" b="1" spc="5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KORUPCJA BAŁWOCHWALSTWA</a:t>
            </a:r>
            <a:endParaRPr lang="en" sz="4400" b="1" spc="50" dirty="0">
              <a:ln w="0"/>
              <a:solidFill>
                <a:prstClr val="white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20875D16-4F0F-CE6A-659F-DEE4D4E10834}"/>
              </a:ext>
            </a:extLst>
          </p:cNvPr>
          <p:cNvSpPr txBox="1"/>
          <p:nvPr/>
        </p:nvSpPr>
        <p:spPr>
          <a:xfrm>
            <a:off x="1363777" y="620768"/>
            <a:ext cx="93378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srgbClr val="00999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„Wtedy </a:t>
            </a:r>
            <a:r>
              <a:rPr lang="pl-PL" b="1" dirty="0">
                <a:solidFill>
                  <a:srgbClr val="00999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rzekł Pan do Mojżesza: Zejdź na dół, gdyż sprzeniewierzył się lud twój, który wyprowadziłeś z ziemi egipskiej</a:t>
            </a:r>
            <a:r>
              <a:rPr lang="en" b="1" dirty="0">
                <a:solidFill>
                  <a:srgbClr val="00999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n" sz="1400" b="1" dirty="0">
                <a:solidFill>
                  <a:srgbClr val="00999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pl-PL" sz="1400" b="1" dirty="0">
                <a:solidFill>
                  <a:srgbClr val="00999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Wyjścia</a:t>
            </a:r>
            <a:r>
              <a:rPr lang="en" sz="1400" b="1" dirty="0">
                <a:solidFill>
                  <a:srgbClr val="00999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" sz="1400" b="1" dirty="0" smtClean="0">
                <a:solidFill>
                  <a:srgbClr val="00999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32</a:t>
            </a:r>
            <a:r>
              <a:rPr lang="pl-PL" sz="1400" b="1" dirty="0" smtClean="0">
                <a:solidFill>
                  <a:srgbClr val="00999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400" b="1" dirty="0" smtClean="0">
                <a:solidFill>
                  <a:srgbClr val="00999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7</a:t>
            </a:r>
            <a:r>
              <a:rPr lang="en" sz="1400" b="1" dirty="0">
                <a:solidFill>
                  <a:srgbClr val="00999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8B09B731-4B36-184F-8F5A-885905614F91}"/>
              </a:ext>
            </a:extLst>
          </p:cNvPr>
          <p:cNvSpPr txBox="1"/>
          <p:nvPr/>
        </p:nvSpPr>
        <p:spPr>
          <a:xfrm>
            <a:off x="1562730" y="1294328"/>
            <a:ext cx="8108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Oddawanie czci obrazowi (nawet jeśli przedstawia on samego Boga, Chrystusa lub Jego świętych) jest nieposłuszeństwem wobec Prawa Bożego (</a:t>
            </a:r>
            <a:r>
              <a:rPr lang="pl-PL" sz="2000" b="1" dirty="0" err="1">
                <a:solidFill>
                  <a:prstClr val="black"/>
                </a:solidFill>
              </a:rPr>
              <a:t>Wj</a:t>
            </a:r>
            <a:r>
              <a:rPr lang="pl-PL" sz="2000" b="1" dirty="0">
                <a:solidFill>
                  <a:prstClr val="black"/>
                </a:solidFill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</a:rPr>
              <a:t>20,3-6</a:t>
            </a:r>
            <a:r>
              <a:rPr lang="pl-PL" sz="2000" b="1" dirty="0">
                <a:solidFill>
                  <a:prstClr val="black"/>
                </a:solidFill>
              </a:rPr>
              <a:t>), a zatem grzechem i zepsuciem.</a:t>
            </a:r>
            <a:endParaRPr lang="en" sz="2000" b="1" dirty="0">
              <a:solidFill>
                <a:prstClr val="black"/>
              </a:solidFill>
            </a:endParaRPr>
          </a:p>
        </p:txBody>
      </p:sp>
      <p:pic>
        <p:nvPicPr>
          <p:cNvPr id="4" name="Imagen 3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xmlns="" id="{DD87C2A9-EA0F-5E99-C240-BD0F65AEA3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9547275" y="1450695"/>
            <a:ext cx="2475619" cy="2005427"/>
          </a:xfrm>
          <a:prstGeom prst="rect">
            <a:avLst/>
          </a:prstGeom>
          <a:ln w="1016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2079E5F-6C1E-8DB1-A95E-62A5F6F6B8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141350" y="1450695"/>
            <a:ext cx="1343658" cy="2081784"/>
          </a:xfrm>
          <a:prstGeom prst="rect">
            <a:avLst/>
          </a:prstGeom>
          <a:ln w="101600" cap="sq">
            <a:solidFill>
              <a:schemeClr val="accent6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Imagen 12" descr="Una persona con lentes comiendo&#10;&#10;El contenido generado por IA puede ser incorrecto.">
            <a:extLst>
              <a:ext uri="{FF2B5EF4-FFF2-40B4-BE49-F238E27FC236}">
                <a16:creationId xmlns:a16="http://schemas.microsoft.com/office/drawing/2014/main" xmlns="" id="{CF6FCEC9-C644-42C3-8627-5CB3926F3C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5876925" y="3860081"/>
            <a:ext cx="3200400" cy="2815793"/>
          </a:xfrm>
          <a:prstGeom prst="rect">
            <a:avLst/>
          </a:prstGeom>
          <a:ln w="101600" cap="sq">
            <a:solidFill>
              <a:srgbClr val="83A56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E2250534-55B9-94F4-73FC-041E8FE6DC7E}"/>
              </a:ext>
            </a:extLst>
          </p:cNvPr>
          <p:cNvSpPr txBox="1"/>
          <p:nvPr/>
        </p:nvSpPr>
        <p:spPr>
          <a:xfrm>
            <a:off x="159224" y="3572269"/>
            <a:ext cx="56913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Jakich bożków czcimy? Możesz stworzyć własną listę. Oto kilka propozycji: duma, pieniądze, władza, seks, jedzenie, praca, media społecznościowe...</a:t>
            </a:r>
            <a:endParaRPr lang="en" sz="2000" b="1" dirty="0">
              <a:solidFill>
                <a:prstClr val="black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F0462634-0F0C-7D46-5346-D92267FBFD11}"/>
              </a:ext>
            </a:extLst>
          </p:cNvPr>
          <p:cNvSpPr txBox="1"/>
          <p:nvPr/>
        </p:nvSpPr>
        <p:spPr>
          <a:xfrm>
            <a:off x="1570479" y="2252627"/>
            <a:ext cx="79454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Czym jest bałwochwalstwo XXI wieku? Bałwochwalstwo to czczenie czegoś, co zastępuje Boga. Bożek to wszystko, co przyciąga naszą wyobraźnię, uczucia, czas i umysł bardziej niż Bóg i zniewala nasze myślenie.</a:t>
            </a:r>
            <a:endParaRPr lang="en" sz="2000" b="1" dirty="0">
              <a:solidFill>
                <a:prstClr val="black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DAB1E159-F00E-A6E2-067D-9F35FE87D416}"/>
              </a:ext>
            </a:extLst>
          </p:cNvPr>
          <p:cNvSpPr txBox="1"/>
          <p:nvPr/>
        </p:nvSpPr>
        <p:spPr>
          <a:xfrm>
            <a:off x="159225" y="4825716"/>
            <a:ext cx="57688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Co oznacza oddawanie czci tym bożkom? Nasza osobowość, sposób myślenia, emocje, a nawet życie społeczne ulegają przemianie. Wymieniamy autentyczne relacje z Bogiem na puste i pozbawione znaczenia interakcje, które nie mogą nas zbawić.</a:t>
            </a:r>
            <a:endParaRPr lang="en" sz="2000" b="1" dirty="0">
              <a:solidFill>
                <a:prstClr val="black"/>
              </a:solidFill>
            </a:endParaRPr>
          </a:p>
        </p:txBody>
      </p:sp>
      <p:pic>
        <p:nvPicPr>
          <p:cNvPr id="11" name="Imagen 10" descr="Un dibujo de una mujer sentada en una silla&#10;&#10;El contenido generado por IA puede ser incorrecto.">
            <a:extLst>
              <a:ext uri="{FF2B5EF4-FFF2-40B4-BE49-F238E27FC236}">
                <a16:creationId xmlns:a16="http://schemas.microsoft.com/office/drawing/2014/main" xmlns="" id="{211467D0-2623-CEEA-AE3F-9A0FC92C09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9250297" y="3860081"/>
            <a:ext cx="2782478" cy="2815793"/>
          </a:xfrm>
          <a:prstGeom prst="rect">
            <a:avLst/>
          </a:prstGeom>
          <a:ln w="101600" cap="sq">
            <a:solidFill>
              <a:srgbClr val="DD8364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554952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2277307-84AE-5F5A-F2E1-6769C2F02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20E97B2F-677E-C467-98A4-5AE180C52F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382295"/>
          </a:xfrm>
          <a:custGeom>
            <a:avLst/>
            <a:gdLst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2379406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1396180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4 w 12192000"/>
              <a:gd name="connsiteY3" fmla="*/ 1012722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757084 h 2379406"/>
              <a:gd name="connsiteX4" fmla="*/ 0 w 12192000"/>
              <a:gd name="connsiteY4" fmla="*/ 0 h 2379406"/>
              <a:gd name="connsiteX0" fmla="*/ 1 w 12192001"/>
              <a:gd name="connsiteY0" fmla="*/ 0 h 2379406"/>
              <a:gd name="connsiteX1" fmla="*/ 12192001 w 12192001"/>
              <a:gd name="connsiteY1" fmla="*/ 0 h 2379406"/>
              <a:gd name="connsiteX2" fmla="*/ 12192001 w 12192001"/>
              <a:gd name="connsiteY2" fmla="*/ 2379406 h 2379406"/>
              <a:gd name="connsiteX3" fmla="*/ 0 w 12192001"/>
              <a:gd name="connsiteY3" fmla="*/ 648930 h 2379406"/>
              <a:gd name="connsiteX4" fmla="*/ 1 w 12192001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550607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3785419 w 12192000"/>
              <a:gd name="connsiteY3" fmla="*/ 1120877 h 2379406"/>
              <a:gd name="connsiteX4" fmla="*/ 19663 w 12192000"/>
              <a:gd name="connsiteY4" fmla="*/ 580104 h 2379406"/>
              <a:gd name="connsiteX5" fmla="*/ 0 w 12192000"/>
              <a:gd name="connsiteY5" fmla="*/ 0 h 2379406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691716 w 12192000"/>
              <a:gd name="connsiteY3" fmla="*/ 2871019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408903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94554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82295">
                <a:moveTo>
                  <a:pt x="0" y="0"/>
                </a:moveTo>
                <a:lnTo>
                  <a:pt x="12192000" y="0"/>
                </a:lnTo>
                <a:lnTo>
                  <a:pt x="12192000" y="2428567"/>
                </a:lnTo>
                <a:cubicBezTo>
                  <a:pt x="11048180" y="2254863"/>
                  <a:pt x="9835535" y="2366296"/>
                  <a:pt x="8701548" y="2566220"/>
                </a:cubicBezTo>
                <a:cubicBezTo>
                  <a:pt x="7656051" y="2782529"/>
                  <a:pt x="6590889" y="2998838"/>
                  <a:pt x="5574890" y="3382295"/>
                </a:cubicBezTo>
                <a:cubicBezTo>
                  <a:pt x="3755922" y="1904180"/>
                  <a:pt x="2664541" y="1537111"/>
                  <a:pt x="19663" y="609601"/>
                </a:cubicBezTo>
                <a:cubicBezTo>
                  <a:pt x="19663" y="393291"/>
                  <a:pt x="0" y="216310"/>
                  <a:pt x="0" y="0"/>
                </a:cubicBez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335AB198-F7BB-AAC7-6511-04FB6A1072E5}"/>
              </a:ext>
            </a:extLst>
          </p:cNvPr>
          <p:cNvSpPr txBox="1"/>
          <p:nvPr/>
        </p:nvSpPr>
        <p:spPr>
          <a:xfrm>
            <a:off x="0" y="4970365"/>
            <a:ext cx="12192000" cy="15388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 wrap="square">
            <a:spAutoFit/>
          </a:bodyPr>
          <a:lstStyle/>
          <a:p>
            <a:pPr lvl="1" algn="ctr"/>
            <a:r>
              <a:rPr lang="pl-PL" sz="9400" b="1" dirty="0" smtClean="0">
                <a:ln w="6600">
                  <a:solidFill>
                    <a:srgbClr val="ED8F5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8F52"/>
                  </a:outerShdw>
                </a:effectLst>
              </a:rPr>
              <a:t>WSTAWIENNICTWO</a:t>
            </a:r>
            <a:endParaRPr lang="en" sz="9400" b="1" dirty="0">
              <a:ln w="6600">
                <a:solidFill>
                  <a:srgbClr val="ED8F5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8F5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97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B4467630-B9EA-008C-57F5-BE90F2B62128}"/>
              </a:ext>
            </a:extLst>
          </p:cNvPr>
          <p:cNvSpPr txBox="1"/>
          <p:nvPr/>
        </p:nvSpPr>
        <p:spPr>
          <a:xfrm>
            <a:off x="0" y="53156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spc="600" dirty="0" smtClean="0">
                <a:ln w="22225">
                  <a:solidFill>
                    <a:srgbClr val="FFCC00"/>
                  </a:solidFill>
                  <a:prstDash val="solid"/>
                </a:ln>
                <a:solidFill>
                  <a:srgbClr val="FFCC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„ODWRÓĆ </a:t>
            </a:r>
            <a:r>
              <a:rPr lang="pl-PL" sz="2400" b="1" spc="600" dirty="0">
                <a:ln w="22225">
                  <a:solidFill>
                    <a:srgbClr val="FFCC00"/>
                  </a:solidFill>
                  <a:prstDash val="solid"/>
                </a:ln>
                <a:solidFill>
                  <a:srgbClr val="FFCC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SIĘ OD ZAPALCZYWOŚCI SWEGO GNIEWU</a:t>
            </a:r>
            <a:r>
              <a:rPr lang="en-US" sz="2400" b="1" spc="600" dirty="0">
                <a:ln w="22225">
                  <a:solidFill>
                    <a:srgbClr val="FFCC00"/>
                  </a:solidFill>
                  <a:prstDash val="solid"/>
                </a:ln>
                <a:solidFill>
                  <a:srgbClr val="FFCC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!”</a:t>
            </a:r>
            <a:endParaRPr lang="en" sz="2400" b="1" spc="600" dirty="0">
              <a:ln w="22225">
                <a:solidFill>
                  <a:srgbClr val="FFCC00"/>
                </a:solidFill>
                <a:prstDash val="solid"/>
              </a:ln>
              <a:solidFill>
                <a:srgbClr val="FFCC00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8523FDAE-CADD-EE7F-F291-960CEADA355F}"/>
              </a:ext>
            </a:extLst>
          </p:cNvPr>
          <p:cNvSpPr txBox="1"/>
          <p:nvPr/>
        </p:nvSpPr>
        <p:spPr>
          <a:xfrm>
            <a:off x="1023936" y="675798"/>
            <a:ext cx="101441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srgbClr val="00CC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„Dlaczego </a:t>
            </a:r>
            <a:r>
              <a:rPr lang="pl-PL" b="1" dirty="0">
                <a:solidFill>
                  <a:srgbClr val="00CC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 mają rozpowiadać Egipcjanie: W złym zamiarze wyprowadził ich, by pozabijać ich w górach i wytracić z powierzchni ziemi. Odwróć się od zapalczywości swego gniewu i użal się nad złem, jakie chcesz zgotować ludowi </a:t>
            </a:r>
            <a:r>
              <a:rPr lang="pl-PL" b="1" dirty="0" smtClean="0">
                <a:solidFill>
                  <a:srgbClr val="00CC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swemu</a:t>
            </a:r>
            <a:r>
              <a:rPr lang="en" b="1" dirty="0" smtClean="0">
                <a:solidFill>
                  <a:srgbClr val="00CC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00CC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pl-PL" sz="1400" b="1" dirty="0">
                <a:solidFill>
                  <a:srgbClr val="00CC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Wyjścia</a:t>
            </a:r>
            <a:r>
              <a:rPr lang="en" sz="1400" b="1" dirty="0">
                <a:solidFill>
                  <a:srgbClr val="00CC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" sz="1400" b="1" dirty="0" smtClean="0">
                <a:solidFill>
                  <a:srgbClr val="00CC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32</a:t>
            </a:r>
            <a:r>
              <a:rPr lang="pl-PL" sz="1400" b="1" dirty="0" smtClean="0">
                <a:solidFill>
                  <a:srgbClr val="00CC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400" b="1" dirty="0" smtClean="0">
                <a:solidFill>
                  <a:srgbClr val="00CC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12</a:t>
            </a:r>
            <a:r>
              <a:rPr lang="en" sz="1400" b="1" dirty="0">
                <a:solidFill>
                  <a:srgbClr val="00CC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DF478704-372E-39E9-5962-3312DF14CA81}"/>
              </a:ext>
            </a:extLst>
          </p:cNvPr>
          <p:cNvSpPr txBox="1"/>
          <p:nvPr/>
        </p:nvSpPr>
        <p:spPr>
          <a:xfrm>
            <a:off x="2949677" y="1550037"/>
            <a:ext cx="58206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white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Bóg powiedział Mojżeszowi: „Ponieważ TWÓJ lud, który </a:t>
            </a:r>
            <a:r>
              <a:rPr lang="pl-PL" sz="2000" b="1" dirty="0" smtClean="0">
                <a:solidFill>
                  <a:prstClr val="white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WYPROWADZIŁEŚ </a:t>
            </a:r>
            <a:r>
              <a:rPr lang="pl-PL" sz="2000" b="1" dirty="0">
                <a:solidFill>
                  <a:prstClr val="white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Egiptu, stał się zepsuty” (</a:t>
            </a:r>
            <a:r>
              <a:rPr lang="pl-PL" sz="2000" b="1" dirty="0" err="1">
                <a:solidFill>
                  <a:prstClr val="white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Wj</a:t>
            </a:r>
            <a:r>
              <a:rPr lang="pl-PL" sz="2000" b="1" dirty="0">
                <a:solidFill>
                  <a:prstClr val="white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b="1" dirty="0" smtClean="0">
                <a:solidFill>
                  <a:prstClr val="white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32,7</a:t>
            </a:r>
            <a:r>
              <a:rPr lang="pl-PL" sz="2000" b="1" dirty="0">
                <a:solidFill>
                  <a:prstClr val="white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endParaRPr lang="en" sz="2000" b="1" dirty="0">
              <a:solidFill>
                <a:prstClr val="white"/>
              </a:solidFill>
              <a:effectLst>
                <a:glow rad="127000">
                  <a:srgbClr val="77110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Imagen que contiene hombre, grupo, colgando, viejo&#10;&#10;El contenido generado por IA puede ser incorrecto.">
            <a:extLst>
              <a:ext uri="{FF2B5EF4-FFF2-40B4-BE49-F238E27FC236}">
                <a16:creationId xmlns:a16="http://schemas.microsoft.com/office/drawing/2014/main" xmlns="" id="{731B016D-12D0-0694-4C84-FEA3EF68D7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174"/>
          <a:stretch>
            <a:fillRect/>
          </a:stretch>
        </p:blipFill>
        <p:spPr>
          <a:xfrm>
            <a:off x="9665110" y="4355690"/>
            <a:ext cx="2399070" cy="2443166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Imagen que contiene persona, hombre, pasto, viejo&#10;&#10;El contenido generado por IA puede ser incorrecto.">
            <a:extLst>
              <a:ext uri="{FF2B5EF4-FFF2-40B4-BE49-F238E27FC236}">
                <a16:creationId xmlns:a16="http://schemas.microsoft.com/office/drawing/2014/main" xmlns="" id="{7B911F66-2EE5-9FDF-6DD6-AE6963C6DA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852105" y="1648288"/>
            <a:ext cx="3212075" cy="2558416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magen que contiene naturaleza, exterior, montaña, caminando&#10;&#10;El contenido generado por IA puede ser incorrecto.">
            <a:extLst>
              <a:ext uri="{FF2B5EF4-FFF2-40B4-BE49-F238E27FC236}">
                <a16:creationId xmlns:a16="http://schemas.microsoft.com/office/drawing/2014/main" xmlns="" id="{6772D7F4-9C18-E2C9-BF01-280A4C1DF5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1510" y="3958274"/>
            <a:ext cx="1864852" cy="2797277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xmlns="" id="{23753957-A31F-04C8-EA35-17FCC23E3E9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27820" y="1719168"/>
            <a:ext cx="2713703" cy="2119066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E43A7E76-CB6F-7CDD-A954-84FAEA139F26}"/>
              </a:ext>
            </a:extLst>
          </p:cNvPr>
          <p:cNvSpPr txBox="1"/>
          <p:nvPr/>
        </p:nvSpPr>
        <p:spPr>
          <a:xfrm>
            <a:off x="2038092" y="4062899"/>
            <a:ext cx="682693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white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Gniew Boży był sprawiedliwy, ale Mojżesz wiedział, że „miłosierdzie triumfuje nad sądem” (List </a:t>
            </a:r>
            <a:r>
              <a:rPr lang="pl-PL" sz="2000" b="1" dirty="0" smtClean="0">
                <a:solidFill>
                  <a:prstClr val="white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Jakuba 2,13</a:t>
            </a:r>
            <a:r>
              <a:rPr lang="pl-PL" sz="2000" b="1" dirty="0">
                <a:solidFill>
                  <a:prstClr val="white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Po wstawiennictwie za Izraelem i przekonany, że Bóg uśmierzył swój gniew, zszedł (rozgniewany) z </a:t>
            </a:r>
            <a:r>
              <a:rPr lang="pl-PL" sz="2000" b="1" dirty="0" smtClean="0">
                <a:solidFill>
                  <a:prstClr val="white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góry   </a:t>
            </a:r>
            <a:r>
              <a:rPr lang="pl-PL" sz="2000" b="1" dirty="0">
                <a:solidFill>
                  <a:prstClr val="white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l-PL" sz="2000" b="1" dirty="0" err="1">
                <a:solidFill>
                  <a:prstClr val="white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Wj</a:t>
            </a:r>
            <a:r>
              <a:rPr lang="pl-PL" sz="2000" b="1" dirty="0">
                <a:solidFill>
                  <a:prstClr val="white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b="1" dirty="0" smtClean="0">
                <a:solidFill>
                  <a:prstClr val="white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32,12-15</a:t>
            </a:r>
            <a:r>
              <a:rPr lang="pl-PL" sz="2000" b="1" dirty="0">
                <a:solidFill>
                  <a:prstClr val="white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</a:t>
            </a:r>
            <a:r>
              <a:rPr lang="pl-PL" sz="2000" b="1" dirty="0">
                <a:solidFill>
                  <a:prstClr val="white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Widząc odstępstwo, rozbił symbol przymierza: kamienne tablice (</a:t>
            </a:r>
            <a:r>
              <a:rPr lang="pl-PL" sz="2000" b="1" dirty="0" err="1">
                <a:solidFill>
                  <a:prstClr val="white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Wj</a:t>
            </a:r>
            <a:r>
              <a:rPr lang="pl-PL" sz="2000" b="1" dirty="0">
                <a:solidFill>
                  <a:prstClr val="white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b="1" dirty="0" smtClean="0">
                <a:solidFill>
                  <a:prstClr val="white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32,19</a:t>
            </a:r>
            <a:r>
              <a:rPr lang="pl-PL" sz="2000" b="1" dirty="0">
                <a:solidFill>
                  <a:prstClr val="white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endParaRPr lang="en" sz="2000" b="1" dirty="0">
              <a:solidFill>
                <a:prstClr val="white"/>
              </a:solidFill>
              <a:effectLst>
                <a:glow rad="127000">
                  <a:srgbClr val="77110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F6694C05-CFB2-B9A6-E6B9-86B72E6A87A7}"/>
              </a:ext>
            </a:extLst>
          </p:cNvPr>
          <p:cNvSpPr txBox="1"/>
          <p:nvPr/>
        </p:nvSpPr>
        <p:spPr>
          <a:xfrm>
            <a:off x="2949677" y="2546390"/>
            <a:ext cx="582069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white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Mojżesz zareagował odpowiednio: „To nie jest mój lud, ale Twój; to nie ja ich wyprowadziłem, ale Ty” (</a:t>
            </a:r>
            <a:r>
              <a:rPr lang="pl-PL" sz="2000" b="1" dirty="0" err="1">
                <a:solidFill>
                  <a:prstClr val="white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Wj</a:t>
            </a:r>
            <a:r>
              <a:rPr lang="pl-PL" sz="2000" b="1" dirty="0">
                <a:solidFill>
                  <a:prstClr val="white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b="1" dirty="0" smtClean="0">
                <a:solidFill>
                  <a:prstClr val="white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32,11</a:t>
            </a:r>
            <a:r>
              <a:rPr lang="pl-PL" sz="2000" b="1" dirty="0">
                <a:solidFill>
                  <a:prstClr val="white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</a:t>
            </a:r>
            <a:r>
              <a:rPr lang="pl-PL" sz="2000" b="1" dirty="0">
                <a:solidFill>
                  <a:prstClr val="white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Bóg prosił go, aby pozwolił Mu zniszczyć Izrael (</a:t>
            </a:r>
            <a:r>
              <a:rPr lang="pl-PL" sz="2000" b="1" dirty="0" err="1">
                <a:solidFill>
                  <a:prstClr val="white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Wj</a:t>
            </a:r>
            <a:r>
              <a:rPr lang="pl-PL" sz="2000" b="1" dirty="0">
                <a:solidFill>
                  <a:prstClr val="white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b="1" dirty="0" smtClean="0">
                <a:solidFill>
                  <a:prstClr val="white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32,10</a:t>
            </a:r>
            <a:r>
              <a:rPr lang="pl-PL" sz="2000" b="1" dirty="0">
                <a:solidFill>
                  <a:prstClr val="white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ale Mojżesz odmówił udzielenia takiej zgody.</a:t>
            </a:r>
            <a:endParaRPr lang="en" sz="2000" b="1" dirty="0">
              <a:solidFill>
                <a:prstClr val="white"/>
              </a:solidFill>
              <a:effectLst>
                <a:glow rad="127000">
                  <a:srgbClr val="77110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AAF0FDF5-42F0-2939-931B-8DCB097DF2E3}"/>
              </a:ext>
            </a:extLst>
          </p:cNvPr>
          <p:cNvSpPr txBox="1"/>
          <p:nvPr/>
        </p:nvSpPr>
        <p:spPr>
          <a:xfrm>
            <a:off x="2022004" y="5859928"/>
            <a:ext cx="75774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white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 wysłuchaniu słabych wymówek swojego brata, Mojżesz podjął zdecydowane działania, aby powstrzymać szaleństwo (</a:t>
            </a:r>
            <a:r>
              <a:rPr lang="pl-PL" sz="2000" b="1" dirty="0" err="1">
                <a:solidFill>
                  <a:prstClr val="white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Wj</a:t>
            </a:r>
            <a:r>
              <a:rPr lang="pl-PL" sz="2000" b="1" dirty="0">
                <a:solidFill>
                  <a:prstClr val="white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b="1" dirty="0" smtClean="0">
                <a:solidFill>
                  <a:prstClr val="white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32,20-28</a:t>
            </a:r>
            <a:r>
              <a:rPr lang="pl-PL" sz="2000" b="1" dirty="0">
                <a:solidFill>
                  <a:prstClr val="white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endParaRPr lang="en" sz="2000" b="1" dirty="0">
              <a:solidFill>
                <a:prstClr val="white"/>
              </a:solidFill>
              <a:effectLst>
                <a:glow rad="127000">
                  <a:srgbClr val="77110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0554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  <p:bldP spid="9" grpId="0"/>
      <p:bldP spid="12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6890</TotalTime>
  <Words>1190</Words>
  <Application>Microsoft Office PowerPoint</Application>
  <PresentationFormat>Niestandardowy</PresentationFormat>
  <Paragraphs>49</Paragraphs>
  <Slides>11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11</vt:i4>
      </vt:variant>
    </vt:vector>
  </HeadingPairs>
  <TitlesOfParts>
    <vt:vector size="20" baseType="lpstr">
      <vt:lpstr>Arial</vt:lpstr>
      <vt:lpstr>Aptos</vt:lpstr>
      <vt:lpstr>Comic Sans MS</vt:lpstr>
      <vt:lpstr>Constantia</vt:lpstr>
      <vt:lpstr>Calibri</vt:lpstr>
      <vt:lpstr>Aptos Display</vt:lpstr>
      <vt:lpstr>Tema de Office</vt:lpstr>
      <vt:lpstr>2_Tema de Office</vt:lpstr>
      <vt:lpstr>1_Tema de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Wiesław Szwajcowski</cp:lastModifiedBy>
  <cp:revision>112</cp:revision>
  <dcterms:created xsi:type="dcterms:W3CDTF">2025-08-02T14:02:20Z</dcterms:created>
  <dcterms:modified xsi:type="dcterms:W3CDTF">2025-09-11T18:45:06Z</dcterms:modified>
</cp:coreProperties>
</file>