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19"/>
  </p:notesMasterIdLst>
  <p:sldIdLst>
    <p:sldId id="307" r:id="rId4"/>
    <p:sldId id="316" r:id="rId5"/>
    <p:sldId id="257" r:id="rId6"/>
    <p:sldId id="312" r:id="rId7"/>
    <p:sldId id="259" r:id="rId8"/>
    <p:sldId id="308" r:id="rId9"/>
    <p:sldId id="302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</p:sldIdLst>
  <p:sldSz cx="12192000" cy="685800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Avenir Next LT Pro" charset="-18"/>
      <p:regular r:id="rId24"/>
      <p:bold r:id="rId25"/>
      <p:italic r:id="rId26"/>
      <p:boldItalic r:id="rId27"/>
    </p:embeddedFont>
    <p:embeddedFont>
      <p:font typeface="Comic Sans MS" pitchFamily="66" charset="0"/>
      <p:regular r:id="rId28"/>
      <p:bold r:id="rId29"/>
      <p:italic r:id="rId30"/>
      <p:boldItalic r:id="rId31"/>
    </p:embeddedFont>
    <p:embeddedFont>
      <p:font typeface="Constantia" pitchFamily="18" charset="0"/>
      <p:regular r:id="rId32"/>
      <p:bold r:id="rId33"/>
      <p:italic r:id="rId34"/>
      <p:boldItalic r:id="rId3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pl-PL" sz="1600" b="1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Przybytek </a:t>
          </a:r>
          <a:r>
            <a:rPr lang="en-US" sz="1600" b="1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1600" b="1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Miejsce </a:t>
          </a:r>
          <a:r>
            <a:rPr lang="pl-PL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święte i najświętsze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Złota arka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Stół na chleby </a:t>
          </a:r>
          <a:r>
            <a:rPr lang="pl-PL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pokładne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Świecznik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Ołtarz kadzenia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Ołtarz całopalenia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Umywalnia z brązu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Dziedziniec zewnętrzny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pl-PL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Napierśnik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pl-PL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Reszta ubioru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3730" custLinFactNeighborY="8138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 custLinFactNeighborX="-3853" custLinFactNeighborY="-153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 custScaleX="103965" custLinFactNeighborX="-2889" custLinFactNeighborY="153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X="-429" custLinFactNeighborY="-15382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 custLinFactNeighborX="-4816" custLinFactNeighborY="-153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 custLinFactNeighborX="-481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 custLinFactNeighborX="-4816" custLinFactNeighborY="306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0622" custLinFactNeighborY="378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3182" custLinFactNeighborY="378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0334" custLinFactNeighborY="378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1461" custLinFactNeighborY="3788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D13E1198-4704-4A8C-AA24-2F26BF0A18A7}" type="presOf" srcId="{A8175794-1F44-43F7-9D4F-CC296D3B8ADA}" destId="{D390EC06-B602-440F-8428-F7F620A0B436}" srcOrd="0" destOrd="0" presId="urn:microsoft.com/office/officeart/2008/layout/BendingPictureCaptionList"/>
    <dgm:cxn modelId="{BEDD8EE9-8895-47CF-9297-5872B41DF5C5}" type="presOf" srcId="{8068F729-B0D8-4980-AC64-0621E7BB3C27}" destId="{347D9810-FE78-4AB5-9796-6ED07404A0BC}" srcOrd="0" destOrd="0" presId="urn:microsoft.com/office/officeart/2008/layout/BendingPictureCaptionList"/>
    <dgm:cxn modelId="{4D30423D-297E-40C9-8EE0-AC1D9BC79D91}" type="presOf" srcId="{87056B05-6AA4-4DF1-8DFA-0E14EAD13190}" destId="{FCE28017-B101-4849-A3A6-3F8D9F31B0F1}" srcOrd="0" destOrd="0" presId="urn:microsoft.com/office/officeart/2008/layout/BendingPictureCaptionList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BB74CD63-5BDB-4EC9-A39B-F25AB074FBC7}" type="presOf" srcId="{62A60772-77E3-41EF-B695-844D585AD676}" destId="{FC1E61E0-495C-475F-AA0F-825504F36D01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73EA66FB-3E89-42CC-B7E4-9CAC25F3E0EB}" type="presOf" srcId="{D93E5ED7-03CC-4B04-A65C-F36729DC2ACF}" destId="{EADAE55F-F69D-4AD1-8008-AC1263F9B6F0}" srcOrd="0" destOrd="0" presId="urn:microsoft.com/office/officeart/2008/layout/BendingPictureCaptionList"/>
    <dgm:cxn modelId="{27D2B394-7F3F-4236-AE44-B91884CB927D}" type="presOf" srcId="{17BAD6A6-2F19-4EB6-AAA1-374C49B08244}" destId="{4439C5A3-9D16-4EBD-AFB6-24F095A487A4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276CC6C3-69E5-4BC9-93C6-213152168C30}" type="presOf" srcId="{6B7244AE-9981-405E-9456-33B09CD81279}" destId="{A24DB3D5-00EA-4D74-9CDA-24E7254BEEB4}" srcOrd="0" destOrd="0" presId="urn:microsoft.com/office/officeart/2008/layout/BendingPictureCaptionList"/>
    <dgm:cxn modelId="{5CAE94B7-8A4B-4282-9FA4-E4D3BA43FC18}" type="presOf" srcId="{844FA8FA-AC7E-4248-BD7A-EEF03BED24B1}" destId="{FE707ABA-DF86-4213-A5A0-AB2F4F4789B1}" srcOrd="0" destOrd="0" presId="urn:microsoft.com/office/officeart/2008/layout/BendingPictureCaptionList"/>
    <dgm:cxn modelId="{937FB00A-EFBD-4209-84EB-B3FD8E1D0F76}" type="presOf" srcId="{2A804092-943E-4C89-B691-7CE01EEB0EC6}" destId="{6E832882-63CA-4983-9778-0A5212D2B2A7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151F219C-30B2-4182-9D0C-AE670F0215BD}" type="presOf" srcId="{AF4DE412-F98E-4ECF-8759-AF0EF0885B1F}" destId="{42ED99A7-8107-4B56-B369-BA7DC18CFBA0}" srcOrd="0" destOrd="0" presId="urn:microsoft.com/office/officeart/2008/layout/BendingPictureCaptionList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D271FFBE-3964-4CCE-B7C7-4B995160B957}" type="presOf" srcId="{8C76CE66-F1D9-4C4A-9A85-5DA8EB30733C}" destId="{AEEF0A4A-84B2-4C88-A8B3-4808080E6FE8}" srcOrd="0" destOrd="0" presId="urn:microsoft.com/office/officeart/2008/layout/BendingPictureCaptionList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DDA2C433-4C6E-4684-B01A-19413FB02259}" type="presOf" srcId="{80FA390D-A304-4FF4-8B16-9E68199DF3DA}" destId="{35A015F5-4AE6-4EAD-BD33-2682AF2962E5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22396FC0-CF58-4A0B-A8B9-A7299B722B82}" type="presParOf" srcId="{347D9810-FE78-4AB5-9796-6ED07404A0BC}" destId="{F3E5C4DA-B0B2-4FC4-ADA9-253D33E01AC3}" srcOrd="0" destOrd="0" presId="urn:microsoft.com/office/officeart/2008/layout/BendingPictureCaptionList"/>
    <dgm:cxn modelId="{73D28BD7-EF62-4019-B741-D952B43288E0}" type="presParOf" srcId="{F3E5C4DA-B0B2-4FC4-ADA9-253D33E01AC3}" destId="{3B6AB04C-29B0-4213-8EE0-EB481436E552}" srcOrd="0" destOrd="0" presId="urn:microsoft.com/office/officeart/2008/layout/BendingPictureCaptionList"/>
    <dgm:cxn modelId="{BDDC77C8-AFBE-4986-A59B-6744CF1BBBBC}" type="presParOf" srcId="{F3E5C4DA-B0B2-4FC4-ADA9-253D33E01AC3}" destId="{D390EC06-B602-440F-8428-F7F620A0B436}" srcOrd="1" destOrd="0" presId="urn:microsoft.com/office/officeart/2008/layout/BendingPictureCaptionList"/>
    <dgm:cxn modelId="{785739B9-3AD9-4E8C-9EE8-7324C34811D8}" type="presParOf" srcId="{347D9810-FE78-4AB5-9796-6ED07404A0BC}" destId="{3C125041-7166-4648-95A6-62B3DC1A5FA3}" srcOrd="1" destOrd="0" presId="urn:microsoft.com/office/officeart/2008/layout/BendingPictureCaptionList"/>
    <dgm:cxn modelId="{CA90D42B-C7AE-433B-B25B-8C9E269A7F36}" type="presParOf" srcId="{347D9810-FE78-4AB5-9796-6ED07404A0BC}" destId="{7F0F27EA-ECF0-4D15-806F-1B45EE8F8609}" srcOrd="2" destOrd="0" presId="urn:microsoft.com/office/officeart/2008/layout/BendingPictureCaptionList"/>
    <dgm:cxn modelId="{57413EBA-0AD2-4D82-B68E-046F75F0E21D}" type="presParOf" srcId="{7F0F27EA-ECF0-4D15-806F-1B45EE8F8609}" destId="{347916EE-925A-4670-ACCD-446503FD5831}" srcOrd="0" destOrd="0" presId="urn:microsoft.com/office/officeart/2008/layout/BendingPictureCaptionList"/>
    <dgm:cxn modelId="{3B24EDFE-76CF-49C5-A7CB-98A67C091359}" type="presParOf" srcId="{7F0F27EA-ECF0-4D15-806F-1B45EE8F8609}" destId="{FC1E61E0-495C-475F-AA0F-825504F36D01}" srcOrd="1" destOrd="0" presId="urn:microsoft.com/office/officeart/2008/layout/BendingPictureCaptionList"/>
    <dgm:cxn modelId="{B0FE737A-BF51-41A3-8AC5-F36162660BAB}" type="presParOf" srcId="{347D9810-FE78-4AB5-9796-6ED07404A0BC}" destId="{604AC99E-27DF-4950-B85D-85FB1B4C0126}" srcOrd="3" destOrd="0" presId="urn:microsoft.com/office/officeart/2008/layout/BendingPictureCaptionList"/>
    <dgm:cxn modelId="{73DBCEBA-F78C-4070-80A9-FEE4543FAE77}" type="presParOf" srcId="{347D9810-FE78-4AB5-9796-6ED07404A0BC}" destId="{9362D336-5EF7-4C47-9456-B6DEE1F4F05B}" srcOrd="4" destOrd="0" presId="urn:microsoft.com/office/officeart/2008/layout/BendingPictureCaptionList"/>
    <dgm:cxn modelId="{EFA8C0D5-D3D6-43A4-85A4-64A029A7AECE}" type="presParOf" srcId="{9362D336-5EF7-4C47-9456-B6DEE1F4F05B}" destId="{45C51B78-7F84-4D77-97B8-D234F85857C1}" srcOrd="0" destOrd="0" presId="urn:microsoft.com/office/officeart/2008/layout/BendingPictureCaptionList"/>
    <dgm:cxn modelId="{F4B512C4-36B6-44B5-A8BA-96963A3902F0}" type="presParOf" srcId="{9362D336-5EF7-4C47-9456-B6DEE1F4F05B}" destId="{EADAE55F-F69D-4AD1-8008-AC1263F9B6F0}" srcOrd="1" destOrd="0" presId="urn:microsoft.com/office/officeart/2008/layout/BendingPictureCaptionList"/>
    <dgm:cxn modelId="{45238F13-F25A-44B4-AB75-8EDFA83F531E}" type="presParOf" srcId="{347D9810-FE78-4AB5-9796-6ED07404A0BC}" destId="{6317E300-7DBD-4AD1-9265-A10432F45B3C}" srcOrd="5" destOrd="0" presId="urn:microsoft.com/office/officeart/2008/layout/BendingPictureCaptionList"/>
    <dgm:cxn modelId="{C0255C5B-0CFC-4D05-97E8-2D955A81AD13}" type="presParOf" srcId="{347D9810-FE78-4AB5-9796-6ED07404A0BC}" destId="{337819BF-A355-4F20-B16C-4044FC84BCFA}" srcOrd="6" destOrd="0" presId="urn:microsoft.com/office/officeart/2008/layout/BendingPictureCaptionList"/>
    <dgm:cxn modelId="{C67F8348-98FC-43C7-A1BD-EED794228D64}" type="presParOf" srcId="{337819BF-A355-4F20-B16C-4044FC84BCFA}" destId="{13FCF3A8-63AE-4CA8-89D7-45EBD7316758}" srcOrd="0" destOrd="0" presId="urn:microsoft.com/office/officeart/2008/layout/BendingPictureCaptionList"/>
    <dgm:cxn modelId="{B7AF535B-8510-4283-90CA-252C15D49833}" type="presParOf" srcId="{337819BF-A355-4F20-B16C-4044FC84BCFA}" destId="{FCE28017-B101-4849-A3A6-3F8D9F31B0F1}" srcOrd="1" destOrd="0" presId="urn:microsoft.com/office/officeart/2008/layout/BendingPictureCaptionList"/>
    <dgm:cxn modelId="{0B621054-3002-4F4D-B29B-9D2D04BF4414}" type="presParOf" srcId="{347D9810-FE78-4AB5-9796-6ED07404A0BC}" destId="{B4C494F0-E9ED-410E-890A-F712FE2ADC0B}" srcOrd="7" destOrd="0" presId="urn:microsoft.com/office/officeart/2008/layout/BendingPictureCaptionList"/>
    <dgm:cxn modelId="{A46D7C16-3C0E-40BE-8104-A879031C84E8}" type="presParOf" srcId="{347D9810-FE78-4AB5-9796-6ED07404A0BC}" destId="{77468C81-18F6-4A06-8BC6-2C971C701900}" srcOrd="8" destOrd="0" presId="urn:microsoft.com/office/officeart/2008/layout/BendingPictureCaptionList"/>
    <dgm:cxn modelId="{3E23EA7C-8108-4C37-94F5-D27730E43C60}" type="presParOf" srcId="{77468C81-18F6-4A06-8BC6-2C971C701900}" destId="{A3894D9B-1D9B-4D9A-BE86-071850DC0C31}" srcOrd="0" destOrd="0" presId="urn:microsoft.com/office/officeart/2008/layout/BendingPictureCaptionList"/>
    <dgm:cxn modelId="{5399E05D-6B3C-4D94-9CC5-E5A927B2AE49}" type="presParOf" srcId="{77468C81-18F6-4A06-8BC6-2C971C701900}" destId="{4439C5A3-9D16-4EBD-AFB6-24F095A487A4}" srcOrd="1" destOrd="0" presId="urn:microsoft.com/office/officeart/2008/layout/BendingPictureCaptionList"/>
    <dgm:cxn modelId="{B007E246-E4C8-4904-9C29-F69B1AB59F68}" type="presParOf" srcId="{347D9810-FE78-4AB5-9796-6ED07404A0BC}" destId="{D1E84494-F314-4963-8169-9572DD7C33F6}" srcOrd="9" destOrd="0" presId="urn:microsoft.com/office/officeart/2008/layout/BendingPictureCaptionList"/>
    <dgm:cxn modelId="{039CD1D8-C413-4084-9C06-7B0843314BF9}" type="presParOf" srcId="{347D9810-FE78-4AB5-9796-6ED07404A0BC}" destId="{856F454C-D1E3-424B-9413-4E1CE3B4F4C2}" srcOrd="10" destOrd="0" presId="urn:microsoft.com/office/officeart/2008/layout/BendingPictureCaptionList"/>
    <dgm:cxn modelId="{CC3E2D2E-DED3-439C-8166-AEA065C26571}" type="presParOf" srcId="{856F454C-D1E3-424B-9413-4E1CE3B4F4C2}" destId="{C5AB7DA8-1CA9-4DC3-85B9-19271D3EBDA8}" srcOrd="0" destOrd="0" presId="urn:microsoft.com/office/officeart/2008/layout/BendingPictureCaptionList"/>
    <dgm:cxn modelId="{BD314678-829E-442A-BFC4-8118109817F7}" type="presParOf" srcId="{856F454C-D1E3-424B-9413-4E1CE3B4F4C2}" destId="{6E832882-63CA-4983-9778-0A5212D2B2A7}" srcOrd="1" destOrd="0" presId="urn:microsoft.com/office/officeart/2008/layout/BendingPictureCaptionList"/>
    <dgm:cxn modelId="{DE7FCB78-EB0C-497B-9D06-605641D372F5}" type="presParOf" srcId="{347D9810-FE78-4AB5-9796-6ED07404A0BC}" destId="{3446B139-96E8-47E4-8B6A-0078F5ACC5D0}" srcOrd="11" destOrd="0" presId="urn:microsoft.com/office/officeart/2008/layout/BendingPictureCaptionList"/>
    <dgm:cxn modelId="{13F6A326-2AE2-4697-8859-92A8665FE844}" type="presParOf" srcId="{347D9810-FE78-4AB5-9796-6ED07404A0BC}" destId="{80D58575-6279-4A00-9290-A4695F0C78FA}" srcOrd="12" destOrd="0" presId="urn:microsoft.com/office/officeart/2008/layout/BendingPictureCaptionList"/>
    <dgm:cxn modelId="{FF54BCE9-BB35-4371-8744-A197059B42ED}" type="presParOf" srcId="{80D58575-6279-4A00-9290-A4695F0C78FA}" destId="{F573CA93-0982-4CBC-8F89-AEFFDFCDCC07}" srcOrd="0" destOrd="0" presId="urn:microsoft.com/office/officeart/2008/layout/BendingPictureCaptionList"/>
    <dgm:cxn modelId="{796D8ACA-988D-46A7-B062-D650140D406B}" type="presParOf" srcId="{80D58575-6279-4A00-9290-A4695F0C78FA}" destId="{A24DB3D5-00EA-4D74-9CDA-24E7254BEEB4}" srcOrd="1" destOrd="0" presId="urn:microsoft.com/office/officeart/2008/layout/BendingPictureCaptionList"/>
    <dgm:cxn modelId="{70231833-87AF-4714-8911-D5CC802F08D0}" type="presParOf" srcId="{347D9810-FE78-4AB5-9796-6ED07404A0BC}" destId="{FD61ADF3-EF22-495E-B4E5-62DB8CD1E475}" srcOrd="13" destOrd="0" presId="urn:microsoft.com/office/officeart/2008/layout/BendingPictureCaptionList"/>
    <dgm:cxn modelId="{1D34772D-90A8-43AB-965D-8A3141E0B82B}" type="presParOf" srcId="{347D9810-FE78-4AB5-9796-6ED07404A0BC}" destId="{3A219293-AAE8-4C51-9C62-212721591BCC}" srcOrd="14" destOrd="0" presId="urn:microsoft.com/office/officeart/2008/layout/BendingPictureCaptionList"/>
    <dgm:cxn modelId="{CCB3E0B6-BE16-4610-9416-3D985F6A90F3}" type="presParOf" srcId="{3A219293-AAE8-4C51-9C62-212721591BCC}" destId="{96D61A8B-93EB-4554-B73A-2BF2524C33FB}" srcOrd="0" destOrd="0" presId="urn:microsoft.com/office/officeart/2008/layout/BendingPictureCaptionList"/>
    <dgm:cxn modelId="{B5FB2524-D5AD-47BA-93CF-FDE6D2189C34}" type="presParOf" srcId="{3A219293-AAE8-4C51-9C62-212721591BCC}" destId="{42ED99A7-8107-4B56-B369-BA7DC18CFBA0}" srcOrd="1" destOrd="0" presId="urn:microsoft.com/office/officeart/2008/layout/BendingPictureCaptionList"/>
    <dgm:cxn modelId="{BACA0866-DCDF-4CD7-AB88-FCA3D7163AF6}" type="presParOf" srcId="{347D9810-FE78-4AB5-9796-6ED07404A0BC}" destId="{68FF6367-DD5E-4292-BC47-6D9C7FE57ECC}" srcOrd="15" destOrd="0" presId="urn:microsoft.com/office/officeart/2008/layout/BendingPictureCaptionList"/>
    <dgm:cxn modelId="{BA46E19B-CD96-46DB-A8D8-6042BD4ECD55}" type="presParOf" srcId="{347D9810-FE78-4AB5-9796-6ED07404A0BC}" destId="{3581BA56-6521-418D-A29C-2A10B2354D7F}" srcOrd="16" destOrd="0" presId="urn:microsoft.com/office/officeart/2008/layout/BendingPictureCaptionList"/>
    <dgm:cxn modelId="{30D26DF5-BD99-4B6B-807F-D59130BF8E5A}" type="presParOf" srcId="{3581BA56-6521-418D-A29C-2A10B2354D7F}" destId="{C06AF406-4B14-40C6-9E33-B8582148E012}" srcOrd="0" destOrd="0" presId="urn:microsoft.com/office/officeart/2008/layout/BendingPictureCaptionList"/>
    <dgm:cxn modelId="{88414D5B-CA9E-4499-B3CE-04C0309EC6E1}" type="presParOf" srcId="{3581BA56-6521-418D-A29C-2A10B2354D7F}" destId="{FE707ABA-DF86-4213-A5A0-AB2F4F4789B1}" srcOrd="1" destOrd="0" presId="urn:microsoft.com/office/officeart/2008/layout/BendingPictureCaptionList"/>
    <dgm:cxn modelId="{AB51EC2C-F807-45D8-B09C-DF513E3F0DE5}" type="presParOf" srcId="{347D9810-FE78-4AB5-9796-6ED07404A0BC}" destId="{F95F2110-3A5F-4A84-9E81-C04B4D7815C7}" srcOrd="17" destOrd="0" presId="urn:microsoft.com/office/officeart/2008/layout/BendingPictureCaptionList"/>
    <dgm:cxn modelId="{56272313-659C-4402-9CF7-5C7F76EFDC28}" type="presParOf" srcId="{347D9810-FE78-4AB5-9796-6ED07404A0BC}" destId="{E9BCC2C6-F9C4-4218-A64E-BC3E8A11BBAF}" srcOrd="18" destOrd="0" presId="urn:microsoft.com/office/officeart/2008/layout/BendingPictureCaptionList"/>
    <dgm:cxn modelId="{C8419EB9-5591-4D55-B70A-C51601C7412B}" type="presParOf" srcId="{E9BCC2C6-F9C4-4218-A64E-BC3E8A11BBAF}" destId="{0FEB24B2-FC00-427A-8726-FB0F4770CDC7}" srcOrd="0" destOrd="0" presId="urn:microsoft.com/office/officeart/2008/layout/BendingPictureCaptionList"/>
    <dgm:cxn modelId="{295A4E88-D42D-4B5B-B114-C9A45E478AC2}" type="presParOf" srcId="{E9BCC2C6-F9C4-4218-A64E-BC3E8A11BBAF}" destId="{AEEF0A4A-84B2-4C88-A8B3-4808080E6FE8}" srcOrd="1" destOrd="0" presId="urn:microsoft.com/office/officeart/2008/layout/BendingPictureCaptionList"/>
    <dgm:cxn modelId="{5941C5D8-6F84-4AF8-834A-82AA52DBCCBE}" type="presParOf" srcId="{347D9810-FE78-4AB5-9796-6ED07404A0BC}" destId="{92BE1157-367C-419D-A5D0-931A87E767C1}" srcOrd="19" destOrd="0" presId="urn:microsoft.com/office/officeart/2008/layout/BendingPictureCaptionList"/>
    <dgm:cxn modelId="{90B44941-FC49-4BBC-8789-85D7C3DBA769}" type="presParOf" srcId="{347D9810-FE78-4AB5-9796-6ED07404A0BC}" destId="{D1DB7618-BAC8-41FB-AD67-5A1EFDD394B2}" srcOrd="20" destOrd="0" presId="urn:microsoft.com/office/officeart/2008/layout/BendingPictureCaptionList"/>
    <dgm:cxn modelId="{6F68D043-229C-40F2-BB95-E25272582601}" type="presParOf" srcId="{D1DB7618-BAC8-41FB-AD67-5A1EFDD394B2}" destId="{23D410F9-38BA-4E6C-A403-BC66A2A410F0}" srcOrd="0" destOrd="0" presId="urn:microsoft.com/office/officeart/2008/layout/BendingPictureCaptionList"/>
    <dgm:cxn modelId="{C7DD43F7-0B22-4613-A661-7410160C8F0B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endParaRPr lang="pl-PL" sz="2000" b="1" noProof="0" dirty="0"/>
        </a:p>
        <a:p>
          <a:r>
            <a:rPr lang="pl-PL" sz="2000" b="1" noProof="0" dirty="0"/>
            <a:t>Bóg nienawidzi grzechu
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pl-PL" sz="2000" b="1" noProof="0" dirty="0"/>
            <a:t>Bóg zbawia grzesznika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pl-PL" sz="2000" b="1" noProof="0" dirty="0"/>
            <a:t>Bóg zniszczy niegodziwych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pl-PL" sz="2000" b="1" noProof="0" dirty="0"/>
            <a:t>Bóg zapewnia nas o wspaniałej przyszłości.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FD8C777-0132-418C-9C9A-92D8AC470BA5}" type="presOf" srcId="{86A7F525-B45A-4A43-8AED-309D66264AEF}" destId="{7D8D03E4-0C22-48F5-A6E5-2AE8006B3ED3}" srcOrd="0" destOrd="0" presId="urn:microsoft.com/office/officeart/2005/8/layout/vList2"/>
    <dgm:cxn modelId="{8C83314C-8DA1-4A49-8062-EB108DFB1708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D5EFD1B5-86D6-4452-A4C3-7B0E293B9D60}" type="presOf" srcId="{F20FDDF8-220C-4AA0-886B-BF43CD4C7617}" destId="{CF501F27-D192-4894-A090-DEB699832C3E}" srcOrd="0" destOrd="0" presId="urn:microsoft.com/office/officeart/2005/8/layout/vList2"/>
    <dgm:cxn modelId="{F3FC1A39-AF84-47C0-94BD-2ACC650FFE69}" type="presOf" srcId="{32C9E038-EEC1-4667-8B92-B52A99202B02}" destId="{49FB8278-23E9-44B1-B0E9-2B687210E11D}" srcOrd="0" destOrd="0" presId="urn:microsoft.com/office/officeart/2005/8/layout/vList2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4BBC336A-DC04-4850-AF6D-94035A9557BA}" type="presOf" srcId="{297C62F1-A08F-43AA-A459-1C1C09E709F2}" destId="{C188DD80-2EA5-48DD-A3DA-B408111F1352}" srcOrd="0" destOrd="0" presId="urn:microsoft.com/office/officeart/2005/8/layout/vList2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D5CC920F-743F-4328-A1AD-B438B318E2FE}" type="presParOf" srcId="{22B53AE7-7CCB-44B4-BCB7-75054A0E5A74}" destId="{7D8D03E4-0C22-48F5-A6E5-2AE8006B3ED3}" srcOrd="0" destOrd="0" presId="urn:microsoft.com/office/officeart/2005/8/layout/vList2"/>
    <dgm:cxn modelId="{08B53312-FB30-4AAE-B23B-F68A5645D1C6}" type="presParOf" srcId="{22B53AE7-7CCB-44B4-BCB7-75054A0E5A74}" destId="{FD9D441D-4C02-46FE-AEAA-9353162D44A3}" srcOrd="1" destOrd="0" presId="urn:microsoft.com/office/officeart/2005/8/layout/vList2"/>
    <dgm:cxn modelId="{531BD729-9940-4C94-93D3-4C995F775663}" type="presParOf" srcId="{22B53AE7-7CCB-44B4-BCB7-75054A0E5A74}" destId="{49FB8278-23E9-44B1-B0E9-2B687210E11D}" srcOrd="2" destOrd="0" presId="urn:microsoft.com/office/officeart/2005/8/layout/vList2"/>
    <dgm:cxn modelId="{382BDC78-0BF8-4EBB-BCB8-568947E3BC93}" type="presParOf" srcId="{22B53AE7-7CCB-44B4-BCB7-75054A0E5A74}" destId="{08C5DBD7-15A1-4F72-93D9-4ABFE00ACB88}" srcOrd="3" destOrd="0" presId="urn:microsoft.com/office/officeart/2005/8/layout/vList2"/>
    <dgm:cxn modelId="{D975DDB7-2779-4CC7-9FEE-0DE235F678CD}" type="presParOf" srcId="{22B53AE7-7CCB-44B4-BCB7-75054A0E5A74}" destId="{C188DD80-2EA5-48DD-A3DA-B408111F1352}" srcOrd="4" destOrd="0" presId="urn:microsoft.com/office/officeart/2005/8/layout/vList2"/>
    <dgm:cxn modelId="{98052F72-DF37-4718-BFD2-1C8AEC243904}" type="presParOf" srcId="{22B53AE7-7CCB-44B4-BCB7-75054A0E5A74}" destId="{E1D371B1-5AB3-49C3-A5EB-AF139FC28236}" srcOrd="5" destOrd="0" presId="urn:microsoft.com/office/officeart/2005/8/layout/vList2"/>
    <dgm:cxn modelId="{9C39E5B2-B491-44B9-87A7-D51479708B49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04125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Przybytek </a:t>
          </a:r>
          <a:r>
            <a:rPr lang="en-US" sz="1600" b="1" kern="120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l-PL" sz="1600" b="1" kern="120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Miejsce </a:t>
          </a:r>
          <a:r>
            <a:rPr lang="pl-PL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święte i najświętsze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04125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090774" y="1898733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Złota arka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90774" y="1898733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063014" y="1914232"/>
          <a:ext cx="1672776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Stół na chleby </a:t>
          </a:r>
          <a:r>
            <a:rPr lang="pl-PL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pokładne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014" y="1914232"/>
        <a:ext cx="1672776" cy="506196"/>
      </dsp:txXfrm>
    </dsp:sp>
    <dsp:sp modelId="{13FCF3A8-63AE-4CA8-89D7-45EBD7316758}">
      <dsp:nvSpPr>
        <dsp:cNvPr id="0" name=""/>
        <dsp:cNvSpPr/>
      </dsp:nvSpPr>
      <dsp:spPr>
        <a:xfrm>
          <a:off x="5959561" y="15493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052534" y="1898733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Świecznik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52534" y="1898733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041161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Ołtarz kadzenia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1161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029789" y="19219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Ołtarz całopalenia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29789" y="19219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Umywalnia z brązu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07249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Dziedziniec zewnętrzny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72490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02307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02307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45111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Napierśnik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5111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05187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Reszta ubioru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51872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1124"/>
          <a:ext cx="4708606" cy="4600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2000" b="1" kern="1200" noProof="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noProof="0" dirty="0"/>
            <a:t>Bóg nienawidzi grzechu
</a:t>
          </a:r>
          <a:endParaRPr lang="en-US" sz="2000" kern="1200" noProof="0" dirty="0"/>
        </a:p>
      </dsp:txBody>
      <dsp:txXfrm>
        <a:off x="0" y="1124"/>
        <a:ext cx="4708606" cy="460001"/>
      </dsp:txXfrm>
    </dsp:sp>
    <dsp:sp modelId="{49FB8278-23E9-44B1-B0E9-2B687210E11D}">
      <dsp:nvSpPr>
        <dsp:cNvPr id="0" name=""/>
        <dsp:cNvSpPr/>
      </dsp:nvSpPr>
      <dsp:spPr>
        <a:xfrm>
          <a:off x="0" y="466273"/>
          <a:ext cx="4708606" cy="460001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noProof="0" dirty="0"/>
            <a:t>Bóg zbawia grzesznika</a:t>
          </a:r>
          <a:endParaRPr lang="en-US" sz="2000" kern="1200" noProof="0" dirty="0"/>
        </a:p>
      </dsp:txBody>
      <dsp:txXfrm>
        <a:off x="0" y="466273"/>
        <a:ext cx="4708606" cy="460001"/>
      </dsp:txXfrm>
    </dsp:sp>
    <dsp:sp modelId="{C188DD80-2EA5-48DD-A3DA-B408111F1352}">
      <dsp:nvSpPr>
        <dsp:cNvPr id="0" name=""/>
        <dsp:cNvSpPr/>
      </dsp:nvSpPr>
      <dsp:spPr>
        <a:xfrm>
          <a:off x="0" y="931421"/>
          <a:ext cx="4708606" cy="460001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noProof="0" dirty="0"/>
            <a:t>Bóg zniszczy niegodziwych</a:t>
          </a:r>
          <a:endParaRPr lang="en-US" sz="2000" kern="1200" noProof="0" dirty="0"/>
        </a:p>
      </dsp:txBody>
      <dsp:txXfrm>
        <a:off x="0" y="931421"/>
        <a:ext cx="4708606" cy="460001"/>
      </dsp:txXfrm>
    </dsp:sp>
    <dsp:sp modelId="{CF501F27-D192-4894-A090-DEB699832C3E}">
      <dsp:nvSpPr>
        <dsp:cNvPr id="0" name=""/>
        <dsp:cNvSpPr/>
      </dsp:nvSpPr>
      <dsp:spPr>
        <a:xfrm>
          <a:off x="0" y="1396570"/>
          <a:ext cx="4708606" cy="460001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noProof="0" dirty="0"/>
            <a:t>Bóg zapewnia nas o wspaniałej przyszłości.</a:t>
          </a:r>
          <a:endParaRPr lang="en-US" sz="2000" kern="1200" noProof="0" dirty="0"/>
        </a:p>
      </dsp:txBody>
      <dsp:txXfrm>
        <a:off x="0" y="1396570"/>
        <a:ext cx="4708606" cy="460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3261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7367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6873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048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39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35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75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8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181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30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56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5031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760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04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83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61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31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12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80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72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72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8312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9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175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367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73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3080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15637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4172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3572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2396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2175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pPr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23/09/2025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39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25/09/2025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jpe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xmlns="" id="{471D98A4-63C4-4A75-BD52-CB7C4B674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xmlns="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xmlns="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xmlns="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xmlns="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pl-PL" sz="8000" b="1" dirty="0" smtClean="0">
                <a:ln/>
                <a:solidFill>
                  <a:schemeClr val="accent4"/>
                </a:solidFill>
              </a:rPr>
              <a:t>PRZYBYTEK</a:t>
            </a:r>
            <a:endParaRPr lang="en-US" sz="80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noProof="0" dirty="0" smtClean="0">
                <a:solidFill>
                  <a:schemeClr val="accent5">
                    <a:lumMod val="50000"/>
                  </a:schemeClr>
                </a:solidFill>
              </a:rPr>
              <a:t>Lekcja 13 na 27. września</a:t>
            </a:r>
            <a:r>
              <a:rPr lang="en-US" sz="1600" b="1" noProof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xmlns="" val="416152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12700" dist="38100" dir="2700000" algn="tl" rotWithShape="0">
                    <a:prstClr val="black"/>
                  </a:outerShdw>
                </a:effectLst>
              </a:rPr>
              <a:t>BUDOWA</a:t>
            </a:r>
            <a:endParaRPr lang="en-US" sz="4400" b="1" spc="600" dirty="0">
              <a:ln w="9525">
                <a:solidFill>
                  <a:prstClr val="white"/>
                </a:solidFill>
                <a:prstDash val="solid"/>
              </a:ln>
              <a:solidFill>
                <a:srgbClr val="339933"/>
              </a:solidFill>
              <a:effectLst>
                <a:outerShdw blurRad="127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0A02FB3-3ED5-F316-687B-D50408385546}"/>
              </a:ext>
            </a:extLst>
          </p:cNvPr>
          <p:cNvSpPr txBox="1"/>
          <p:nvPr/>
        </p:nvSpPr>
        <p:spPr>
          <a:xfrm>
            <a:off x="4052807" y="677764"/>
            <a:ext cx="813919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900" b="1" dirty="0">
                <a:solidFill>
                  <a:prstClr val="black"/>
                </a:solidFill>
              </a:rPr>
              <a:t>Po wybudowaniu świątynia (tabernakulum i dziedziniec) była miejscem dwóch odrębnych nabożeństw: codziennego i corocznego. Różnorodne ceremonie, które się z nimi wiązały, uczą nas, że:</a:t>
            </a:r>
            <a:endParaRPr lang="en-US" sz="1900" b="1" dirty="0">
              <a:solidFill>
                <a:prstClr val="black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06442871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C033F7E-D38D-3D9A-8151-6A4288DC9BA2}"/>
              </a:ext>
            </a:extLst>
          </p:cNvPr>
          <p:cNvSpPr txBox="1"/>
          <p:nvPr/>
        </p:nvSpPr>
        <p:spPr>
          <a:xfrm>
            <a:off x="276223" y="3714893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Poprzez codzienną służbę Bóg pokazał, w jaki sposób przebacza grzesznikom dzięki łasce: poprzez śmierć niewinnego zwierzęcia, „Baranka Bożego, który gładzi grzechy świata” (J </a:t>
            </a:r>
            <a:r>
              <a:rPr lang="pl-PL" sz="2000" b="1" dirty="0" smtClean="0">
                <a:solidFill>
                  <a:prstClr val="black"/>
                </a:solidFill>
              </a:rPr>
              <a:t>1,29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xmlns="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xmlns="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xmlns="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Świątynia była również miejscem oddawania czci Bogu, wielbienia Go i wyrażania Mu wdzięczności.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A1A2F0F5-DE04-7FC3-382B-98CDCC9798F6}"/>
              </a:ext>
            </a:extLst>
          </p:cNvPr>
          <p:cNvSpPr txBox="1"/>
          <p:nvPr/>
        </p:nvSpPr>
        <p:spPr>
          <a:xfrm>
            <a:off x="276222" y="4928490"/>
            <a:ext cx="68529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Poprzez coroczną służbę (Dzień Pojednania) Bóg pokazał, w jaki sposób wyeliminuje grzech z wszechświata, przedstawiając ostateczne rozwiązanie problemu zła </a:t>
            </a:r>
            <a:r>
              <a:rPr lang="pl-PL" sz="2000" b="1" dirty="0" err="1">
                <a:solidFill>
                  <a:prstClr val="black"/>
                </a:solidFill>
              </a:rPr>
              <a:t>(</a:t>
            </a:r>
            <a:r>
              <a:rPr lang="pl-PL" sz="2000" b="1" dirty="0" err="1" smtClean="0">
                <a:solidFill>
                  <a:prstClr val="black"/>
                </a:solidFill>
              </a:rPr>
              <a:t>P</a:t>
            </a:r>
            <a:r>
              <a:rPr lang="pl-PL" sz="2000" b="1" dirty="0" smtClean="0">
                <a:solidFill>
                  <a:prstClr val="black"/>
                </a:solidFill>
              </a:rPr>
              <a:t>s 73,17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09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400" b="1" spc="600" dirty="0">
                <a:ln/>
                <a:solidFill>
                  <a:srgbClr val="339933"/>
                </a:solidFill>
              </a:rPr>
              <a:t>POŚWIĘCENIE</a:t>
            </a:r>
            <a:endParaRPr lang="en-US" sz="4400" b="1" spc="600" dirty="0">
              <a:ln/>
              <a:solidFill>
                <a:srgbClr val="33993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„Wtedy </a:t>
            </a:r>
            <a:r>
              <a:rPr lang="pl-PL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obłok zakrył Namiot Zgromadzenia, a chwała Pana napełniła </a:t>
            </a:r>
            <a:r>
              <a:rPr lang="pl-PL" b="1" dirty="0" smtClean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przybytek</a:t>
            </a:r>
            <a:r>
              <a:rPr lang="en-US" b="1" dirty="0" smtClean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Wyjścia</a:t>
            </a:r>
            <a:r>
              <a:rPr lang="en-US" sz="14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40</a:t>
            </a:r>
            <a:r>
              <a:rPr lang="pl-PL" sz="1400" b="1" dirty="0" smtClean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dirty="0" smtClean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34</a:t>
            </a:r>
            <a:r>
              <a:rPr lang="en-US" sz="14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)</a:t>
            </a:r>
            <a:endParaRPr lang="en-US" b="1" dirty="0">
              <a:solidFill>
                <a:srgbClr val="CC0000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27D63F50-EB73-8A49-4979-CBCA28B925DE}"/>
              </a:ext>
            </a:extLst>
          </p:cNvPr>
          <p:cNvSpPr txBox="1"/>
          <p:nvPr/>
        </p:nvSpPr>
        <p:spPr>
          <a:xfrm>
            <a:off x="2928570" y="1372854"/>
            <a:ext cx="62851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Księga Wyjścia kończy się poświęceniem świątyni i jej kapłanów. Bohaterem tego rozdziału jest bez wątpienia Bóg, który wypełnia wszystko swoją chwalebną obecnością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40, 34). Ta Obecność nadal towarzyszyła Tabernakulum w obłoku i w </a:t>
            </a:r>
            <a:r>
              <a:rPr lang="pl-PL" sz="2000" b="1" dirty="0" err="1">
                <a:solidFill>
                  <a:prstClr val="black"/>
                </a:solidFill>
              </a:rPr>
              <a:t>Szekinie</a:t>
            </a:r>
            <a:r>
              <a:rPr lang="pl-PL" sz="2000" b="1" dirty="0">
                <a:solidFill>
                  <a:prstClr val="black"/>
                </a:solidFill>
              </a:rPr>
              <a:t> (manifestacji boskiej chwały między cherubami arki).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xmlns="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95764" y="3770491"/>
            <a:ext cx="4896236" cy="26845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xmlns="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82746" y="188518"/>
            <a:ext cx="2892181" cy="2892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xmlns="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15CA39F-D199-FAED-8121-35D6BC31D9CF}"/>
              </a:ext>
            </a:extLst>
          </p:cNvPr>
          <p:cNvSpPr txBox="1"/>
          <p:nvPr/>
        </p:nvSpPr>
        <p:spPr>
          <a:xfrm>
            <a:off x="173180" y="3524852"/>
            <a:ext cx="775420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Po wielu miesiącach pracy świątynia została wzniesiona pierwszego dnia pierwszego miesiąca drugiego roku po wyjściu z Egiptu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40,2.17</a:t>
            </a:r>
            <a:r>
              <a:rPr lang="pl-PL" sz="2000" b="1" dirty="0">
                <a:solidFill>
                  <a:prstClr val="black"/>
                </a:solidFill>
              </a:rPr>
              <a:t>). </a:t>
            </a:r>
            <a:r>
              <a:rPr lang="pl-PL" sz="2000" b="1" dirty="0">
                <a:solidFill>
                  <a:prstClr val="black"/>
                </a:solidFill>
              </a:rPr>
              <a:t>Wszystko zostało ułożone w odpowiedniej kolejności (arka, zasłona, stół, świecznik, złoty ołtarz, ołtarz z brązu, umywalnia) i poświęcone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40,9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144543" cy="1331752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D2F15A4-5F15-71D2-06EC-B4FBFEA41232}"/>
              </a:ext>
            </a:extLst>
          </p:cNvPr>
          <p:cNvSpPr txBox="1"/>
          <p:nvPr/>
        </p:nvSpPr>
        <p:spPr>
          <a:xfrm>
            <a:off x="4355024" y="5138582"/>
            <a:ext cx="35568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końcu Aaron i jego synowie zostali ubrani w szaty kapłańskie i namaszczeni do pełnienia swojej misji (</a:t>
            </a:r>
            <a:r>
              <a:rPr lang="pl-PL" sz="2000" b="1" dirty="0" err="1">
                <a:solidFill>
                  <a:prstClr val="black"/>
                </a:solidFill>
              </a:rPr>
              <a:t>Wj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</a:rPr>
              <a:t>40,12-15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26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510C619-28F6-7579-8D7D-1705D100CD31}"/>
              </a:ext>
            </a:extLst>
          </p:cNvPr>
          <p:cNvSpPr txBox="1"/>
          <p:nvPr/>
        </p:nvSpPr>
        <p:spPr>
          <a:xfrm>
            <a:off x="2415692" y="1606550"/>
            <a:ext cx="95114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„Żaden język nie jest w stanie opisać wspaniałości sceny przedstawionej w świątyni – pozłacanych ścian odbijających światło ze złotego świecznika, jaskrawych barw bogato haftowanych zasłon z błyszczącymi aniołami, stołu i ołtarza </a:t>
            </a:r>
            <a:r>
              <a:rPr lang="pl-PL" sz="28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kadzidlanego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lśniących złotem; za drugą zasłoną świętej arki z mistycznymi cherubami, a nad nią świętej </a:t>
            </a:r>
            <a:r>
              <a:rPr lang="pl-PL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Szekiny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, widzialnego przejawu obecności Jehowy; wszystko to jest jedynie bladym odbiciem chwały świątyni Boga w niebie, wielkiego centrum dzieła odkupienia </a:t>
            </a:r>
            <a:r>
              <a:rPr lang="pl-PL" sz="28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człowieka.”</a:t>
            </a:r>
            <a:endParaRPr lang="en-U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FEE012C-4F3F-32AC-B127-460E8B9AE548}"/>
              </a:ext>
            </a:extLst>
          </p:cNvPr>
          <p:cNvSpPr txBox="1"/>
          <p:nvPr/>
        </p:nvSpPr>
        <p:spPr>
          <a:xfrm>
            <a:off x="8177143" y="359752"/>
            <a:ext cx="3850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prstClr val="black"/>
                </a:solidFill>
              </a:rPr>
              <a:t>EGW (</a:t>
            </a:r>
            <a:r>
              <a:rPr lang="pl-PL" sz="1600" b="1" i="1" dirty="0">
                <a:solidFill>
                  <a:prstClr val="black"/>
                </a:solidFill>
              </a:rPr>
              <a:t>Patriarchowie i Prorocy</a:t>
            </a:r>
            <a:r>
              <a:rPr lang="en-US" sz="1600" b="1" dirty="0">
                <a:solidFill>
                  <a:prstClr val="black"/>
                </a:solidFill>
              </a:rPr>
              <a:t>, </a:t>
            </a:r>
            <a:r>
              <a:rPr lang="pl-PL" sz="1600" b="1" dirty="0">
                <a:solidFill>
                  <a:prstClr val="black"/>
                </a:solidFill>
              </a:rPr>
              <a:t>s</a:t>
            </a:r>
            <a:r>
              <a:rPr lang="en-US" sz="1600" b="1" dirty="0">
                <a:solidFill>
                  <a:prstClr val="black"/>
                </a:solidFill>
              </a:rPr>
              <a:t>. 349)</a:t>
            </a:r>
          </a:p>
        </p:txBody>
      </p:sp>
    </p:spTree>
    <p:extLst>
      <p:ext uri="{BB962C8B-B14F-4D97-AF65-F5344CB8AC3E}">
        <p14:creationId xmlns:p14="http://schemas.microsoft.com/office/powerpoint/2010/main" xmlns="" val="329384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FE789593-959E-F562-C034-47E55FD487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INNE PRZYBYTKI</a:t>
            </a:r>
            <a:endParaRPr lang="en-US" sz="4800" b="1" spc="60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86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4400" b="1" spc="300" dirty="0">
                <a:ln w="12700">
                  <a:solidFill>
                    <a:srgbClr val="CC00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C0000"/>
                  </a:fgClr>
                  <a:bgClr>
                    <a:srgbClr val="CC00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C0000">
                      <a:lumMod val="50000"/>
                    </a:srgbClr>
                  </a:innerShdw>
                </a:effectLst>
              </a:rPr>
              <a:t>JEZUS I NOWE JERUZALEM</a:t>
            </a:r>
            <a:endParaRPr lang="en-US" sz="4400" b="1" spc="300" dirty="0">
              <a:ln w="12700">
                <a:solidFill>
                  <a:srgbClr val="CC0000">
                    <a:lumMod val="50000"/>
                  </a:srgbClr>
                </a:solidFill>
                <a:prstDash val="solid"/>
              </a:ln>
              <a:pattFill prst="narHorz">
                <a:fgClr>
                  <a:srgbClr val="CC0000"/>
                </a:fgClr>
                <a:bgClr>
                  <a:srgbClr val="CC000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C0000">
                    <a:lumMod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„SŁOWO </a:t>
            </a:r>
            <a:r>
              <a:rPr lang="pl-PL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ciałem się stało i zamieszkało wśród nas</a:t>
            </a:r>
            <a:r>
              <a:rPr lang="en-US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”</a:t>
            </a:r>
            <a:r>
              <a:rPr lang="pl-PL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      </a:t>
            </a:r>
            <a:r>
              <a:rPr lang="en-US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Jan</a:t>
            </a:r>
            <a:r>
              <a:rPr lang="en-US" sz="1400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1</a:t>
            </a:r>
            <a:r>
              <a:rPr lang="pl-PL" sz="1400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,</a:t>
            </a:r>
            <a:r>
              <a:rPr lang="en-US" sz="1400" b="1" dirty="0" smtClean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14a</a:t>
            </a:r>
            <a:r>
              <a:rPr lang="en-US" sz="1400" b="1" dirty="0">
                <a:solidFill>
                  <a:srgbClr val="339933">
                    <a:lumMod val="75000"/>
                  </a:srgb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15E1F0EE-AA6E-433B-D00F-5659F0C203F3}"/>
              </a:ext>
            </a:extLst>
          </p:cNvPr>
          <p:cNvSpPr txBox="1"/>
          <p:nvPr/>
        </p:nvSpPr>
        <p:spPr>
          <a:xfrm>
            <a:off x="4844999" y="696268"/>
            <a:ext cx="6670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„I </a:t>
            </a:r>
            <a:r>
              <a:rPr lang="pl-PL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usłyszałem donośny głos z tronu mówiący: Oto przybytek Boga między ludźmi! I będzie mieszkał z nimi, a oni będą ludem jego, a sam Bóg będzie z </a:t>
            </a:r>
            <a:r>
              <a:rPr lang="pl-PL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nimi</a:t>
            </a:r>
            <a:r>
              <a:rPr lang="en-US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pl-PL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Objawienie</a:t>
            </a:r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21</a:t>
            </a:r>
            <a:r>
              <a:rPr lang="pl-PL" sz="1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n-US" sz="1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n-US" sz="1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BF7DB2A-1DC4-D1D8-25A4-156D246F0370}"/>
              </a:ext>
            </a:extLst>
          </p:cNvPr>
          <p:cNvSpPr txBox="1"/>
          <p:nvPr/>
        </p:nvSpPr>
        <p:spPr>
          <a:xfrm>
            <a:off x="0" y="1943744"/>
            <a:ext cx="57175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W Ewangelii Jana </a:t>
            </a:r>
            <a:r>
              <a:rPr lang="pl-PL" sz="2000" b="1" dirty="0" smtClean="0">
                <a:solidFill>
                  <a:prstClr val="black"/>
                </a:solidFill>
              </a:rPr>
              <a:t>1,14 </a:t>
            </a:r>
            <a:r>
              <a:rPr lang="pl-PL" sz="2000" b="1" dirty="0">
                <a:solidFill>
                  <a:prstClr val="black"/>
                </a:solidFill>
              </a:rPr>
              <a:t>jest napisane, że Jezus stał się ciałem i „zamieszkał” (był przybytkiem) wśród nas. </a:t>
            </a:r>
            <a:r>
              <a:rPr lang="pl-PL" sz="2000" b="1" dirty="0">
                <a:solidFill>
                  <a:prstClr val="black"/>
                </a:solidFill>
              </a:rPr>
              <a:t>Dzięki swojemu wcieleniu Jezus, wieczny Bóg, spełnił swoje pragnienie, by fizycznie zamieszkać wśród nas. Stał się Emmanuelem, Bogiem z nami (Mt 1:23).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xmlns="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xmlns="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xmlns="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Dzięki Duchowi Świętemu Bóg nadal mieszka wśród nas (Mt 18,20; 1 Kor 3,16).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6922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Stanie się to, gdy plan zbawienia zostanie zrealizowany, a zło zostanie całkowicie wyeliminowane.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Ale wkrótce nadejdzie dzień, w którym będziemy mogli stanąć twarzą w twarz z naszym Bogiem i zamieszkać </a:t>
            </a:r>
            <a:r>
              <a:rPr lang="pl-PL" sz="2000" b="1" dirty="0" smtClean="0">
                <a:solidFill>
                  <a:prstClr val="black"/>
                </a:solidFill>
              </a:rPr>
              <a:t>     z </a:t>
            </a:r>
            <a:r>
              <a:rPr lang="pl-PL" sz="2000" b="1" dirty="0">
                <a:solidFill>
                  <a:prstClr val="black"/>
                </a:solidFill>
              </a:rPr>
              <a:t>Nim w królewskim Przybytku, który On sam dla nas przygotował: w Nowym Jeruzalem </a:t>
            </a:r>
            <a:r>
              <a:rPr lang="pl-PL" sz="2000" b="1" dirty="0" smtClean="0">
                <a:solidFill>
                  <a:prstClr val="black"/>
                </a:solidFill>
              </a:rPr>
              <a:t>(</a:t>
            </a:r>
            <a:r>
              <a:rPr lang="pl-PL" sz="2000" b="1" dirty="0" err="1" smtClean="0">
                <a:solidFill>
                  <a:prstClr val="black"/>
                </a:solidFill>
              </a:rPr>
              <a:t>Ap</a:t>
            </a:r>
            <a:r>
              <a:rPr lang="pl-PL" sz="2000" b="1" dirty="0" smtClean="0">
                <a:solidFill>
                  <a:prstClr val="black"/>
                </a:solidFill>
              </a:rPr>
              <a:t> 21,3</a:t>
            </a:r>
            <a:r>
              <a:rPr lang="pl-PL" sz="2000" b="1" dirty="0">
                <a:solidFill>
                  <a:prstClr val="black"/>
                </a:solidFill>
              </a:rPr>
              <a:t>).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203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778F08F-00A7-02D5-3BD8-712053E187F7}"/>
              </a:ext>
            </a:extLst>
          </p:cNvPr>
          <p:cNvSpPr txBox="1"/>
          <p:nvPr/>
        </p:nvSpPr>
        <p:spPr>
          <a:xfrm>
            <a:off x="2508398" y="2160314"/>
            <a:ext cx="91075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„Bóg nakazał Mojżeszowi co do Izraela: «Niech mi zbudują świątynię, abym mógł mieszkać pośród nich» (Księga Wyjścia </a:t>
            </a:r>
            <a:r>
              <a:rPr lang="pl-PL" sz="2800" b="1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25,8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) i zamieszkał w świątyni, pośród swojego ludu. </a:t>
            </a:r>
            <a:r>
              <a:rPr lang="pl-PL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Przez całą ich męczącą wędrówkę po pustyni symbol Jego obecności był z nimi. Tak więc Chrystus rozbił swoje namioty pośród naszego ludzkiego obozowiska. Rozbił swoje namioty obok namiotów ludzi, aby mógł mieszkać wśród nas i zapoznać nas ze swoją boską naturą i życiem”.</a:t>
            </a:r>
            <a:endParaRPr lang="en-U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997643E-C4B0-4495-66F4-590E8DE210DA}"/>
              </a:ext>
            </a:extLst>
          </p:cNvPr>
          <p:cNvSpPr txBox="1"/>
          <p:nvPr/>
        </p:nvSpPr>
        <p:spPr>
          <a:xfrm>
            <a:off x="8738489" y="187494"/>
            <a:ext cx="3280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</a:t>
            </a:r>
            <a:r>
              <a:rPr lang="pl-PL" sz="1600" b="1" i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1600" b="1" i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ragnienie</a:t>
            </a:r>
            <a:r>
              <a:rPr lang="pl-PL" sz="1600" b="1" i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wieków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23)</a:t>
            </a:r>
          </a:p>
        </p:txBody>
      </p:sp>
    </p:spTree>
    <p:extLst>
      <p:ext uri="{BB962C8B-B14F-4D97-AF65-F5344CB8AC3E}">
        <p14:creationId xmlns:p14="http://schemas.microsoft.com/office/powerpoint/2010/main" xmlns="" val="148188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284693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„Wtedy obłok zakrył Namiot Zgromadzenia, a chwała Pana napełniła przybytek.</a:t>
            </a:r>
            <a:r>
              <a:rPr lang="en-US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(</a:t>
            </a:r>
            <a:r>
              <a:rPr lang="en-US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…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).</a:t>
            </a:r>
            <a:r>
              <a:rPr lang="en-US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</a:t>
            </a:r>
            <a:r>
              <a:rPr lang="pl-PL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Obłok Pana bowiem był nad przybytkiem w dzień, w nocy zaś był w nim ogień przed oczyma całego domu izraelskiego w ciągu całej ich wędrówki</a:t>
            </a:r>
            <a:r>
              <a:rPr lang="es-ES" sz="20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”</a:t>
            </a:r>
            <a:endParaRPr lang="es-ES" sz="2000" b="1" dirty="0">
              <a:ln w="12700" cmpd="sng">
                <a:noFill/>
                <a:prstDash val="solid"/>
              </a:ln>
              <a:solidFill>
                <a:srgbClr val="606DCE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pl-PL" sz="14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Wyjścia</a:t>
            </a:r>
            <a:r>
              <a:rPr lang="es-ES" sz="14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 40</a:t>
            </a:r>
            <a:r>
              <a:rPr lang="pl-PL" sz="14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34</a:t>
            </a:r>
            <a:r>
              <a:rPr lang="pl-PL" sz="14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 smtClean="0">
                <a:ln w="12700" cmpd="sng">
                  <a:noFill/>
                  <a:prstDash val="solid"/>
                </a:ln>
                <a:solidFill>
                  <a:srgbClr val="606DCE"/>
                </a:solidFill>
                <a:latin typeface="Comic Sans MS" panose="030F0702030302020204" pitchFamily="66" charset="0"/>
              </a:rPr>
              <a:t>38</a:t>
            </a:r>
            <a:endParaRPr lang="es-ES" sz="1400" b="1" dirty="0">
              <a:ln w="12700" cmpd="sng">
                <a:noFill/>
                <a:prstDash val="solid"/>
              </a:ln>
              <a:solidFill>
                <a:srgbClr val="606DC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209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xmlns="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Przygotowania</a:t>
            </a: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C5140"/>
              </a:highlight>
            </a:endParaRPr>
          </a:p>
          <a:p>
            <a:pPr lvl="1">
              <a:spcBef>
                <a:spcPts val="600"/>
              </a:spcBef>
            </a:pPr>
            <a:r>
              <a:rPr lang="pl-PL" sz="2000" b="1" noProof="0" dirty="0" smtClean="0"/>
              <a:t>Szabat</a:t>
            </a:r>
            <a:r>
              <a:rPr lang="en-US" sz="2000" b="1" noProof="0" dirty="0" smtClean="0"/>
              <a:t> (</a:t>
            </a:r>
            <a:r>
              <a:rPr lang="pl-PL" sz="2000" b="1" noProof="0" dirty="0" smtClean="0"/>
              <a:t>Wyjścia</a:t>
            </a:r>
            <a:r>
              <a:rPr lang="en-US" sz="2000" b="1" noProof="0" dirty="0" smtClean="0"/>
              <a:t> 35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1-3</a:t>
            </a:r>
            <a:r>
              <a:rPr lang="en-US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noProof="0" dirty="0" smtClean="0"/>
              <a:t>Dobrowolna ofiara</a:t>
            </a:r>
            <a:r>
              <a:rPr lang="en-US" sz="2000" b="1" noProof="0" dirty="0" smtClean="0"/>
              <a:t> (</a:t>
            </a:r>
            <a:r>
              <a:rPr lang="pl-PL" sz="2000" b="1" noProof="0" dirty="0" smtClean="0"/>
              <a:t>Wyjścia</a:t>
            </a:r>
            <a:r>
              <a:rPr lang="en-US" sz="2000" b="1" noProof="0" dirty="0" smtClean="0"/>
              <a:t> 35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4-36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7</a:t>
            </a:r>
            <a:r>
              <a:rPr lang="en-US" sz="2000" b="1" noProof="0" dirty="0"/>
              <a:t>)</a:t>
            </a:r>
          </a:p>
          <a:p>
            <a:pPr>
              <a:spcBef>
                <a:spcPts val="1800"/>
              </a:spcBef>
            </a:pPr>
            <a:r>
              <a:rPr lang="pl-PL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Przybytek</a:t>
            </a: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1D8359"/>
              </a:highlight>
            </a:endParaRPr>
          </a:p>
          <a:p>
            <a:pPr lvl="1">
              <a:spcBef>
                <a:spcPts val="600"/>
              </a:spcBef>
            </a:pPr>
            <a:r>
              <a:rPr lang="pl-PL" sz="2000" b="1" noProof="0" dirty="0" smtClean="0"/>
              <a:t>Budowa</a:t>
            </a:r>
            <a:r>
              <a:rPr lang="en-US" sz="2000" b="1" noProof="0" dirty="0" smtClean="0"/>
              <a:t> (</a:t>
            </a:r>
            <a:r>
              <a:rPr lang="pl-PL" sz="2000" b="1" noProof="0" dirty="0" smtClean="0"/>
              <a:t>Wyjścia</a:t>
            </a:r>
            <a:r>
              <a:rPr lang="en-US" sz="2000" b="1" noProof="0" dirty="0" smtClean="0"/>
              <a:t> 36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8-39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43</a:t>
            </a:r>
            <a:r>
              <a:rPr lang="en-US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pl-PL" sz="2000" b="1" noProof="0" dirty="0" smtClean="0"/>
              <a:t>Poświęcenie</a:t>
            </a:r>
            <a:r>
              <a:rPr lang="en-US" sz="2000" b="1" noProof="0" dirty="0" smtClean="0"/>
              <a:t> (</a:t>
            </a:r>
            <a:r>
              <a:rPr lang="pl-PL" sz="2000" b="1" dirty="0" smtClean="0"/>
              <a:t>Wyjścia</a:t>
            </a:r>
            <a:r>
              <a:rPr lang="en-US" sz="2000" b="1" noProof="0" dirty="0" smtClean="0"/>
              <a:t> 40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1-38</a:t>
            </a:r>
            <a:r>
              <a:rPr lang="en-US" sz="2000" b="1" noProof="0" dirty="0"/>
              <a:t>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pl-PL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Inne przybytki</a:t>
            </a:r>
            <a:r>
              <a:rPr lang="en-US" sz="20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  <a:endParaRPr lang="en-US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7C2C76"/>
              </a:highlight>
            </a:endParaRPr>
          </a:p>
          <a:p>
            <a:pPr lvl="1">
              <a:spcBef>
                <a:spcPts val="600"/>
              </a:spcBef>
            </a:pPr>
            <a:r>
              <a:rPr lang="pl-PL" sz="2000" b="1" noProof="0" dirty="0" smtClean="0"/>
              <a:t>Jezus i Nowa Jerozolima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7A136BA-8B9E-F911-D2BD-451229E882A9}"/>
              </a:ext>
            </a:extLst>
          </p:cNvPr>
          <p:cNvSpPr txBox="1"/>
          <p:nvPr/>
        </p:nvSpPr>
        <p:spPr>
          <a:xfrm>
            <a:off x="245872" y="0"/>
            <a:ext cx="6689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Ostatnie rozdziały Księgi Wyjścia poświęcone są szczegółowemu opisowi budowy i poświęcenia Przybytku.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011828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9705" y="4138047"/>
            <a:ext cx="1773987" cy="244102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xmlns="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1330" y="4138047"/>
            <a:ext cx="1774000" cy="244102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02955" y="4138047"/>
            <a:ext cx="1773998" cy="244102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xmlns="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xmlns="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xmlns="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xmlns="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xmlns="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xmlns="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xmlns="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16C1CF2-2866-7D99-2F87-5FDE4F97A969}"/>
              </a:ext>
            </a:extLst>
          </p:cNvPr>
          <p:cNvSpPr txBox="1"/>
          <p:nvPr/>
        </p:nvSpPr>
        <p:spPr>
          <a:xfrm>
            <a:off x="245874" y="2207720"/>
            <a:ext cx="61161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Głównym powodem, dla którego Bóg nakazał zbudowanie tej przenośnej świątyni, jest Jego pragnienie zamieszkania wśród swojego ludu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25:8). Pragnienie to spełniło się w osobie Jezusa i zostanie w pełni zrealizowane, gdy wszyscy będziemy z Nim na Nowej Ziemi.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7663A23-610F-2D1E-6FBF-ACA7F5F1AF0B}"/>
              </a:ext>
            </a:extLst>
          </p:cNvPr>
          <p:cNvSpPr txBox="1"/>
          <p:nvPr/>
        </p:nvSpPr>
        <p:spPr>
          <a:xfrm>
            <a:off x="230373" y="975080"/>
            <a:ext cx="66121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Były to wyjątkowe chwile, podczas których ludzie uczestniczyli z radością, przyczyniając się – każdy na miarę swoich możliwości – do tego wielkiego dzieła dla Boga.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xmlns="" val="415986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98F3DEE-0E56-499F-AFAE-C2DA7C2C81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xmlns="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xmlns="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4054751-1972-4218-A5AC-06366AB23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F16F31-4871-4294-AA34-E451DD4CD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BD3FB0A-8C48-462D-82B4-C52CDB3F07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773764D-B3AF-0FD8-CD20-F4E797E86590}"/>
              </a:ext>
            </a:extLst>
          </p:cNvPr>
          <p:cNvSpPr txBox="1"/>
          <p:nvPr/>
        </p:nvSpPr>
        <p:spPr>
          <a:xfrm>
            <a:off x="0" y="5094623"/>
            <a:ext cx="81146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pl-PL" sz="6000" noProof="0" dirty="0" smtClean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PRZYGOTOWANIA</a:t>
            </a:r>
            <a:endParaRPr lang="en-US" sz="6000" noProof="0" dirty="0">
              <a:gradFill>
                <a:gsLst>
                  <a:gs pos="0">
                    <a:srgbClr val="E29961"/>
                  </a:gs>
                  <a:gs pos="24000">
                    <a:srgbClr val="FFD065"/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02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SZABAT</a:t>
            </a:r>
            <a:endParaRPr lang="en-US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42CC17EB-252A-FC8B-2A5B-CA91A793EF69}"/>
              </a:ext>
            </a:extLst>
          </p:cNvPr>
          <p:cNvSpPr txBox="1"/>
          <p:nvPr/>
        </p:nvSpPr>
        <p:spPr>
          <a:xfrm>
            <a:off x="309966" y="434439"/>
            <a:ext cx="6819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„Przez </a:t>
            </a:r>
            <a:r>
              <a:rPr lang="pl-PL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sześć dni wykonywać się będzie pracę, a w dniu siódmym będziecie mieli święty sabat całkowitego odpoczynku dla Pana; każdy, kto w nim będzie wykonywał pracę, poniesie </a:t>
            </a:r>
            <a:r>
              <a:rPr lang="pl-PL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śmierć</a:t>
            </a:r>
            <a:r>
              <a:rPr lang="en-US" b="1" noProof="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(Exodus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Po tym, jak Mojżesz ujrzał chwałę Boga, przekazał ludowi „to, co Pan nakazał”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35,1.4</a:t>
            </a:r>
            <a:r>
              <a:rPr lang="pl-PL" sz="2000" b="1" dirty="0" smtClean="0"/>
              <a:t>). Instrukcje te dotyczyły ich relacji z Bogiem w czasie (szabat) i przestrzeni (Przybytek).</a:t>
            </a:r>
            <a:endParaRPr lang="en-US" sz="20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xmlns="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4171" y="389395"/>
            <a:ext cx="4251765" cy="6181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57D8FE6-924F-74A1-FA9C-F5BA9ECD0DFF}"/>
              </a:ext>
            </a:extLst>
          </p:cNvPr>
          <p:cNvSpPr txBox="1"/>
          <p:nvPr/>
        </p:nvSpPr>
        <p:spPr>
          <a:xfrm>
            <a:off x="4176341" y="4310006"/>
            <a:ext cx="37122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Szabat przypomina nam, że Bóg jest naszym Stwórcą i Odkupicielem</a:t>
            </a:r>
            <a:r>
              <a:rPr lang="en-US" sz="2000" b="1" noProof="0" dirty="0" smtClean="0"/>
              <a:t> </a:t>
            </a:r>
            <a:r>
              <a:rPr lang="en-US" sz="2000" b="1" noProof="0" dirty="0"/>
              <a:t/>
            </a:r>
            <a:br>
              <a:rPr lang="en-US" sz="2000" b="1" noProof="0" dirty="0"/>
            </a:br>
            <a:r>
              <a:rPr lang="en-US" sz="2000" b="1" noProof="0" dirty="0" smtClean="0"/>
              <a:t>(</a:t>
            </a:r>
            <a:r>
              <a:rPr lang="pl-PL" sz="2000" b="1" noProof="0" dirty="0" err="1" smtClean="0"/>
              <a:t>Pwt</a:t>
            </a:r>
            <a:r>
              <a:rPr lang="en-US" sz="2000" b="1" noProof="0" dirty="0" smtClean="0"/>
              <a:t> 5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15</a:t>
            </a:r>
            <a:r>
              <a:rPr lang="en-US" sz="2000" b="1" noProof="0" dirty="0"/>
              <a:t>), </a:t>
            </a:r>
            <a:r>
              <a:rPr lang="pl-PL" sz="2000" b="1" dirty="0" smtClean="0"/>
              <a:t>i przenosi nas do przyszłości, kiedy będziemy mogli cieszyć się Jego towarzystwem przez całą </a:t>
            </a:r>
            <a:r>
              <a:rPr lang="pl-PL" sz="2000" b="1" dirty="0" smtClean="0"/>
              <a:t>wieczność </a:t>
            </a:r>
            <a:r>
              <a:rPr lang="en-US" sz="2000" b="1" noProof="0" dirty="0" smtClean="0"/>
              <a:t>(I</a:t>
            </a:r>
            <a:r>
              <a:rPr lang="pl-PL" sz="2000" b="1" noProof="0" dirty="0" smtClean="0"/>
              <a:t>z</a:t>
            </a:r>
            <a:r>
              <a:rPr lang="en-US" sz="2000" b="1" noProof="0" dirty="0" smtClean="0"/>
              <a:t> 66</a:t>
            </a:r>
            <a:r>
              <a:rPr lang="pl-PL" sz="2000" b="1" noProof="0" dirty="0" smtClean="0"/>
              <a:t>,</a:t>
            </a:r>
            <a:r>
              <a:rPr lang="en-US" sz="2000" b="1" noProof="0" dirty="0" smtClean="0"/>
              <a:t>22-23</a:t>
            </a:r>
            <a:r>
              <a:rPr lang="en-US" sz="2000" b="1" noProof="0" dirty="0"/>
              <a:t>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xmlns="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xmlns="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E8AC742-84F8-8CFE-A84D-CA0BDD0E0E35}"/>
              </a:ext>
            </a:extLst>
          </p:cNvPr>
          <p:cNvSpPr txBox="1"/>
          <p:nvPr/>
        </p:nvSpPr>
        <p:spPr>
          <a:xfrm>
            <a:off x="95563" y="2684240"/>
            <a:ext cx="71498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Bóg ustanowił sabat jako szczególny czas, abyśmy mogli cieszyć się Jego towarzystwem w samym akcie stworzenia świata (Rdz </a:t>
            </a:r>
            <a:r>
              <a:rPr lang="pl-PL" sz="2000" b="1" dirty="0" smtClean="0"/>
              <a:t>2,1-3</a:t>
            </a:r>
            <a:r>
              <a:rPr lang="pl-PL" sz="2000" b="1" dirty="0" smtClean="0"/>
              <a:t>; 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20,11</a:t>
            </a:r>
            <a:r>
              <a:rPr lang="pl-PL" sz="2000" b="1" dirty="0" smtClean="0"/>
              <a:t>) i przypomniał o tym Izraelowi na krótko przed ogłoszeniem Dziesięciu Przykazań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16,22-29</a:t>
            </a:r>
            <a:r>
              <a:rPr lang="pl-PL" sz="2000" b="1" dirty="0" smtClean="0"/>
              <a:t>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xmlns="" val="265033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4400" b="1" noProof="0" dirty="0" smtClean="0">
                <a:ln/>
                <a:solidFill>
                  <a:schemeClr val="accent4"/>
                </a:solidFill>
              </a:rPr>
              <a:t>DOBROWOLNA OFIARA</a:t>
            </a:r>
            <a:endParaRPr lang="en-US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„Zbierzcie </a:t>
            </a:r>
            <a:r>
              <a:rPr lang="pl-PL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 siebie dar ofiarny dla Pana. Każdy, kto jest ochotnego serca, przyniesie ją, jako dar ofiarny dla Pana: złoto, srebro i miedź</a:t>
            </a:r>
            <a:r>
              <a:rPr lang="en-US" sz="16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 …] </a:t>
            </a:r>
            <a:r>
              <a:rPr lang="pl-PL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Wszyscy zaś, którzy są wprawieni w rzemiośle wśród was, niech przyjdą i zrobią wszystko, co Pan rozkazał</a:t>
            </a:r>
            <a:r>
              <a:rPr lang="en-US" sz="16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</a:t>
            </a:r>
            <a:r>
              <a:rPr lang="en-US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</a:t>
            </a:r>
            <a:r>
              <a:rPr lang="pl-PL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pl-PL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sz="1400" b="1" noProof="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42DA24D-8263-BD76-9D4B-3BF968B04F86}"/>
              </a:ext>
            </a:extLst>
          </p:cNvPr>
          <p:cNvSpPr txBox="1"/>
          <p:nvPr/>
        </p:nvSpPr>
        <p:spPr>
          <a:xfrm>
            <a:off x="2278251" y="1456521"/>
            <a:ext cx="771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Były dwa sposoby, aby przyczynić się do budowy Przybytku: przekazując materiały lub wykonując prace fizyczne.</a:t>
            </a:r>
            <a:endParaRPr lang="en-US" sz="2000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xmlns="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706" y="5162294"/>
            <a:ext cx="2121798" cy="141453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xmlns="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705" y="1658501"/>
            <a:ext cx="2113165" cy="14047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xmlns="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7705" y="3392110"/>
            <a:ext cx="2113165" cy="1436792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99140" y="350116"/>
            <a:ext cx="2121990" cy="2381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xmlns="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110046" y="3370366"/>
            <a:ext cx="1926582" cy="2534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3E03FC2-D9E5-7E59-3EF2-CD01CE5B3EA3}"/>
              </a:ext>
            </a:extLst>
          </p:cNvPr>
          <p:cNvSpPr txBox="1"/>
          <p:nvPr/>
        </p:nvSpPr>
        <p:spPr>
          <a:xfrm>
            <a:off x="2255003" y="5433370"/>
            <a:ext cx="77491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Aby wykonać tę pracę, Duch Święty obdarzył wszystkich zaangażowanych w nią pracowników darami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35,30–36,2</a:t>
            </a:r>
            <a:r>
              <a:rPr lang="pl-PL" sz="2000" b="1" dirty="0" smtClean="0"/>
              <a:t>). Podobnie nadal obdarza niezbędnymi darami wszystkich, którzy współpracują w dziele Bożym.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2E01D67-CE2C-D4B9-C253-83875E2FAC81}"/>
              </a:ext>
            </a:extLst>
          </p:cNvPr>
          <p:cNvSpPr txBox="1"/>
          <p:nvPr/>
        </p:nvSpPr>
        <p:spPr>
          <a:xfrm>
            <a:off x="2247254" y="4453333"/>
            <a:ext cx="76329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Wszyscy byli tak chętni do pomocy, że </a:t>
            </a:r>
            <a:r>
              <a:rPr lang="pl-PL" sz="2000" b="1" dirty="0" err="1" smtClean="0"/>
              <a:t>Bezaleel</a:t>
            </a:r>
            <a:r>
              <a:rPr lang="pl-PL" sz="2000" b="1" dirty="0" smtClean="0"/>
              <a:t>, </a:t>
            </a:r>
            <a:r>
              <a:rPr lang="pl-PL" sz="2000" b="1" dirty="0" err="1" smtClean="0"/>
              <a:t>Aholiab</a:t>
            </a:r>
            <a:r>
              <a:rPr lang="pl-PL" sz="2000" b="1" dirty="0" smtClean="0"/>
              <a:t> i inni pracownicy poprosili Mojżesza, aby powstrzymał ludzi przed przynoszeniem ofiar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36,3-7</a:t>
            </a:r>
            <a:r>
              <a:rPr lang="pl-PL" sz="2000" b="1" dirty="0" smtClean="0"/>
              <a:t>).</a:t>
            </a:r>
            <a:endParaRPr lang="en-US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6F51702-444B-40A5-A82B-0F0A6AF8D2C5}"/>
              </a:ext>
            </a:extLst>
          </p:cNvPr>
          <p:cNvSpPr txBox="1"/>
          <p:nvPr/>
        </p:nvSpPr>
        <p:spPr>
          <a:xfrm>
            <a:off x="2293749" y="3757827"/>
            <a:ext cx="7203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Ponadto potrzebna była praca prządki, szwaczek i krawców, stolarzy, rzeźbiarzy, jubilerów itp.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6CBBE2F-D2FC-1555-82DA-D2F7C58A055B}"/>
              </a:ext>
            </a:extLst>
          </p:cNvPr>
          <p:cNvSpPr txBox="1"/>
          <p:nvPr/>
        </p:nvSpPr>
        <p:spPr>
          <a:xfrm>
            <a:off x="2293749" y="3093317"/>
            <a:ext cx="7733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Skąd to wszystko się wzięło? Większość pochodziła z tego, co Izraelici zabrali Egipcjanom, kiedy opuszczali kraj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11,2</a:t>
            </a:r>
            <a:r>
              <a:rPr lang="pl-PL" sz="2000" b="1" dirty="0" smtClean="0"/>
              <a:t>).</a:t>
            </a:r>
            <a:endParaRPr lang="en-US" sz="2000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C687765-1A38-2EA2-D9D9-1CDB0D778781}"/>
              </a:ext>
            </a:extLst>
          </p:cNvPr>
          <p:cNvSpPr txBox="1"/>
          <p:nvPr/>
        </p:nvSpPr>
        <p:spPr>
          <a:xfrm>
            <a:off x="2270502" y="2121030"/>
            <a:ext cx="76561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 smtClean="0"/>
              <a:t>Wykorzystano ponad tonę złota, około 3,75 tony srebra i około 2,5 tony brązu, a także drewno i różne tkaniny (</a:t>
            </a:r>
            <a:r>
              <a:rPr lang="pl-PL" sz="2000" b="1" dirty="0" err="1" smtClean="0"/>
              <a:t>Wj</a:t>
            </a:r>
            <a:r>
              <a:rPr lang="pl-PL" sz="2000" b="1" dirty="0" smtClean="0"/>
              <a:t> </a:t>
            </a:r>
            <a:r>
              <a:rPr lang="pl-PL" sz="2000" b="1" dirty="0" smtClean="0"/>
              <a:t>38,21-31</a:t>
            </a:r>
            <a:r>
              <a:rPr lang="pl-PL" sz="2000" b="1" dirty="0" smtClean="0"/>
              <a:t>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xmlns="" val="319829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0F9CD16-6443-1C18-A34A-B2A27A8F426F}"/>
              </a:ext>
            </a:extLst>
          </p:cNvPr>
          <p:cNvSpPr txBox="1"/>
          <p:nvPr/>
        </p:nvSpPr>
        <p:spPr>
          <a:xfrm>
            <a:off x="3126167" y="1133035"/>
            <a:ext cx="72267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800" b="1" dirty="0" smtClean="0">
                <a:latin typeface="Constantia" panose="02030602050306030303" pitchFamily="18" charset="0"/>
              </a:rPr>
              <a:t>„Bóg </a:t>
            </a:r>
            <a:r>
              <a:rPr lang="pl-PL" sz="2800" b="1" dirty="0" smtClean="0">
                <a:latin typeface="Constantia" panose="02030602050306030303" pitchFamily="18" charset="0"/>
              </a:rPr>
              <a:t>obdarzył mężczyzn i kobiety cennymi darami. Różnym osobom dał różne dary. Nie wszyscy mają taką samą siłę charakteru lub taką samą głębię wiedzy. Ale każdy ma wykorzystywać swoje dary w służbie Mistrza, bez względu na to, jak niewielkie mogą się one wydawać. Wierny szafarz mądrze gospodaruje powierzonymi mu dobrami</a:t>
            </a:r>
            <a:r>
              <a:rPr lang="pl-PL" sz="2800" b="1" dirty="0" smtClean="0">
                <a:latin typeface="Constantia" panose="02030602050306030303" pitchFamily="18" charset="0"/>
              </a:rPr>
              <a:t>.</a:t>
            </a:r>
            <a:r>
              <a:rPr lang="en-US" sz="2800" b="1" noProof="0" dirty="0" smtClean="0">
                <a:latin typeface="Constantia" panose="02030602050306030303" pitchFamily="18" charset="0"/>
              </a:rPr>
              <a:t>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DC2BB6C-E6B8-D6A9-9674-E91232D18192}"/>
              </a:ext>
            </a:extLst>
          </p:cNvPr>
          <p:cNvSpPr txBox="1"/>
          <p:nvPr/>
        </p:nvSpPr>
        <p:spPr>
          <a:xfrm>
            <a:off x="7047182" y="6162675"/>
            <a:ext cx="393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</a:t>
            </a:r>
            <a:r>
              <a:rPr lang="pl-PL" sz="1600" b="1" noProof="0" dirty="0" smtClean="0"/>
              <a:t>Grudzień</a:t>
            </a:r>
            <a:r>
              <a:rPr lang="en-US" sz="1600" b="1" noProof="0" dirty="0" smtClean="0"/>
              <a:t> </a:t>
            </a:r>
            <a:r>
              <a:rPr lang="en-US" sz="1600" b="1" noProof="0" dirty="0"/>
              <a:t>31)</a:t>
            </a:r>
          </a:p>
        </p:txBody>
      </p:sp>
    </p:spTree>
    <p:extLst>
      <p:ext uri="{BB962C8B-B14F-4D97-AF65-F5344CB8AC3E}">
        <p14:creationId xmlns:p14="http://schemas.microsoft.com/office/powerpoint/2010/main" xmlns="" val="59461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xmlns="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E91A59EE-E714-A82B-45C9-FBF789DF60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8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PRZYBYTEK</a:t>
            </a:r>
            <a:endParaRPr lang="en-US" sz="4800" b="1" spc="600" dirty="0">
              <a:ln w="12700" cmpd="sng">
                <a:solidFill>
                  <a:srgbClr val="FFFF66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rgbClr val="FFFF66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03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spc="600" dirty="0">
                <a:ln w="22225">
                  <a:solidFill>
                    <a:srgbClr val="0099CC"/>
                  </a:solidFill>
                  <a:prstDash val="solid"/>
                </a:ln>
                <a:solidFill>
                  <a:srgbClr val="0099CC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</a:t>
            </a:r>
            <a:endParaRPr lang="en-US" sz="4400" b="1" spc="600" dirty="0">
              <a:ln w="22225">
                <a:solidFill>
                  <a:srgbClr val="0099CC"/>
                </a:solidFill>
                <a:prstDash val="solid"/>
              </a:ln>
              <a:solidFill>
                <a:srgbClr val="0099CC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 </a:t>
            </a:r>
            <a:r>
              <a:rPr lang="pl-PL" b="1" dirty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gdy Mojżesz obejrzał całe dzieło, zobaczył, że zrobili je tak, jak nakazał Pan, tak je zrobili; więc pobłogosławił ich </a:t>
            </a:r>
            <a:r>
              <a:rPr lang="pl-PL" b="1" dirty="0" smtClean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Mojżesz</a:t>
            </a:r>
            <a:r>
              <a:rPr lang="en-US" b="1" dirty="0" smtClean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l-PL" b="1" dirty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l-PL" sz="1400" b="1" dirty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Wyjścia </a:t>
            </a:r>
            <a:r>
              <a:rPr lang="en-US" sz="1400" b="1" dirty="0" smtClean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39</a:t>
            </a:r>
            <a:r>
              <a:rPr lang="pl-PL" sz="1400" b="1" dirty="0" smtClean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-US" sz="1400" b="1" dirty="0" smtClean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43</a:t>
            </a:r>
            <a:r>
              <a:rPr lang="en-US" sz="1400" b="1" dirty="0">
                <a:solidFill>
                  <a:srgbClr val="CC00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prstClr val="black"/>
                </a:solidFill>
              </a:rPr>
              <a:t>Jakie elementy były niezbędne, aby Przybytek Spotkania mógł spełniać swoje funkcje?</a:t>
            </a:r>
            <a:endParaRPr lang="en-US" sz="20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0676035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xmlns="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xmlns="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xmlns="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7192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3301</TotalTime>
  <Words>1291</Words>
  <Application>Microsoft Office PowerPoint</Application>
  <PresentationFormat>Niestandardowy</PresentationFormat>
  <Paragraphs>74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Arial</vt:lpstr>
      <vt:lpstr>Aptos</vt:lpstr>
      <vt:lpstr>Calibri</vt:lpstr>
      <vt:lpstr>Avenir Next LT Pro</vt:lpstr>
      <vt:lpstr>Comic Sans MS</vt:lpstr>
      <vt:lpstr>Constantia</vt:lpstr>
      <vt:lpstr>Aptos Display</vt:lpstr>
      <vt:lpstr>Tema de Office</vt:lpstr>
      <vt:lpstr>2_Tema de Office</vt:lpstr>
      <vt:lpstr>1_Tema de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Wiesław Szwajcowski</cp:lastModifiedBy>
  <cp:revision>129</cp:revision>
  <dcterms:created xsi:type="dcterms:W3CDTF">2025-08-16T14:54:22Z</dcterms:created>
  <dcterms:modified xsi:type="dcterms:W3CDTF">2025-09-25T15:32:09Z</dcterms:modified>
</cp:coreProperties>
</file>