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305" r:id="rId4"/>
    <p:sldId id="307" r:id="rId5"/>
    <p:sldId id="257" r:id="rId6"/>
    <p:sldId id="258" r:id="rId7"/>
    <p:sldId id="308" r:id="rId8"/>
    <p:sldId id="309" r:id="rId9"/>
    <p:sldId id="310" r:id="rId10"/>
    <p:sldId id="311" r:id="rId11"/>
    <p:sldId id="312" r:id="rId12"/>
  </p:sldIdLst>
  <p:sldSz cx="12192000" cy="6858000"/>
  <p:notesSz cx="6858000" cy="9144000"/>
  <p:embeddedFontLst>
    <p:embeddedFont>
      <p:font typeface="Comic Sans MS" pitchFamily="66" charset="0"/>
      <p:regular r:id="rId14"/>
      <p:bold r:id="rId15"/>
      <p:italic r:id="rId16"/>
      <p:boldItalic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Ziemia, która została utracona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Ziemia, którą daje Bóg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Podbój ziemi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Ziemia jako dar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Odrodzenie kraju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  <dgm:t>
        <a:bodyPr/>
        <a:lstStyle/>
        <a:p>
          <a:endParaRPr lang="pl-PL"/>
        </a:p>
      </dgm:t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Ziemia, która została utracona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Ziemia, którą daje Bóg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Podbój ziemi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Ziemia jako dar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Odrodzenie kraju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37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22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11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21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2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5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54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9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56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01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51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pPr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27/11/2025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spc="300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DZIEDZICE OBIETNIC</a:t>
            </a:r>
            <a:r>
              <a:rPr lang="en" sz="4400" b="1" spc="300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s-E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4400" b="1" spc="300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WIĘŹNIOWIE NADZIEI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804419" y="6427505"/>
            <a:ext cx="3105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smtClean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9 na 29. listopada </a:t>
            </a:r>
            <a:r>
              <a:rPr lang="en" sz="1600" b="1" dirty="0" smtClean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en" sz="1600" b="1" dirty="0">
              <a:solidFill>
                <a:srgbClr val="BBE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„Wróćcie do twierdzy, wy więźniowie, którzy jeszcze macie nadzieję! Nadto dziś ogłaszam: W dwójnasób ci oddam</a:t>
            </a:r>
            <a:r>
              <a:rPr lang="es-ES" sz="3600" b="1" dirty="0" smtClean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2800" b="1" dirty="0" smtClean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2800" b="1" dirty="0" smtClean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Zachariasz</a:t>
            </a:r>
            <a:r>
              <a:rPr lang="es-ES" sz="2800" b="1" dirty="0" smtClean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9</a:t>
            </a:r>
            <a:r>
              <a:rPr lang="pl-PL" sz="2800" b="1" dirty="0" smtClean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12)</a:t>
            </a:r>
            <a:endParaRPr lang="es-ES" sz="2800" b="1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69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62963449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Większość Księgi Jozuego, od rozdziału 13 do 21, dotyczy podziału ziemi Kanaan między różne plemiona Izraela.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=""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/>
                <a:t>12 PLEMION IZRAELA</a:t>
              </a:r>
              <a:endParaRPr lang="en" sz="20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108FD6"/>
                  </a:solidFill>
                </a:rPr>
                <a:t>Morze Śródziemne</a:t>
              </a:r>
              <a:endParaRPr lang="en" sz="1400" b="1" dirty="0">
                <a:solidFill>
                  <a:srgbClr val="108FD6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 smtClean="0"/>
                <a:t>AS</a:t>
              </a:r>
              <a:r>
                <a:rPr lang="pl-PL" sz="1200" b="1" dirty="0" smtClean="0"/>
                <a:t>Z</a:t>
              </a:r>
              <a:r>
                <a:rPr lang="en" sz="1200" b="1" dirty="0" smtClean="0"/>
                <a:t>ER</a:t>
              </a:r>
              <a:endParaRPr lang="en" sz="120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 smtClean="0"/>
                <a:t>IS</a:t>
              </a:r>
              <a:r>
                <a:rPr lang="pl-PL" sz="1200" b="1" dirty="0" smtClean="0"/>
                <a:t>S</a:t>
              </a:r>
              <a:r>
                <a:rPr lang="en" sz="1200" b="1" dirty="0" smtClean="0"/>
                <a:t>ACHAR</a:t>
              </a:r>
              <a:endParaRPr lang="en" sz="120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=""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NAFTALI</a:t>
              </a:r>
              <a:endParaRPr lang="en" sz="120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=""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MANASES</a:t>
              </a:r>
              <a:endParaRPr lang="en" sz="120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=""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MANASES</a:t>
              </a:r>
              <a:endParaRPr lang="en" sz="1200" b="1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=""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EFRAIM</a:t>
              </a:r>
              <a:endParaRPr lang="en" sz="1200" b="1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=""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2" y="3749262"/>
              <a:ext cx="6749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=""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/>
                <a:t>BENIAMIN</a:t>
              </a:r>
              <a:endParaRPr lang="en" sz="1100" b="1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=""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 smtClean="0"/>
                <a:t>JUDA</a:t>
              </a:r>
              <a:endParaRPr lang="en" sz="1400" b="1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=""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19088" y="4350195"/>
              <a:ext cx="905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=""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 smtClean="0"/>
                <a:t>S</a:t>
              </a:r>
              <a:r>
                <a:rPr lang="pl-PL" sz="1200" b="1" dirty="0" smtClean="0"/>
                <a:t>Y</a:t>
              </a:r>
              <a:r>
                <a:rPr lang="en" sz="1200" b="1" dirty="0" smtClean="0"/>
                <a:t>MEON</a:t>
              </a:r>
              <a:endParaRPr lang="en" sz="1200" b="1" dirty="0"/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7431" y="2117332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Śmierć Jezusa daje nam pewność, że odziedziczyliśmy ziemię, którą niegdyś utracili Adam i Ewa. Jednak nadal jesteśmy „więźniami nadziei” jej otrzymania.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47432" y="936329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Wśród wzmianek o miejscach, ludach i plemionach dostrzegamy ziemię, która była już dziedzictwem Izraela, ale której w tym samym czasie nie posiedli oni jeszcze w całości.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spc="6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ZIEMIA, KTÓRA ZOSTAŁA UTRACONA</a:t>
            </a:r>
            <a:endParaRPr lang="en" sz="40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„Odprawił go więc Pan Bóg z ogrodu Eden, aby uprawiał ziemię, z której został wzięty</a:t>
            </a:r>
            <a:r>
              <a:rPr lang="en" b="1" dirty="0" smtClean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Rodzaju</a:t>
            </a:r>
            <a:r>
              <a:rPr lang="en" sz="1400" b="1" dirty="0" smtClean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pl-PL" sz="1400" b="1" dirty="0" smtClean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23)</a:t>
            </a:r>
            <a:endParaRPr lang="en" sz="1400" b="1" dirty="0">
              <a:solidFill>
                <a:srgbClr val="D5D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Kiedy nie posłuchali Boga, zostali stamtąd wygnani (Rdz 3,23). Utracili wówczas władzę nad ziemią.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=""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=""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064" y="2224868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=""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=""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Bóg ustanowił Adama i Ewę zarządcami tego świata         (Rdz 1,27-28) i umieścił ich w ogrodzie Eden (Rdz 2,8).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Nieposłuszeństwo Izraela doprowadziło do zmiany pierwotnych planów. Bóg wzbudził dzieci Abrahama z kamieni, aby odziedziczyły jego obietnice: nas (</a:t>
            </a:r>
            <a:r>
              <a:rPr lang="pl-PL" sz="2000" b="1" dirty="0" err="1" smtClean="0"/>
              <a:t>Łk</a:t>
            </a:r>
            <a:r>
              <a:rPr lang="pl-PL" sz="2000" b="1" dirty="0" smtClean="0"/>
              <a:t> 3,8; </a:t>
            </a:r>
            <a:r>
              <a:rPr lang="pl-PL" sz="2000" b="1" dirty="0" err="1" smtClean="0"/>
              <a:t>Hbr</a:t>
            </a:r>
            <a:r>
              <a:rPr lang="pl-PL" sz="2000" b="1" dirty="0" smtClean="0"/>
              <a:t> 6,11-12).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486329"/>
            <a:ext cx="6134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Stopniowo panowanie to rozszerzy się na całą ziemię, ponieważ wiedza o Bogu dotrze do wszystkich ludów i narodów (Iz 11,9).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49798"/>
            <a:ext cx="6016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Ale Bóg miał plan, aby ludzkość odzyskała utraconą ziemię. W pierwszej fazie dał Abrahamowi, Izaakowi i Jakubowi niewielki kawałek ziemi: Kanaan</a:t>
            </a:r>
            <a:r>
              <a:rPr lang="en" sz="2000" b="1" dirty="0" smtClean="0"/>
              <a:t> (</a:t>
            </a:r>
            <a:r>
              <a:rPr lang="pl-PL" sz="2000" b="1" dirty="0" smtClean="0"/>
              <a:t>Rdz</a:t>
            </a:r>
            <a:r>
              <a:rPr lang="en" sz="2000" b="1" dirty="0" smtClean="0"/>
              <a:t> 13</a:t>
            </a:r>
            <a:r>
              <a:rPr lang="pl-PL" sz="2000" b="1" dirty="0" smtClean="0"/>
              <a:t>,</a:t>
            </a:r>
            <a:r>
              <a:rPr lang="en" sz="2000" b="1" dirty="0" smtClean="0"/>
              <a:t>14-15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6600">
                  <a:solidFill>
                    <a:srgbClr val="33993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9933"/>
                  </a:outerShdw>
                </a:effectLst>
              </a:rPr>
              <a:t>ZIEMIA, KTÓRĄ DAJE BÓG</a:t>
            </a:r>
            <a:endParaRPr lang="en" sz="4400" b="1" spc="600" dirty="0">
              <a:ln w="6600">
                <a:solidFill>
                  <a:srgbClr val="33993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9933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Tak jak Adam i Ewa nie zrobili nic, aby zasłużyć na raj, tak Abraham i jego potomkowie nie zrobili nic, aby zasłużyć na Ziemię Obiecaną. Był to dar od Boga.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3536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„Pańska </a:t>
            </a:r>
            <a:r>
              <a:rPr lang="pl-PL" b="1" dirty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jest ziemia i to, co ją napełnia, Świat i ci, którzy na nim </a:t>
            </a:r>
            <a:r>
              <a:rPr lang="pl-PL" b="1" dirty="0" smtClean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mieszkają</a:t>
            </a:r>
            <a:r>
              <a:rPr lang="en" b="1" dirty="0" smtClean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(Psalm </a:t>
            </a:r>
            <a:r>
              <a:rPr lang="en" sz="1400" b="1" dirty="0" smtClean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24</a:t>
            </a:r>
            <a:r>
              <a:rPr lang="pl-PL" sz="1400" b="1" dirty="0" smtClean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1</a:t>
            </a:r>
            <a:r>
              <a:rPr lang="en" sz="1400" b="1" dirty="0">
                <a:solidFill>
                  <a:srgbClr val="CC9900">
                    <a:lumMod val="75000"/>
                  </a:srgbClr>
                </a:solidFill>
                <a:effectLst>
                  <a:glow rad="330200">
                    <a:srgbClr val="FFFF66">
                      <a:lumMod val="40000"/>
                      <a:lumOff val="60000"/>
                    </a:srgbClr>
                  </a:glow>
                </a:effectLst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xmlns="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69437" y="1734068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xmlns="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0A88EF3-BBD6-0F8A-8C44-1273D8E85B4F}"/>
              </a:ext>
            </a:extLst>
          </p:cNvPr>
          <p:cNvSpPr txBox="1"/>
          <p:nvPr/>
        </p:nvSpPr>
        <p:spPr>
          <a:xfrm>
            <a:off x="167396" y="1817040"/>
            <a:ext cx="7713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Możemy porównać ten dar do wynajętego domu. Chociaż Izraelici mogli mieszkać w Kanaanie, ziemia ta pozostawała własnością Boga </a:t>
            </a:r>
            <a:r>
              <a:rPr lang="pl-PL" sz="2000" b="1" dirty="0" err="1">
                <a:solidFill>
                  <a:prstClr val="black"/>
                </a:solidFill>
              </a:rPr>
              <a:t>(</a:t>
            </a:r>
            <a:r>
              <a:rPr lang="pl-PL" sz="2000" b="1" dirty="0" err="1" smtClean="0">
                <a:solidFill>
                  <a:prstClr val="black"/>
                </a:solidFill>
              </a:rPr>
              <a:t>P</a:t>
            </a:r>
            <a:r>
              <a:rPr lang="pl-PL" sz="2000" b="1" dirty="0" smtClean="0">
                <a:solidFill>
                  <a:prstClr val="black"/>
                </a:solidFill>
              </a:rPr>
              <a:t>s 24,1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80D1AC4-84B7-27D8-1AB0-024C9CEB7F47}"/>
              </a:ext>
            </a:extLst>
          </p:cNvPr>
          <p:cNvSpPr txBox="1"/>
          <p:nvPr/>
        </p:nvSpPr>
        <p:spPr>
          <a:xfrm>
            <a:off x="4888102" y="4005735"/>
            <a:ext cx="29146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Podobnie jak w raju, należało „zapłacić” czynsz: posłuszeństwo  (</a:t>
            </a:r>
            <a:r>
              <a:rPr lang="pl-PL" sz="2000" b="1" dirty="0" err="1">
                <a:solidFill>
                  <a:prstClr val="black"/>
                </a:solidFill>
              </a:rPr>
              <a:t>Kpł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20,22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Była to tak naprawdę kwestia relacji: kochania Boga i cieszenia się Jego błogosławieństwami.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AC5CF52-0C5A-7C1F-125B-FE5F80B50A74}"/>
              </a:ext>
            </a:extLst>
          </p:cNvPr>
          <p:cNvSpPr txBox="1"/>
          <p:nvPr/>
        </p:nvSpPr>
        <p:spPr>
          <a:xfrm>
            <a:off x="145652" y="2729595"/>
            <a:ext cx="77136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Właściciel domu jest osobą odpowiedzialną za konserwację dachu, instalacji wodno-kanalizacyjnej itp. Podobnie Bóg jest tym, który zapewnił deszcz, chronił uprawy itp., aby Izraelici mogli żyć spokojnie na ziemi, którą im dał.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89D04C8-BB23-DBBC-73DE-4381DF4AABEC}"/>
              </a:ext>
            </a:extLst>
          </p:cNvPr>
          <p:cNvSpPr txBox="1"/>
          <p:nvPr/>
        </p:nvSpPr>
        <p:spPr>
          <a:xfrm>
            <a:off x="7908183" y="6014087"/>
            <a:ext cx="4116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</a:rPr>
              <a:t>Wczoraj, podobnie jak dzisiaj, pozostaje to kwestią wiary (</a:t>
            </a:r>
            <a:r>
              <a:rPr lang="pl-PL" sz="1600" b="1" dirty="0" err="1">
                <a:solidFill>
                  <a:prstClr val="black"/>
                </a:solidFill>
              </a:rPr>
              <a:t>Hbr</a:t>
            </a:r>
            <a:r>
              <a:rPr lang="pl-PL" sz="1600" b="1" dirty="0">
                <a:solidFill>
                  <a:prstClr val="black"/>
                </a:solidFill>
              </a:rPr>
              <a:t> </a:t>
            </a:r>
            <a:r>
              <a:rPr lang="pl-PL" sz="1600" b="1" dirty="0" smtClean="0">
                <a:solidFill>
                  <a:prstClr val="black"/>
                </a:solidFill>
              </a:rPr>
              <a:t>11,9-13</a:t>
            </a:r>
            <a:r>
              <a:rPr lang="pl-PL" sz="1600" b="1" dirty="0">
                <a:solidFill>
                  <a:prstClr val="black"/>
                </a:solidFill>
              </a:rPr>
              <a:t>).</a:t>
            </a:r>
            <a:endParaRPr lang="es-E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76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CC0000"/>
                </a:solidFill>
              </a:rPr>
              <a:t>PODBÓJ ZIEMI</a:t>
            </a:r>
            <a:endParaRPr lang="en" sz="4400" b="1" dirty="0">
              <a:ln/>
              <a:solidFill>
                <a:srgbClr val="CC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„Podziel </a:t>
            </a:r>
            <a:r>
              <a:rPr lang="pl-PL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więc teraz tę ziemię jako dziedzictwo między dziewięć plemion i pół plemienia </a:t>
            </a:r>
            <a:r>
              <a:rPr lang="pl-PL" b="1" dirty="0" err="1" smtClean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Manassesa</a:t>
            </a:r>
            <a:r>
              <a:rPr lang="en" b="1" dirty="0" smtClean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 13</a:t>
            </a:r>
            <a:r>
              <a:rPr lang="pl-PL" sz="1400" b="1" dirty="0" smtClean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7</a:t>
            </a:r>
            <a:r>
              <a:rPr lang="en" sz="1400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339933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770C3ED-EFD6-F494-CF8C-85C05A7472C5}"/>
              </a:ext>
            </a:extLst>
          </p:cNvPr>
          <p:cNvSpPr txBox="1"/>
          <p:nvPr/>
        </p:nvSpPr>
        <p:spPr>
          <a:xfrm>
            <a:off x="87549" y="1352950"/>
            <a:ext cx="712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Jozue był już stary, Bóg nakazał mu podzielić ziemię między plemiona Izraela, w tym terytoria niepodbite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13,1-7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79EF60D-8C10-0CF5-0EC5-C25510CBF732}"/>
              </a:ext>
            </a:extLst>
          </p:cNvPr>
          <p:cNvSpPr txBox="1"/>
          <p:nvPr/>
        </p:nvSpPr>
        <p:spPr>
          <a:xfrm>
            <a:off x="2727678" y="3334202"/>
            <a:ext cx="52771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Chociaż walczyli o zwycięstwo, ich sukces nie był ich własną zasługą, ale zasługą Boga (</a:t>
            </a:r>
            <a:r>
              <a:rPr lang="pl-PL" sz="2000" b="1" dirty="0" err="1">
                <a:solidFill>
                  <a:prstClr val="black"/>
                </a:solidFill>
              </a:rPr>
              <a:t>Pwt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9,5</a:t>
            </a:r>
            <a:r>
              <a:rPr lang="pl-PL" sz="2000" b="1" dirty="0">
                <a:solidFill>
                  <a:prstClr val="black"/>
                </a:solidFill>
              </a:rPr>
              <a:t>). Podobnie jak Izraelici, nie możemy nic zrobić, aby uzyskać zbawienie i odziedziczyć obietnice (Ef </a:t>
            </a:r>
            <a:r>
              <a:rPr lang="pl-PL" sz="2000" b="1" dirty="0" smtClean="0">
                <a:solidFill>
                  <a:prstClr val="black"/>
                </a:solidFill>
              </a:rPr>
              <a:t>2,8-9</a:t>
            </a:r>
            <a:r>
              <a:rPr lang="pl-PL" sz="2000" b="1" dirty="0">
                <a:solidFill>
                  <a:prstClr val="black"/>
                </a:solidFill>
              </a:rPr>
              <a:t>; Ga </a:t>
            </a:r>
            <a:r>
              <a:rPr lang="pl-PL" sz="2000" b="1" dirty="0" smtClean="0">
                <a:solidFill>
                  <a:prstClr val="black"/>
                </a:solidFill>
              </a:rPr>
              <a:t>3,29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Ale jeśli oni walczyli... co powinniśmy zrobić dzisiaj?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B0D6593-2C68-C2DB-71E3-85D93AA87A60}"/>
              </a:ext>
            </a:extLst>
          </p:cNvPr>
          <p:cNvSpPr txBox="1"/>
          <p:nvPr/>
        </p:nvSpPr>
        <p:spPr>
          <a:xfrm>
            <a:off x="2731493" y="5534561"/>
            <a:ext cx="55910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 zbawieniu Bóg wymaga od swoich spadkobierców dwóch rzeczy: posłuszeństwa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2,12</a:t>
            </a:r>
            <a:r>
              <a:rPr lang="pl-PL" sz="2000" b="1" dirty="0">
                <a:solidFill>
                  <a:prstClr val="black"/>
                </a:solidFill>
              </a:rPr>
              <a:t>) i wdzięczności (</a:t>
            </a:r>
            <a:r>
              <a:rPr lang="pl-PL" sz="2000" b="1" dirty="0" err="1">
                <a:solidFill>
                  <a:prstClr val="black"/>
                </a:solidFill>
              </a:rPr>
              <a:t>Hbr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12,28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xmlns="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89274" y="3541363"/>
            <a:ext cx="2402375" cy="312406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47070" y="427313"/>
            <a:ext cx="4528296" cy="315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xmlns="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863861" y="3886449"/>
            <a:ext cx="2103691" cy="2537599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xmlns="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090356" y="3886448"/>
            <a:ext cx="1961055" cy="2537599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7113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Ziemia należała do nich, ale nadal musieli podjąć wysiłek, aby ją posiąść. Bóg nie działa niezależnie od człowieka; chce, abyśmy wypełniali swoją część zadania.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6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spc="600" dirty="0">
                <a:ln/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ZIEMIA JAKO DAR</a:t>
            </a:r>
            <a:endParaRPr lang="en" sz="4400" b="1" spc="600" dirty="0">
              <a:ln/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35330C2-6466-6509-3150-1595BCEE8464}"/>
              </a:ext>
            </a:extLst>
          </p:cNvPr>
          <p:cNvSpPr txBox="1"/>
          <p:nvPr/>
        </p:nvSpPr>
        <p:spPr>
          <a:xfrm>
            <a:off x="1918884" y="709345"/>
            <a:ext cx="8581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„Ziemi </a:t>
            </a:r>
            <a:r>
              <a:rPr lang="pl-PL" b="1" dirty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 będzie się sprzedawać na zawsze, gdyż ziemia należy do mnie, a wy jesteście u mnie przybyszami i </a:t>
            </a:r>
            <a:r>
              <a:rPr lang="pl-PL" b="1" dirty="0" smtClean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mieszkańcami</a:t>
            </a:r>
            <a:r>
              <a:rPr lang="en" b="1" dirty="0" smtClean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Kpł</a:t>
            </a:r>
            <a:r>
              <a:rPr lang="en" sz="1400" b="1" dirty="0" smtClean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25</a:t>
            </a:r>
            <a:r>
              <a:rPr lang="pl-PL" sz="1400" b="1" dirty="0" smtClean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  <a:r>
              <a:rPr lang="en" sz="1400" b="1" dirty="0"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 otrzymaniu dziedzictwa obowiązywały specjalne zasady dotyczące użytkowania ziemi: rok szabatowy i jubileusz.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Jubileusz wiązał się z przywróceniem ziem ich pierwotnym właścicielom, co pozwalało uniknąć nierówności społecznych (</a:t>
            </a:r>
            <a:r>
              <a:rPr lang="pl-PL" sz="2000" b="1" dirty="0" err="1">
                <a:solidFill>
                  <a:prstClr val="black"/>
                </a:solidFill>
              </a:rPr>
              <a:t>Kpł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25,10.23.40-41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xmlns="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12245" y="3833556"/>
            <a:ext cx="2462868" cy="2869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537374" y="3833556"/>
            <a:ext cx="2484390" cy="2869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B2A95FF-310D-E7EB-D8DC-BA3D97B3014B}"/>
              </a:ext>
            </a:extLst>
          </p:cNvPr>
          <p:cNvSpPr txBox="1"/>
          <p:nvPr/>
        </p:nvSpPr>
        <p:spPr>
          <a:xfrm>
            <a:off x="5880138" y="2409208"/>
            <a:ext cx="595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Rok szabatowy, będący rozszerzeniem szabatu na większą skalę, pozwalał ziemi odpocząć </a:t>
            </a:r>
            <a:r>
              <a:rPr lang="pl-PL" sz="2000" b="1" dirty="0" smtClean="0">
                <a:solidFill>
                  <a:prstClr val="black"/>
                </a:solidFill>
              </a:rPr>
              <a:t>           (</a:t>
            </a:r>
            <a:r>
              <a:rPr lang="pl-PL" sz="2000" b="1" dirty="0" err="1">
                <a:solidFill>
                  <a:prstClr val="black"/>
                </a:solidFill>
              </a:rPr>
              <a:t>Kpł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25,2-5</a:t>
            </a:r>
            <a:r>
              <a:rPr lang="pl-PL" sz="2000" b="1" dirty="0">
                <a:solidFill>
                  <a:prstClr val="black"/>
                </a:solidFill>
              </a:rPr>
              <a:t>). Nieprzestrzeganie tego prawa było jedną z przyczyn wygnania (2 Kron </a:t>
            </a:r>
            <a:r>
              <a:rPr lang="pl-PL" sz="2000" b="1" dirty="0" smtClean="0">
                <a:solidFill>
                  <a:prstClr val="black"/>
                </a:solidFill>
              </a:rPr>
              <a:t>36,20-21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8438EE3-214E-33B8-F504-E8D1768A1364}"/>
              </a:ext>
            </a:extLst>
          </p:cNvPr>
          <p:cNvSpPr txBox="1"/>
          <p:nvPr/>
        </p:nvSpPr>
        <p:spPr>
          <a:xfrm>
            <a:off x="107182" y="5089744"/>
            <a:ext cx="69677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istocie jest to główny cel ewangelii: zlikwidować podziały między bogatymi i biednymi, </a:t>
            </a:r>
            <a:r>
              <a:rPr lang="pl-PL" sz="2000" b="1" dirty="0" smtClean="0">
                <a:solidFill>
                  <a:prstClr val="black"/>
                </a:solidFill>
              </a:rPr>
              <a:t>pracodawcami     </a:t>
            </a:r>
            <a:r>
              <a:rPr lang="pl-PL" sz="2000" b="1" dirty="0">
                <a:solidFill>
                  <a:prstClr val="black"/>
                </a:solidFill>
              </a:rPr>
              <a:t>i pracownikami, uprzywilejowanymi i pokrzywdzonymi przez los, stawiając nas wszystkich na równi poprzez uznanie naszej całkowitej potrzeby łaski Bożej.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26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12700" dist="38100" dir="2700000" algn="tl" rotWithShape="0">
                    <a:srgbClr val="339933">
                      <a:lumMod val="60000"/>
                      <a:lumOff val="40000"/>
                    </a:srgbClr>
                  </a:outerShdw>
                </a:effectLst>
              </a:rPr>
              <a:t>ODRODZENIE KRAJU</a:t>
            </a:r>
            <a:endParaRPr lang="en" sz="4400" b="1" spc="300" dirty="0">
              <a:ln w="9525">
                <a:solidFill>
                  <a:prstClr val="white"/>
                </a:solidFill>
                <a:prstDash val="solid"/>
              </a:ln>
              <a:solidFill>
                <a:srgbClr val="339933"/>
              </a:solidFill>
              <a:effectLst>
                <a:outerShdw blurRad="12700" dist="38100" dir="2700000" algn="tl" rotWithShape="0">
                  <a:srgbClr val="339933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CADAABF-F933-92F1-52E1-487CFE0881DF}"/>
              </a:ext>
            </a:extLst>
          </p:cNvPr>
          <p:cNvSpPr txBox="1"/>
          <p:nvPr/>
        </p:nvSpPr>
        <p:spPr>
          <a:xfrm>
            <a:off x="860157" y="680948"/>
            <a:ext cx="1025987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będą mieszkać w ziemi, którą dałem mojemu słudze Jakubowi, w której mieszkali ich ojcowie; będą w niej mieszkać zarówno oni, jak i ich synowie i wnuki po wszystkie czasy, a sługa mój, Dawid, będzie ich księciem na </a:t>
            </a:r>
            <a:r>
              <a:rPr lang="pl-PL" b="1" dirty="0" smtClean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wieki</a:t>
            </a:r>
            <a:r>
              <a:rPr lang="en" b="1" dirty="0" smtClean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(Eze</a:t>
            </a:r>
            <a:r>
              <a:rPr lang="pl-PL" sz="1400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chiel</a:t>
            </a:r>
            <a:r>
              <a:rPr lang="en" sz="1400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37</a:t>
            </a:r>
            <a:r>
              <a:rPr lang="pl-PL" sz="1400" b="1" dirty="0" smtClean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25</a:t>
            </a:r>
            <a:r>
              <a:rPr lang="en" sz="1400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D1BA38B-8121-8690-C42B-A26A9CD398E8}"/>
              </a:ext>
            </a:extLst>
          </p:cNvPr>
          <p:cNvSpPr txBox="1"/>
          <p:nvPr/>
        </p:nvSpPr>
        <p:spPr>
          <a:xfrm>
            <a:off x="2285997" y="1552494"/>
            <a:ext cx="6827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Z powodu swojego nieposłuszeństwa Izraelici zostali wygnani ze swojej ziemi i zesłani do Babilonu. Jednak Bóg ich nie opuścił.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xmlns="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xmlns="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740" y="3890075"/>
            <a:ext cx="2806339" cy="2806339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xmlns="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942397" y="4789351"/>
            <a:ext cx="4047638" cy="1805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A4AEDA7-A4A5-B4DF-4F05-ECD3227CD9A0}"/>
              </a:ext>
            </a:extLst>
          </p:cNvPr>
          <p:cNvSpPr txBox="1"/>
          <p:nvPr/>
        </p:nvSpPr>
        <p:spPr>
          <a:xfrm>
            <a:off x="2274699" y="2560184"/>
            <a:ext cx="7101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Obiecał sprowadzić ich z powrotem, dać im ziemię na zawsze i ustanowić Dawida ich królem (</a:t>
            </a:r>
            <a:r>
              <a:rPr lang="pl-PL" sz="2000" b="1" dirty="0" err="1">
                <a:solidFill>
                  <a:prstClr val="black"/>
                </a:solidFill>
              </a:rPr>
              <a:t>Ez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37,25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Ale Izrael nie posiadał tej ziemi na zawsze, a Dawid już dawno nie żył. Co zatem oznacza to proroctwo?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F8D964C-4397-876F-8891-F7AA1EF6A0DF}"/>
              </a:ext>
            </a:extLst>
          </p:cNvPr>
          <p:cNvSpPr txBox="1"/>
          <p:nvPr/>
        </p:nvSpPr>
        <p:spPr>
          <a:xfrm>
            <a:off x="3084162" y="4680973"/>
            <a:ext cx="47812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On jest spełnieniem wszystkich obietnic (</a:t>
            </a:r>
            <a:r>
              <a:rPr lang="pl-PL" sz="2000" b="1" dirty="0" err="1">
                <a:solidFill>
                  <a:prstClr val="black"/>
                </a:solidFill>
              </a:rPr>
              <a:t>Rz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15,8</a:t>
            </a:r>
            <a:r>
              <a:rPr lang="pl-PL" sz="2000" b="1" dirty="0">
                <a:solidFill>
                  <a:prstClr val="black"/>
                </a:solidFill>
              </a:rPr>
              <a:t>; 2 Kor </a:t>
            </a:r>
            <a:r>
              <a:rPr lang="pl-PL" sz="2000" b="1" dirty="0" smtClean="0">
                <a:solidFill>
                  <a:prstClr val="black"/>
                </a:solidFill>
              </a:rPr>
              <a:t>1,20</a:t>
            </a:r>
            <a:r>
              <a:rPr lang="pl-PL" sz="2000" b="1" dirty="0">
                <a:solidFill>
                  <a:prstClr val="black"/>
                </a:solidFill>
              </a:rPr>
              <a:t>). W 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Nim otrzymujemy błogosławieństwa </a:t>
            </a:r>
            <a:r>
              <a:rPr lang="pl-PL" sz="2000" b="1" dirty="0">
                <a:solidFill>
                  <a:prstClr val="black"/>
                </a:solidFill>
              </a:rPr>
              <a:t>teraz, a w przyszłości obiecane dziedzictwo (1 P </a:t>
            </a:r>
            <a:r>
              <a:rPr lang="pl-PL" sz="2000" b="1" dirty="0" smtClean="0">
                <a:solidFill>
                  <a:prstClr val="black"/>
                </a:solidFill>
              </a:rPr>
              <a:t>1,3-4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Wkrótce nasze stopy staną na Ziemi Obiecanej.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A48FA86-9F50-FFDB-0775-A5B686324288}"/>
              </a:ext>
            </a:extLst>
          </p:cNvPr>
          <p:cNvSpPr txBox="1"/>
          <p:nvPr/>
        </p:nvSpPr>
        <p:spPr>
          <a:xfrm>
            <a:off x="3091912" y="3910112"/>
            <a:ext cx="8082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Tutaj głosi się Jezusa, prawdziwego Króla, który panuje wiecznie. On, który swoją krwią zapewnia nam wieczne dziedzictwo.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12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6833F42-70ED-5D15-7D8E-8000A77C2BFE}"/>
              </a:ext>
            </a:extLst>
          </p:cNvPr>
          <p:cNvSpPr txBox="1"/>
          <p:nvPr/>
        </p:nvSpPr>
        <p:spPr>
          <a:xfrm>
            <a:off x="2347912" y="853862"/>
            <a:ext cx="74961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„Przez nieposłuszeństwo Bogu Adam i Ewa stracili raj, a z powodu grzechu cała ziemia została przeklęta. Ale jeśli lud Boży będzie postępował zgodnie z Jego wskazówkami, to ziemia odzyska swoją żyzność i piękno. Sam Bóg dał im wskazówki dotyczące uprawy gleby i mieli oni współpracować z Nim w jej renowacji. W ten sposób cała ziemia, pod kontrolą Boga, stałaby się praktyczną lekcją duchowej prawdy.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Tak jak w posłuszeństwie Jego prawom naturalnym ziemia miała wydawać swoje skarby, tak w posłuszeństwie Jego prawom moralnym serca ludzi miały odzwierciedlać cechy Jego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charakteru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5B5D0C1-3E85-151F-5DEA-F321F15A622C}"/>
              </a:ext>
            </a:extLst>
          </p:cNvPr>
          <p:cNvSpPr txBox="1"/>
          <p:nvPr/>
        </p:nvSpPr>
        <p:spPr>
          <a:xfrm>
            <a:off x="6106333" y="5784492"/>
            <a:ext cx="3676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Przypowieści Jezusa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289)</a:t>
            </a:r>
          </a:p>
        </p:txBody>
      </p:sp>
    </p:spTree>
    <p:extLst>
      <p:ext uri="{BB962C8B-B14F-4D97-AF65-F5344CB8AC3E}">
        <p14:creationId xmlns:p14="http://schemas.microsoft.com/office/powerpoint/2010/main" xmlns="" val="65560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1065</Words>
  <Application>Microsoft Office PowerPoint</Application>
  <PresentationFormat>Niestandardowy</PresentationFormat>
  <Paragraphs>69</Paragraphs>
  <Slides>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Aptos</vt:lpstr>
      <vt:lpstr>Comic Sans MS</vt:lpstr>
      <vt:lpstr>Constantia</vt:lpstr>
      <vt:lpstr>Calibri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89</cp:revision>
  <dcterms:created xsi:type="dcterms:W3CDTF">2025-10-25T14:24:07Z</dcterms:created>
  <dcterms:modified xsi:type="dcterms:W3CDTF">2025-11-27T18:21:06Z</dcterms:modified>
</cp:coreProperties>
</file>