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56" r:id="rId4"/>
    <p:sldId id="312" r:id="rId5"/>
    <p:sldId id="257" r:id="rId6"/>
    <p:sldId id="258" r:id="rId7"/>
    <p:sldId id="313" r:id="rId8"/>
    <p:sldId id="314" r:id="rId9"/>
    <p:sldId id="315" r:id="rId10"/>
    <p:sldId id="316" r:id="rId11"/>
    <p:sldId id="317" r:id="rId12"/>
  </p:sldIdLst>
  <p:sldSz cx="12192000" cy="6858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Constantia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pl-PL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Kochajcie Pana, swojego Boga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pl-PL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Chodźcie w posłuszeństwie wobec Niego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pl-PL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Przestrzegajcie Jego przykazań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pl-PL" sz="1900" b="1" dirty="0" smtClean="0">
              <a:solidFill>
                <a:schemeClr val="tx1"/>
              </a:solidFill>
            </a:rPr>
            <a:t>Trzymajcie się Go mocno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pl-PL" sz="1900" b="1" dirty="0" smtClean="0">
              <a:solidFill>
                <a:schemeClr val="tx1"/>
              </a:solidFill>
            </a:rPr>
            <a:t>Służcie Mu całym sercem i całą duszą</a:t>
          </a:r>
          <a:endParaRPr lang="en" sz="19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l-PL" sz="1750" b="1" dirty="0" smtClean="0"/>
            <a:t>Miłość jest zasadą, która powinna prowadzić nas do Boga. Kochamy Go, ponieważ On pierwszy nas umiłował (1 Jana 4,19).</a:t>
          </a:r>
          <a:endParaRPr lang="en" sz="1750" b="1" dirty="0"/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l-PL" sz="1800" b="1" dirty="0" smtClean="0"/>
            <a:t>W ten sposób Jozue wskazuje, jakiego postępowania oczekuje od tych, którzy decydują się kroczyć z Bogiem.</a:t>
          </a:r>
          <a:endParaRPr lang="en" sz="18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l-PL" sz="1800" b="1" dirty="0" smtClean="0"/>
            <a:t>Posłuszeństwo jest naturalnym skutkiem wdzięcznego serca, które rozumie, co uczynił Bóg.</a:t>
          </a:r>
          <a:endParaRPr lang="en" sz="18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l-PL" sz="1800" b="1" dirty="0" smtClean="0"/>
            <a:t>Musimy trzymać się Boga, nie pozwalając, aby jakiekolwiek rozpraszające czynniki zerwały tę więź.</a:t>
          </a:r>
          <a:endParaRPr lang="en" sz="18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l-PL" sz="1800" b="1" dirty="0" smtClean="0"/>
            <a:t>Odnajdujemy nasze prawdziwe przeznaczenie, satysfakcję i życie w obfitości, gdy z miłością służymy naszemu Stwórcy.</a:t>
          </a:r>
          <a:endParaRPr lang="en" sz="1800" b="1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/>
            <a:t>W milczeniu wysłuchali oskarżeń.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/>
            <a:t>Wezwali Boga na świadka.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/>
            <a:t>Zgodzili się ponieść karę, jeśli zgrzeszyli.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 sz="2000" b="1" dirty="0"/>
        </a:p>
        <a:p>
          <a:r>
            <a:rPr lang="pl-PL" sz="2000" b="1" dirty="0"/>
            <a:t>Ujawnili swoje prawdziwe motywacje.
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9C682279-C8B7-4664-8B71-DB63F44EE517}" type="presOf" srcId="{5C753E66-F251-47FD-BC2B-9CAAA9269B04}" destId="{8EF0B609-78E4-4A21-B823-80F55332F729}" srcOrd="0" destOrd="0" presId="urn:microsoft.com/office/officeart/2005/8/layout/pyramid2"/>
    <dgm:cxn modelId="{A807CF80-A664-4BDE-88AE-EA2B7B073E12}" type="presOf" srcId="{EFF78899-3327-4035-831F-475AA70FF275}" destId="{0444BAC0-069B-4C38-83A9-C22C28313175}" srcOrd="0" destOrd="0" presId="urn:microsoft.com/office/officeart/2005/8/layout/pyramid2"/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B72FF12C-E5AC-4165-824F-7D74FC4B0C8E}" type="presOf" srcId="{311A65A9-B72A-4FA1-B78E-7146D9139BE3}" destId="{6188357F-B3AE-45B7-9A4B-33CFF5414BDD}" srcOrd="0" destOrd="0" presId="urn:microsoft.com/office/officeart/2005/8/layout/pyramid2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6EC26EC3-516D-4EB3-A419-4E978F2BC468}" type="presOf" srcId="{A74A9ECC-C8AD-4D6E-AA4C-564B69070BD5}" destId="{2E7D29A4-BEAD-40F9-AEF3-02F602B9DF7B}" srcOrd="0" destOrd="0" presId="urn:microsoft.com/office/officeart/2005/8/layout/pyramid2"/>
    <dgm:cxn modelId="{6A89A255-5DA5-4324-9114-196CB8CE31B4}" type="presOf" srcId="{7CA2DDFB-4F68-45DE-8D10-47A87232EFBA}" destId="{0455ECA5-1947-40DD-BBA6-BBDF1350E72C}" srcOrd="0" destOrd="0" presId="urn:microsoft.com/office/officeart/2005/8/layout/pyramid2"/>
    <dgm:cxn modelId="{9B448490-EDD4-4B3B-9B86-B38F9EC5D2AC}" type="presParOf" srcId="{0455ECA5-1947-40DD-BBA6-BBDF1350E72C}" destId="{CE1771A9-7127-4ED8-807D-F029D3D5E115}" srcOrd="0" destOrd="0" presId="urn:microsoft.com/office/officeart/2005/8/layout/pyramid2"/>
    <dgm:cxn modelId="{3B2EEC40-51C9-401E-ACC9-A42FB659C573}" type="presParOf" srcId="{0455ECA5-1947-40DD-BBA6-BBDF1350E72C}" destId="{E0281477-6783-42DC-9911-AC7F9F1390DC}" srcOrd="1" destOrd="0" presId="urn:microsoft.com/office/officeart/2005/8/layout/pyramid2"/>
    <dgm:cxn modelId="{CB015CFE-DAEF-41F3-8EA3-FD4765293804}" type="presParOf" srcId="{E0281477-6783-42DC-9911-AC7F9F1390DC}" destId="{8EF0B609-78E4-4A21-B823-80F55332F729}" srcOrd="0" destOrd="0" presId="urn:microsoft.com/office/officeart/2005/8/layout/pyramid2"/>
    <dgm:cxn modelId="{18ECF4FB-12A2-4109-892B-35092CE12D0D}" type="presParOf" srcId="{E0281477-6783-42DC-9911-AC7F9F1390DC}" destId="{93C1C175-61F1-48D0-8712-92CD487CD901}" srcOrd="1" destOrd="0" presId="urn:microsoft.com/office/officeart/2005/8/layout/pyramid2"/>
    <dgm:cxn modelId="{35FA426B-E5D5-4AB4-879F-EDB508952B0A}" type="presParOf" srcId="{E0281477-6783-42DC-9911-AC7F9F1390DC}" destId="{6188357F-B3AE-45B7-9A4B-33CFF5414BDD}" srcOrd="2" destOrd="0" presId="urn:microsoft.com/office/officeart/2005/8/layout/pyramid2"/>
    <dgm:cxn modelId="{5039E330-1CC1-4D16-86D0-23DC28CC7000}" type="presParOf" srcId="{E0281477-6783-42DC-9911-AC7F9F1390DC}" destId="{5D41A25F-5021-4030-B277-7B91C849DEE8}" srcOrd="3" destOrd="0" presId="urn:microsoft.com/office/officeart/2005/8/layout/pyramid2"/>
    <dgm:cxn modelId="{AAA75D5D-0ECD-4753-BFC9-FB2611D8BADB}" type="presParOf" srcId="{E0281477-6783-42DC-9911-AC7F9F1390DC}" destId="{0444BAC0-069B-4C38-83A9-C22C28313175}" srcOrd="4" destOrd="0" presId="urn:microsoft.com/office/officeart/2005/8/layout/pyramid2"/>
    <dgm:cxn modelId="{3DAB61FC-08D4-4805-8900-318269F8E50B}" type="presParOf" srcId="{E0281477-6783-42DC-9911-AC7F9F1390DC}" destId="{8B43A4E9-4D98-41F9-86FD-47AB907D2E34}" srcOrd="5" destOrd="0" presId="urn:microsoft.com/office/officeart/2005/8/layout/pyramid2"/>
    <dgm:cxn modelId="{21A7F362-3795-4746-A150-AFF09306BD96}" type="presParOf" srcId="{E0281477-6783-42DC-9911-AC7F9F1390DC}" destId="{2E7D29A4-BEAD-40F9-AEF3-02F602B9DF7B}" srcOrd="6" destOrd="0" presId="urn:microsoft.com/office/officeart/2005/8/layout/pyramid2"/>
    <dgm:cxn modelId="{53071849-CE50-4E69-ADD0-55F1942F6186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pl-PL" sz="2000" b="1" dirty="0">
              <a:solidFill>
                <a:schemeClr val="tx1"/>
              </a:solidFill>
              <a:effectLst/>
              <a:latin typeface="+mn-lt"/>
            </a:rPr>
            <a:t>Na ich przykładzie możemy dostrzec kroki niezbędne do przywrócenia pokoju w podobnych sytuacjach dotyczących rodziny, kościoła i społeczności: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Niewyciąganie pochopnych wniosków.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Przed podjęciem działań omówienie problemów.
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Gotowość do poniesienia ofiary, aby osiągnąć jedność.
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Grzeczna odpowiedź na zarzuty.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Radość i błogosławieństwo Bogu, gdy pokój zostanie przywrócony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Dzielenie się swoimi przemyśleniami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3723D34-0F92-432E-B6E9-EF3AB9EBAC88}" type="presOf" srcId="{EA548E92-8B96-4EE1-BADF-81FB523D5F64}" destId="{D2375470-27C7-4826-AA46-60695B0C3E44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AAEF2C07-BE62-45BC-B050-F1F2B47F8C8A}" type="presOf" srcId="{0BA7924E-48CE-4EF4-8567-A3ABA63F168B}" destId="{E1B48CC3-BCF8-4A65-BD22-34E315006561}" srcOrd="0" destOrd="0" presId="urn:microsoft.com/office/officeart/2008/layout/PictureAccentList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4325F4B7-3D21-42F9-B596-2DAB48B27C50}" type="presOf" srcId="{82E56D41-B609-4EAF-897D-37D6F8EC182F}" destId="{470AA975-3C93-4126-BDD7-8C9C5D527E2C}" srcOrd="0" destOrd="0" presId="urn:microsoft.com/office/officeart/2008/layout/PictureAccentList"/>
    <dgm:cxn modelId="{9900F0D7-B9DD-4F2B-85B9-F90987B44EF4}" type="presOf" srcId="{ACF6D2C0-49C8-4AB7-995D-89F9ADAE84A5}" destId="{DE88E075-CBA5-4BBC-95C7-37D8D16407E1}" srcOrd="0" destOrd="0" presId="urn:microsoft.com/office/officeart/2008/layout/PictureAccentList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2FF410F-3694-4E22-A400-6B596ECD3B3B}" type="presOf" srcId="{2B06F1C0-0DC9-48B8-82C8-665C9192A61C}" destId="{5B3BFDC8-09A2-4499-8B1C-A18266142F19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71101B2F-E6C9-44A9-9D7B-34871A549D07}" type="presOf" srcId="{CA3F0E32-BC66-4F33-955E-581BC40BF6D3}" destId="{FF12882D-63E2-47AD-89AF-20D2BFDF37B9}" srcOrd="0" destOrd="0" presId="urn:microsoft.com/office/officeart/2008/layout/PictureAccentList"/>
    <dgm:cxn modelId="{F213002F-54C5-4A7F-A549-F9FBBAFA4E1A}" type="presOf" srcId="{94D90830-C7DC-4A66-819B-DCFF4005D48C}" destId="{5A125EFD-309B-4EA0-8878-7C1FD19C0664}" srcOrd="0" destOrd="0" presId="urn:microsoft.com/office/officeart/2008/layout/PictureAccentList"/>
    <dgm:cxn modelId="{9F3A0A00-0CF6-4032-830C-27AA37ED7D2F}" type="presOf" srcId="{ACFC188E-30EA-42F7-9B79-9EB1AB7A69A9}" destId="{D0C30649-33E0-4AE4-9A70-4F8A9E2F14A1}" srcOrd="0" destOrd="0" presId="urn:microsoft.com/office/officeart/2008/layout/PictureAccentList"/>
    <dgm:cxn modelId="{42FB729C-2BB9-4B60-8FAE-4D4E5ACE63F7}" type="presParOf" srcId="{470AA975-3C93-4126-BDD7-8C9C5D527E2C}" destId="{5B3598A6-B3CD-46D1-8095-282178EC125C}" srcOrd="0" destOrd="0" presId="urn:microsoft.com/office/officeart/2008/layout/PictureAccentList"/>
    <dgm:cxn modelId="{E62003BD-668C-4231-B50F-AE32BAA65797}" type="presParOf" srcId="{5B3598A6-B3CD-46D1-8095-282178EC125C}" destId="{0D3809C3-B714-4BB0-8797-F3A38C27EB31}" srcOrd="0" destOrd="0" presId="urn:microsoft.com/office/officeart/2008/layout/PictureAccentList"/>
    <dgm:cxn modelId="{77406EBE-9CF0-4E77-B712-59C0CB0EEE3A}" type="presParOf" srcId="{0D3809C3-B714-4BB0-8797-F3A38C27EB31}" destId="{FF12882D-63E2-47AD-89AF-20D2BFDF37B9}" srcOrd="0" destOrd="0" presId="urn:microsoft.com/office/officeart/2008/layout/PictureAccentList"/>
    <dgm:cxn modelId="{1DA47AE7-EBC3-46B0-BF4A-172FF919B2E6}" type="presParOf" srcId="{5B3598A6-B3CD-46D1-8095-282178EC125C}" destId="{5908B31A-6261-466B-B848-EF4CD6D78C4B}" srcOrd="1" destOrd="0" presId="urn:microsoft.com/office/officeart/2008/layout/PictureAccentList"/>
    <dgm:cxn modelId="{3D8ACD59-7B39-4CE7-A6D8-E92EBBF3D290}" type="presParOf" srcId="{5908B31A-6261-466B-B848-EF4CD6D78C4B}" destId="{563741C8-12CE-460F-99AC-9DD4B9D5DBCB}" srcOrd="0" destOrd="0" presId="urn:microsoft.com/office/officeart/2008/layout/PictureAccentList"/>
    <dgm:cxn modelId="{01F8BB83-0EEC-43A3-801D-CCCEEB617762}" type="presParOf" srcId="{563741C8-12CE-460F-99AC-9DD4B9D5DBCB}" destId="{FDB41540-DDD2-46E6-9943-88A4A09D1DFD}" srcOrd="0" destOrd="0" presId="urn:microsoft.com/office/officeart/2008/layout/PictureAccentList"/>
    <dgm:cxn modelId="{6AD81472-8D39-45FC-85B0-2AB49A16549D}" type="presParOf" srcId="{563741C8-12CE-460F-99AC-9DD4B9D5DBCB}" destId="{D2375470-27C7-4826-AA46-60695B0C3E44}" srcOrd="1" destOrd="0" presId="urn:microsoft.com/office/officeart/2008/layout/PictureAccentList"/>
    <dgm:cxn modelId="{DEC2AD66-722A-4B01-B189-93A85BE34956}" type="presParOf" srcId="{5908B31A-6261-466B-B848-EF4CD6D78C4B}" destId="{3DCF93FC-77E3-43C3-992E-19EAFD00ECAC}" srcOrd="1" destOrd="0" presId="urn:microsoft.com/office/officeart/2008/layout/PictureAccentList"/>
    <dgm:cxn modelId="{9A64A0E5-7715-43DB-9D32-573EDB3F72F2}" type="presParOf" srcId="{3DCF93FC-77E3-43C3-992E-19EAFD00ECAC}" destId="{9FAA2309-5793-40D7-A7EE-B618CE10F05C}" srcOrd="0" destOrd="0" presId="urn:microsoft.com/office/officeart/2008/layout/PictureAccentList"/>
    <dgm:cxn modelId="{75913CE6-5B61-45A5-917D-B7B8984BCB3B}" type="presParOf" srcId="{3DCF93FC-77E3-43C3-992E-19EAFD00ECAC}" destId="{DE88E075-CBA5-4BBC-95C7-37D8D16407E1}" srcOrd="1" destOrd="0" presId="urn:microsoft.com/office/officeart/2008/layout/PictureAccentList"/>
    <dgm:cxn modelId="{4BDF7FD6-F81D-4782-B5C1-C3D9CF1E016C}" type="presParOf" srcId="{5908B31A-6261-466B-B848-EF4CD6D78C4B}" destId="{E06D4961-C6D5-4BDC-AD3B-A0F5C1409E28}" srcOrd="2" destOrd="0" presId="urn:microsoft.com/office/officeart/2008/layout/PictureAccentList"/>
    <dgm:cxn modelId="{230CA033-B9CD-45D3-971F-32850635B17D}" type="presParOf" srcId="{E06D4961-C6D5-4BDC-AD3B-A0F5C1409E28}" destId="{0AB1B83B-182F-4C7A-8DFD-894D02A33F92}" srcOrd="0" destOrd="0" presId="urn:microsoft.com/office/officeart/2008/layout/PictureAccentList"/>
    <dgm:cxn modelId="{C38DD40C-EAD0-416E-8B25-0FC34BDFA4CA}" type="presParOf" srcId="{E06D4961-C6D5-4BDC-AD3B-A0F5C1409E28}" destId="{E1B48CC3-BCF8-4A65-BD22-34E315006561}" srcOrd="1" destOrd="0" presId="urn:microsoft.com/office/officeart/2008/layout/PictureAccentList"/>
    <dgm:cxn modelId="{874FAE35-6671-48E3-AFCD-2E9833733920}" type="presParOf" srcId="{5908B31A-6261-466B-B848-EF4CD6D78C4B}" destId="{46D49F57-AC51-436B-9162-A595F5662825}" srcOrd="3" destOrd="0" presId="urn:microsoft.com/office/officeart/2008/layout/PictureAccentList"/>
    <dgm:cxn modelId="{54849D58-47CB-42A1-859B-06DCE124D7B9}" type="presParOf" srcId="{46D49F57-AC51-436B-9162-A595F5662825}" destId="{18E7B6FD-D37F-412C-BA88-C665F45ABD07}" srcOrd="0" destOrd="0" presId="urn:microsoft.com/office/officeart/2008/layout/PictureAccentList"/>
    <dgm:cxn modelId="{50FE19C1-CE43-4792-9EF1-6363AB910052}" type="presParOf" srcId="{46D49F57-AC51-436B-9162-A595F5662825}" destId="{5A125EFD-309B-4EA0-8878-7C1FD19C0664}" srcOrd="1" destOrd="0" presId="urn:microsoft.com/office/officeart/2008/layout/PictureAccentList"/>
    <dgm:cxn modelId="{0C8E2AAA-4CF1-4A2F-8724-D5F289A7B0BC}" type="presParOf" srcId="{5908B31A-6261-466B-B848-EF4CD6D78C4B}" destId="{BE579EAA-78AA-49D1-89AA-37998BC77844}" srcOrd="4" destOrd="0" presId="urn:microsoft.com/office/officeart/2008/layout/PictureAccentList"/>
    <dgm:cxn modelId="{BF48C0C1-1FAA-4DFF-B169-C71AAC992149}" type="presParOf" srcId="{BE579EAA-78AA-49D1-89AA-37998BC77844}" destId="{1CD6CDDE-5BB4-4498-A4A1-14A74AE69814}" srcOrd="0" destOrd="0" presId="urn:microsoft.com/office/officeart/2008/layout/PictureAccentList"/>
    <dgm:cxn modelId="{0C90A662-9A37-4AF9-80B6-D7052EC0E367}" type="presParOf" srcId="{BE579EAA-78AA-49D1-89AA-37998BC77844}" destId="{5B3BFDC8-09A2-4499-8B1C-A18266142F19}" srcOrd="1" destOrd="0" presId="urn:microsoft.com/office/officeart/2008/layout/PictureAccentList"/>
    <dgm:cxn modelId="{39D90A54-FFC4-4E58-9923-4176F85F3233}" type="presParOf" srcId="{5908B31A-6261-466B-B848-EF4CD6D78C4B}" destId="{7634F2F1-7E7E-4B18-95A3-C1E281535979}" srcOrd="5" destOrd="0" presId="urn:microsoft.com/office/officeart/2008/layout/PictureAccentList"/>
    <dgm:cxn modelId="{F4295131-09C1-4884-8B17-44ED8778D5AA}" type="presParOf" srcId="{7634F2F1-7E7E-4B18-95A3-C1E281535979}" destId="{98F9FE8C-06FE-406A-8E67-83A71FEED516}" srcOrd="0" destOrd="0" presId="urn:microsoft.com/office/officeart/2008/layout/PictureAccentList"/>
    <dgm:cxn modelId="{2E781622-A79D-4FD6-A5CC-6AAE0F1B1055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50" b="1" kern="1200" dirty="0" smtClean="0"/>
            <a:t>Miłość jest zasadą, która powinna prowadzić nas do Boga. Kochamy Go, ponieważ On pierwszy nas umiłował (1 Jana 4,19).</a:t>
          </a:r>
          <a:endParaRPr lang="en" sz="1750" b="1" kern="1200" dirty="0"/>
        </a:p>
      </dsp:txBody>
      <dsp:txXfrm rot="5400000">
        <a:off x="4566749" y="-2271471"/>
        <a:ext cx="804751" cy="5357435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Kochajcie Pana, swojego Boga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54"/>
        <a:ext cx="2289675" cy="810783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W ten sposób Jozue wskazuje, jakiego postępowania oczekuje od tych, którzy decydują się kroczyć z Bogiem.</a:t>
          </a:r>
          <a:endParaRPr lang="en" sz="1800" b="1" kern="1200" dirty="0"/>
        </a:p>
      </dsp:txBody>
      <dsp:txXfrm rot="5400000">
        <a:off x="4644811" y="-1420149"/>
        <a:ext cx="648626" cy="5357435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Chodźcie w posłuszeństwie wobec Niego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53177"/>
        <a:ext cx="2289675" cy="810783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Posłuszeństwo jest naturalnym skutkiem wdzięcznego serca, które rozumie, co uczynił Bóg.</a:t>
          </a:r>
          <a:endParaRPr lang="en" sz="1800" b="1" kern="1200" dirty="0"/>
        </a:p>
      </dsp:txBody>
      <dsp:txXfrm rot="5400000">
        <a:off x="4566749" y="-568826"/>
        <a:ext cx="804751" cy="5357435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Przestrzegajcie Jego przykazań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04499"/>
        <a:ext cx="2289675" cy="810783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Musimy trzymać się Boga, nie pozwalając, aby jakiekolwiek rozpraszające czynniki zerwały tę więź.</a:t>
          </a:r>
          <a:endParaRPr lang="en" sz="1800" b="1" kern="1200" dirty="0"/>
        </a:p>
      </dsp:txBody>
      <dsp:txXfrm rot="5400000">
        <a:off x="4644811" y="282496"/>
        <a:ext cx="648626" cy="5357435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chemeClr val="tx1"/>
              </a:solidFill>
            </a:rPr>
            <a:t>Trzymajcie się Go mocno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0" y="2555822"/>
        <a:ext cx="2289675" cy="810783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Odnajdujemy nasze prawdziwe przeznaczenie, satysfakcję i życie w obfitości, gdy z miłością służymy naszemu Stwórcy.</a:t>
          </a:r>
          <a:endParaRPr lang="en" sz="1800" b="1" kern="1200" dirty="0"/>
        </a:p>
      </dsp:txBody>
      <dsp:txXfrm rot="5400000">
        <a:off x="4566749" y="1133818"/>
        <a:ext cx="804751" cy="5357435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chemeClr val="tx1"/>
              </a:solidFill>
            </a:rPr>
            <a:t>Służcie Mu całym sercem i całą duszą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0" y="3407145"/>
        <a:ext cx="2289675" cy="8107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12743" cy="2364480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18626" y="0"/>
          <a:ext cx="6125378" cy="42024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W milczeniu wysłuchali oskarżeń.</a:t>
          </a:r>
          <a:endParaRPr lang="es-ES" sz="2000" kern="1200" dirty="0"/>
        </a:p>
      </dsp:txBody>
      <dsp:txXfrm>
        <a:off x="3118626" y="0"/>
        <a:ext cx="6125378" cy="420249"/>
      </dsp:txXfrm>
    </dsp:sp>
    <dsp:sp modelId="{6188357F-B3AE-45B7-9A4B-33CFF5414BDD}">
      <dsp:nvSpPr>
        <dsp:cNvPr id="0" name=""/>
        <dsp:cNvSpPr/>
      </dsp:nvSpPr>
      <dsp:spPr>
        <a:xfrm>
          <a:off x="3118626" y="435532"/>
          <a:ext cx="6125378" cy="42024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Wezwali Boga na świadka.</a:t>
          </a:r>
          <a:endParaRPr lang="es-ES" sz="2000" kern="1200" dirty="0"/>
        </a:p>
      </dsp:txBody>
      <dsp:txXfrm>
        <a:off x="3118626" y="435532"/>
        <a:ext cx="6125378" cy="420249"/>
      </dsp:txXfrm>
    </dsp:sp>
    <dsp:sp modelId="{0444BAC0-069B-4C38-83A9-C22C28313175}">
      <dsp:nvSpPr>
        <dsp:cNvPr id="0" name=""/>
        <dsp:cNvSpPr/>
      </dsp:nvSpPr>
      <dsp:spPr>
        <a:xfrm>
          <a:off x="3118626" y="908313"/>
          <a:ext cx="6125378" cy="420249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Zgodzili się ponieść karę, jeśli zgrzeszyli.</a:t>
          </a:r>
          <a:endParaRPr lang="es-ES" sz="2000" kern="1200" dirty="0"/>
        </a:p>
      </dsp:txBody>
      <dsp:txXfrm>
        <a:off x="3118626" y="908313"/>
        <a:ext cx="6125378" cy="420249"/>
      </dsp:txXfrm>
    </dsp:sp>
    <dsp:sp modelId="{2E7D29A4-BEAD-40F9-AEF3-02F602B9DF7B}">
      <dsp:nvSpPr>
        <dsp:cNvPr id="0" name=""/>
        <dsp:cNvSpPr/>
      </dsp:nvSpPr>
      <dsp:spPr>
        <a:xfrm>
          <a:off x="3118626" y="1381093"/>
          <a:ext cx="6125378" cy="42024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Ujawnili swoje prawdziwe motywacje.
</a:t>
          </a:r>
          <a:endParaRPr lang="es-ES" sz="2000" kern="1200" dirty="0"/>
        </a:p>
      </dsp:txBody>
      <dsp:txXfrm>
        <a:off x="3118626" y="1381093"/>
        <a:ext cx="6125378" cy="4202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effectLst/>
              <a:latin typeface="+mn-lt"/>
            </a:rPr>
            <a:t>Na ich przykładzie możemy dostrzec kroki niezbędne do przywrócenia pokoju w podobnych sytuacjach dotyczących rodziny, kościoła i społeczności: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6018" y="4624"/>
        <a:ext cx="5547055" cy="1184160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Dzielenie się swoimi przemyśleniami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66381" y="1290367"/>
        <a:ext cx="4886692" cy="564345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Niewyciąganie pochopnych wniosków.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66381" y="1922434"/>
        <a:ext cx="4886692" cy="564345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Przed podjęciem działań omówienie problemów.
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66381" y="2554502"/>
        <a:ext cx="4886692" cy="564345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Gotowość do poniesienia ofiary, aby osiągnąć jedność.
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66381" y="3186569"/>
        <a:ext cx="4886692" cy="564345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Grzeczna odpowiedź na zarzuty.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66381" y="3818636"/>
        <a:ext cx="4886692" cy="564345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Radość i błogosławieństwo Bogu, gdy pokój zostanie przywrócony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66381" y="4450703"/>
        <a:ext cx="4886692" cy="564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87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77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27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88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56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30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0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36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13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85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56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pPr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pl-PL" sz="5400" b="1" spc="3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ŻYCIE W ZIEMI OBIECANEJ</a:t>
            </a:r>
            <a:endParaRPr lang="en" sz="54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867031"/>
              </a:solidFill>
              <a:effectLst>
                <a:outerShdw blurRad="12700" dist="38100" dir="2700000" algn="tl" rotWithShape="0">
                  <a:srgbClr val="FFC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8965584" y="6519446"/>
            <a:ext cx="305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11 na 13. grudnia </a:t>
            </a:r>
            <a:r>
              <a:rPr lang="en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en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27000">
                  <a:srgbClr val="886E3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xmlns="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EE0C5E3-6180-FF39-0BE1-1AA50FCD60C2}"/>
              </a:ext>
            </a:extLst>
          </p:cNvPr>
          <p:cNvSpPr txBox="1"/>
          <p:nvPr/>
        </p:nvSpPr>
        <p:spPr>
          <a:xfrm>
            <a:off x="4286249" y="4650725"/>
            <a:ext cx="74771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3600" b="1" dirty="0" smtClean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„Łagodna odpowiedź uśmierza gniew, lecz przykre słowo wywołuje złość</a:t>
            </a:r>
            <a:r>
              <a:rPr lang="es-ES" sz="3600" b="1" dirty="0" smtClean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s-ES" sz="2800" b="1" dirty="0" smtClean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2800" b="1" dirty="0" smtClean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Przypowieści</a:t>
            </a:r>
            <a:r>
              <a:rPr lang="es-ES" sz="2800" b="1" dirty="0" smtClean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15</a:t>
            </a:r>
            <a:r>
              <a:rPr lang="pl-PL" sz="2800" b="1" dirty="0" smtClean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1)</a:t>
            </a:r>
            <a:endParaRPr lang="es-ES" sz="2800" b="1" dirty="0">
              <a:ln w="12700" cmpd="sng">
                <a:solidFill>
                  <a:srgbClr val="A02B93"/>
                </a:solidFill>
                <a:prstDash val="solid"/>
              </a:ln>
              <a:solidFill>
                <a:srgbClr val="A02B93">
                  <a:lumMod val="20000"/>
                  <a:lumOff val="8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9868A2"/>
                </a:solidFill>
              </a:rPr>
              <a:t>Przemowa pożegnalna</a:t>
            </a:r>
            <a:r>
              <a:rPr lang="en" sz="2000" b="1" dirty="0" smtClean="0">
                <a:solidFill>
                  <a:srgbClr val="9868A2"/>
                </a:solidFill>
              </a:rPr>
              <a:t> (</a:t>
            </a:r>
            <a:r>
              <a:rPr lang="pl-PL" sz="2000" b="1" dirty="0" smtClean="0">
                <a:solidFill>
                  <a:srgbClr val="9868A2"/>
                </a:solidFill>
              </a:rPr>
              <a:t>Jozue</a:t>
            </a:r>
            <a:r>
              <a:rPr lang="en" sz="2000" b="1" dirty="0" smtClean="0">
                <a:solidFill>
                  <a:srgbClr val="9868A2"/>
                </a:solidFill>
              </a:rPr>
              <a:t> 22</a:t>
            </a:r>
            <a:r>
              <a:rPr lang="pl-PL" sz="2000" b="1" dirty="0" smtClean="0">
                <a:solidFill>
                  <a:srgbClr val="9868A2"/>
                </a:solidFill>
              </a:rPr>
              <a:t>,</a:t>
            </a:r>
            <a:r>
              <a:rPr lang="en" sz="2000" b="1" dirty="0" smtClean="0">
                <a:solidFill>
                  <a:srgbClr val="9868A2"/>
                </a:solidFill>
              </a:rPr>
              <a:t>1-8</a:t>
            </a:r>
            <a:r>
              <a:rPr lang="en" sz="2000" b="1" dirty="0">
                <a:solidFill>
                  <a:srgbClr val="9868A2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9B6260"/>
                </a:solidFill>
              </a:rPr>
              <a:t>Przyczyna konfliktu </a:t>
            </a:r>
            <a:r>
              <a:rPr lang="en" sz="2000" b="1" dirty="0" smtClean="0">
                <a:solidFill>
                  <a:srgbClr val="9B6260"/>
                </a:solidFill>
              </a:rPr>
              <a:t>(</a:t>
            </a:r>
            <a:r>
              <a:rPr lang="pl-PL" sz="2000" b="1" dirty="0" smtClean="0">
                <a:solidFill>
                  <a:srgbClr val="9B6260"/>
                </a:solidFill>
              </a:rPr>
              <a:t>Jozue</a:t>
            </a:r>
            <a:r>
              <a:rPr lang="en" sz="2000" b="1" dirty="0" smtClean="0">
                <a:solidFill>
                  <a:srgbClr val="9B6260"/>
                </a:solidFill>
              </a:rPr>
              <a:t> 22</a:t>
            </a:r>
            <a:r>
              <a:rPr lang="pl-PL" sz="2000" b="1" dirty="0" smtClean="0">
                <a:solidFill>
                  <a:srgbClr val="9B6260"/>
                </a:solidFill>
              </a:rPr>
              <a:t>,</a:t>
            </a:r>
            <a:r>
              <a:rPr lang="en" sz="2000" b="1" dirty="0" smtClean="0">
                <a:solidFill>
                  <a:srgbClr val="9B6260"/>
                </a:solidFill>
              </a:rPr>
              <a:t>10-12</a:t>
            </a:r>
            <a:r>
              <a:rPr lang="en" sz="2000" b="1" dirty="0">
                <a:solidFill>
                  <a:srgbClr val="9B6260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5F9199"/>
                </a:solidFill>
              </a:rPr>
              <a:t>Zarzuty</a:t>
            </a:r>
            <a:r>
              <a:rPr lang="en" sz="2000" b="1" dirty="0" smtClean="0">
                <a:solidFill>
                  <a:srgbClr val="5F9199"/>
                </a:solidFill>
              </a:rPr>
              <a:t> </a:t>
            </a:r>
            <a:r>
              <a:rPr lang="en" sz="2000" b="1" dirty="0" smtClean="0">
                <a:solidFill>
                  <a:srgbClr val="5F9199"/>
                </a:solidFill>
              </a:rPr>
              <a:t>(</a:t>
            </a:r>
            <a:r>
              <a:rPr lang="pl-PL" sz="2000" b="1" dirty="0" smtClean="0">
                <a:solidFill>
                  <a:srgbClr val="5F9199"/>
                </a:solidFill>
              </a:rPr>
              <a:t>Jozue</a:t>
            </a:r>
            <a:r>
              <a:rPr lang="en" sz="2000" b="1" dirty="0" smtClean="0">
                <a:solidFill>
                  <a:srgbClr val="5F9199"/>
                </a:solidFill>
              </a:rPr>
              <a:t> 22</a:t>
            </a:r>
            <a:r>
              <a:rPr lang="pl-PL" sz="2000" b="1" dirty="0" smtClean="0">
                <a:solidFill>
                  <a:srgbClr val="5F9199"/>
                </a:solidFill>
              </a:rPr>
              <a:t>,</a:t>
            </a:r>
            <a:r>
              <a:rPr lang="en" sz="2000" b="1" dirty="0" smtClean="0">
                <a:solidFill>
                  <a:srgbClr val="5F9199"/>
                </a:solidFill>
              </a:rPr>
              <a:t>13-20</a:t>
            </a:r>
            <a:r>
              <a:rPr lang="en" sz="2000" b="1" dirty="0">
                <a:solidFill>
                  <a:srgbClr val="5F9199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" sz="2000" b="1" dirty="0" smtClean="0">
                <a:solidFill>
                  <a:srgbClr val="729C63"/>
                </a:solidFill>
              </a:rPr>
              <a:t> </a:t>
            </a:r>
            <a:r>
              <a:rPr lang="pl-PL" sz="2000" b="1" dirty="0" smtClean="0">
                <a:solidFill>
                  <a:srgbClr val="729C63"/>
                </a:solidFill>
              </a:rPr>
              <a:t>Łagodna </a:t>
            </a:r>
            <a:r>
              <a:rPr lang="pl-PL" sz="2000" b="1" dirty="0" smtClean="0">
                <a:solidFill>
                  <a:srgbClr val="729C63"/>
                </a:solidFill>
              </a:rPr>
              <a:t>odpowiedź </a:t>
            </a:r>
            <a:r>
              <a:rPr lang="en" sz="2000" b="1" dirty="0" smtClean="0">
                <a:solidFill>
                  <a:srgbClr val="729C63"/>
                </a:solidFill>
              </a:rPr>
              <a:t>(</a:t>
            </a:r>
            <a:r>
              <a:rPr lang="pl-PL" sz="2000" b="1" dirty="0" smtClean="0">
                <a:solidFill>
                  <a:srgbClr val="729C63"/>
                </a:solidFill>
              </a:rPr>
              <a:t>Jozue</a:t>
            </a:r>
            <a:r>
              <a:rPr lang="en" sz="2000" b="1" dirty="0" smtClean="0">
                <a:solidFill>
                  <a:srgbClr val="729C63"/>
                </a:solidFill>
              </a:rPr>
              <a:t> 22</a:t>
            </a:r>
            <a:r>
              <a:rPr lang="pl-PL" sz="2000" b="1" dirty="0" smtClean="0">
                <a:solidFill>
                  <a:srgbClr val="729C63"/>
                </a:solidFill>
              </a:rPr>
              <a:t>,</a:t>
            </a:r>
            <a:r>
              <a:rPr lang="en" sz="2000" b="1" dirty="0" smtClean="0">
                <a:solidFill>
                  <a:srgbClr val="729C63"/>
                </a:solidFill>
              </a:rPr>
              <a:t>21-29</a:t>
            </a:r>
            <a:r>
              <a:rPr lang="en" sz="2000" b="1" dirty="0">
                <a:solidFill>
                  <a:srgbClr val="729C63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9B8F61"/>
                </a:solidFill>
              </a:rPr>
              <a:t>Pojednanie</a:t>
            </a:r>
            <a:r>
              <a:rPr lang="en" sz="2000" b="1" dirty="0" smtClean="0">
                <a:solidFill>
                  <a:srgbClr val="9B8F61"/>
                </a:solidFill>
              </a:rPr>
              <a:t> (</a:t>
            </a:r>
            <a:r>
              <a:rPr lang="pl-PL" sz="2000" b="1" dirty="0" smtClean="0">
                <a:solidFill>
                  <a:srgbClr val="9B8F61"/>
                </a:solidFill>
              </a:rPr>
              <a:t>Jozue</a:t>
            </a:r>
            <a:r>
              <a:rPr lang="en" sz="2000" b="1" dirty="0" smtClean="0">
                <a:solidFill>
                  <a:srgbClr val="9B8F61"/>
                </a:solidFill>
              </a:rPr>
              <a:t> 22</a:t>
            </a:r>
            <a:r>
              <a:rPr lang="pl-PL" sz="2000" b="1" dirty="0" smtClean="0">
                <a:solidFill>
                  <a:srgbClr val="9B8F61"/>
                </a:solidFill>
              </a:rPr>
              <a:t>,</a:t>
            </a:r>
            <a:r>
              <a:rPr lang="en" sz="2000" b="1" dirty="0" smtClean="0">
                <a:solidFill>
                  <a:srgbClr val="9B8F61"/>
                </a:solidFill>
              </a:rPr>
              <a:t>30-34</a:t>
            </a:r>
            <a:r>
              <a:rPr lang="en" sz="2000" b="1" dirty="0">
                <a:solidFill>
                  <a:srgbClr val="9B8F61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Po kilku latach wojny Izrael podbił Kanaan, chociaż nie wszyscy jego mieszkańcy zostali jeszcze wypędzeni.</a:t>
            </a:r>
            <a:endParaRPr lang="en" sz="2000" b="1" dirty="0"/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36900" y="1800446"/>
            <a:ext cx="8086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 końcu nadszedł czas rozstania. Po pobłogosławieniu ich          i poradzeniu im, aby podążali ścieżką Boga, Jozue pożegnał ich. Jednak pożegnanie zostało przyćmione przez poważne nieporozumienie, które mogło łatwo zniszczyć jedność narodu izraelskiego.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9" y="802362"/>
            <a:ext cx="7844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Dwa i pół plemienia, które zajęły wschodnią część (</a:t>
            </a:r>
            <a:r>
              <a:rPr lang="pl-PL" sz="2000" b="1" dirty="0" err="1" smtClean="0"/>
              <a:t>Ruben</a:t>
            </a:r>
            <a:r>
              <a:rPr lang="pl-PL" sz="2000" b="1" dirty="0" smtClean="0"/>
              <a:t>, Gad i pół plemienia </a:t>
            </a:r>
            <a:r>
              <a:rPr lang="pl-PL" sz="2000" b="1" dirty="0" err="1" smtClean="0"/>
              <a:t>Manassesa</a:t>
            </a:r>
            <a:r>
              <a:rPr lang="pl-PL" sz="2000" b="1" dirty="0" smtClean="0"/>
              <a:t>) i które przekroczyły Jordan, aby pomóc w podboju, wiernie wypełniły swoje zobowiązanie.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PRZEMOWA POŻEGNALNA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„Starajcie się tylko usilnie, aby wypełniać przykazanie i prawo, jakie nadał wam Mojżesz, sługa Pana, abyście miłowali Pana, Boga waszego - i chodzili wytrwale jego drogami, abyście przestrzegali jego przykazań i lgnęli do niego - i służyli mu z całego serca swego i z całej duszy swojej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Jozue</a:t>
            </a:r>
            <a:r>
              <a:rPr lang="en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22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5)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24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Ponieważ Jordania miała spowodować rozdzielenie plemion, Jozue udzielił mądrej rady dwóm i pół plemionom, aby pozostały wierne (Jozue 22,5):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3492639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=""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dist="38100" dir="2700000" algn="bl" rotWithShape="0">
                    <a:prstClr val="black"/>
                  </a:outerShdw>
                </a:effectLst>
              </a:rPr>
              <a:t>PRZYCZYNA KONFLIKTU</a:t>
            </a:r>
            <a:endParaRPr lang="en" sz="4400" b="1" dirty="0">
              <a:ln w="13462">
                <a:solidFill>
                  <a:prstClr val="black"/>
                </a:solidFill>
                <a:prstDash val="solid"/>
              </a:ln>
              <a:solidFill>
                <a:srgbClr val="FFFF66">
                  <a:lumMod val="60000"/>
                  <a:lumOff val="40000"/>
                </a:srgbClr>
              </a:solidFill>
              <a:effectLst>
                <a:outerShdw dist="38100" dir="2700000" algn="bl" rotWithShape="0">
                  <a:prstClr val="black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62DD5B5-C6F3-E9A6-0A3E-8A5C787A5455}"/>
              </a:ext>
            </a:extLst>
          </p:cNvPr>
          <p:cNvSpPr txBox="1"/>
          <p:nvPr/>
        </p:nvSpPr>
        <p:spPr>
          <a:xfrm>
            <a:off x="1435511" y="585420"/>
            <a:ext cx="8940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gdy synowie </a:t>
            </a:r>
            <a:r>
              <a:rPr lang="pl-PL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Rubena, synowie Gada i połowa plemienia </a:t>
            </a:r>
            <a:r>
              <a:rPr lang="pl-PL" b="1" dirty="0" err="1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Manassesa</a:t>
            </a:r>
            <a:r>
              <a:rPr lang="pl-PL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przybyli do okręgów nadjordańskich w ziemi </a:t>
            </a:r>
            <a:r>
              <a:rPr lang="pl-PL" b="1" dirty="0" err="1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kanaanejskiej</a:t>
            </a:r>
            <a:r>
              <a:rPr lang="pl-PL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zbudowali tam ołtarz nad Jordanem, ołtarz z wyglądu </a:t>
            </a:r>
            <a:r>
              <a:rPr lang="pl-PL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okazały</a:t>
            </a:r>
            <a:r>
              <a:rPr lang="en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pl-PL" sz="1400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 </a:t>
            </a:r>
            <a:r>
              <a:rPr lang="en" sz="1400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  <a:r>
              <a:rPr lang="pl-PL" sz="1400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" sz="1400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4AF30A5-8A0D-A825-D4F9-856E518C4A97}"/>
              </a:ext>
            </a:extLst>
          </p:cNvPr>
          <p:cNvSpPr txBox="1"/>
          <p:nvPr/>
        </p:nvSpPr>
        <p:spPr>
          <a:xfrm>
            <a:off x="3246895" y="1649156"/>
            <a:ext cx="5928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pobliżu miejsca, gdzie Jozue wzniósł pomnik upamiętniający cudowne przekroczenie Jordanu, dwa i pół plemienia zbudowały ołtarz podobny do ołtarza świątyni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22,10.28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4237" y="1679234"/>
            <a:ext cx="2875424" cy="26236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xmlns="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217815" y="1879214"/>
            <a:ext cx="2780944" cy="2117823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7FB5EE6-EF3D-BB9A-BDF7-0817EC656B59}"/>
              </a:ext>
            </a:extLst>
          </p:cNvPr>
          <p:cNvSpPr txBox="1"/>
          <p:nvPr/>
        </p:nvSpPr>
        <p:spPr>
          <a:xfrm>
            <a:off x="100738" y="4364330"/>
            <a:ext cx="90820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Pozostali Izraelici postanowili wykorzenić ten grzech, atakując swoich braci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22,12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Jednak Bóg interweniował, aby zapobiec krwawej wojnie domowej. </a:t>
            </a:r>
            <a:r>
              <a:rPr lang="pl-PL" sz="2000" b="1" dirty="0">
                <a:solidFill>
                  <a:prstClr val="black"/>
                </a:solidFill>
              </a:rPr>
              <a:t>Wybrał ludzi, którzy postanowili nie osądzać bez wszystkich dowodów; zastosowali zasadę domniemania </a:t>
            </a:r>
            <a:r>
              <a:rPr lang="pl-PL" sz="2000" b="1" dirty="0" smtClean="0">
                <a:solidFill>
                  <a:prstClr val="black"/>
                </a:solidFill>
              </a:rPr>
              <a:t>niewinności i </a:t>
            </a:r>
            <a:r>
              <a:rPr lang="pl-PL" sz="2000" b="1" dirty="0">
                <a:solidFill>
                  <a:prstClr val="black"/>
                </a:solidFill>
              </a:rPr>
              <a:t>postanowili dać swoim braciom możliwość wyjaśnienia się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22,13-14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74995" y="4413276"/>
            <a:ext cx="2823763" cy="211782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C4E9CD7-BD02-A8D1-969E-2F7B8CD5A43D}"/>
              </a:ext>
            </a:extLst>
          </p:cNvPr>
          <p:cNvSpPr txBox="1"/>
          <p:nvPr/>
        </p:nvSpPr>
        <p:spPr>
          <a:xfrm>
            <a:off x="3270141" y="3025022"/>
            <a:ext cx="59436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Czyn ten został zinterpretowany jako naruszenie prawa zabraniającego składania ofiar w miejscu innym niż ołtarz całopalny </a:t>
            </a:r>
            <a:r>
              <a:rPr lang="pl-PL" sz="2000" b="1" dirty="0" smtClean="0">
                <a:solidFill>
                  <a:prstClr val="black"/>
                </a:solidFill>
              </a:rPr>
              <a:t>        w </a:t>
            </a:r>
            <a:r>
              <a:rPr lang="pl-PL" sz="2000" b="1" dirty="0">
                <a:solidFill>
                  <a:prstClr val="black"/>
                </a:solidFill>
              </a:rPr>
              <a:t>świątyni (</a:t>
            </a:r>
            <a:r>
              <a:rPr lang="pl-PL" sz="2000" b="1" dirty="0" err="1">
                <a:solidFill>
                  <a:prstClr val="black"/>
                </a:solidFill>
              </a:rPr>
              <a:t>Kpł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17,8-9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3BC699B-C613-2779-279D-FBC391DD335C}"/>
              </a:ext>
            </a:extLst>
          </p:cNvPr>
          <p:cNvSpPr txBox="1"/>
          <p:nvPr/>
        </p:nvSpPr>
        <p:spPr>
          <a:xfrm>
            <a:off x="108488" y="5971884"/>
            <a:ext cx="8449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Jak się okazało, jego jedynym błędem było to, że nie poinformowali braci o swoich zamiarach... ale to nie jest grzech.</a:t>
            </a:r>
            <a:endParaRPr lang="es-E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71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spc="600" dirty="0">
                <a:ln w="22225">
                  <a:solidFill>
                    <a:srgbClr val="0099CC"/>
                  </a:solidFill>
                  <a:prstDash val="solid"/>
                </a:ln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ZARZUTY</a:t>
            </a:r>
            <a:endParaRPr lang="en" sz="5400" b="1" spc="600" dirty="0">
              <a:ln w="22225">
                <a:solidFill>
                  <a:srgbClr val="0099CC"/>
                </a:solidFill>
                <a:prstDash val="solid"/>
              </a:ln>
              <a:solidFill>
                <a:srgbClr val="0099CC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D30BFAC-B464-7A6C-2E7A-BBAAEC74664E}"/>
              </a:ext>
            </a:extLst>
          </p:cNvPr>
          <p:cNvSpPr txBox="1"/>
          <p:nvPr/>
        </p:nvSpPr>
        <p:spPr>
          <a:xfrm>
            <a:off x="836909" y="773202"/>
            <a:ext cx="103993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„Tak </a:t>
            </a:r>
            <a:r>
              <a:rPr lang="pl-PL" b="1" dirty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mówi cały zbór Pana: Cóż to za wiarołomstwo, którego się dopuściliście wobec Boga izraelskiego, odwracając się dziś od Pana przez zbudowanie sobie ołtarza, aby podnieść dziś bunt przeciwko Panu?!</a:t>
            </a:r>
            <a:r>
              <a:rPr lang="en" b="1" dirty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Jo</a:t>
            </a:r>
            <a:r>
              <a:rPr lang="pl-PL" sz="1400" b="1" dirty="0" smtClean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z</a:t>
            </a:r>
            <a:r>
              <a:rPr lang="en" sz="1400" b="1" dirty="0" smtClean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 22</a:t>
            </a:r>
            <a:r>
              <a:rPr lang="pl-PL" sz="1400" b="1" dirty="0" smtClean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16</a:t>
            </a:r>
            <a:r>
              <a:rPr lang="en" sz="1400" b="1" dirty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Dlaczego </a:t>
            </a:r>
            <a:r>
              <a:rPr lang="pl-PL" sz="2000" b="1" dirty="0" err="1">
                <a:solidFill>
                  <a:prstClr val="black"/>
                </a:solidFill>
              </a:rPr>
              <a:t>Pinechas</a:t>
            </a:r>
            <a:r>
              <a:rPr lang="pl-PL" sz="2000" b="1" dirty="0">
                <a:solidFill>
                  <a:prstClr val="black"/>
                </a:solidFill>
              </a:rPr>
              <a:t> został wybrany na przewodniczącego komisji śledczej? </a:t>
            </a:r>
            <a:r>
              <a:rPr lang="en" sz="2000" b="1" dirty="0">
                <a:solidFill>
                  <a:prstClr val="black"/>
                </a:solidFill>
              </a:rPr>
              <a:t>(Jo</a:t>
            </a:r>
            <a:r>
              <a:rPr lang="pl-PL" sz="2000" b="1" dirty="0" smtClean="0">
                <a:solidFill>
                  <a:prstClr val="black"/>
                </a:solidFill>
              </a:rPr>
              <a:t>z</a:t>
            </a:r>
            <a:r>
              <a:rPr lang="en" sz="2000" b="1" dirty="0" smtClean="0">
                <a:solidFill>
                  <a:prstClr val="black"/>
                </a:solidFill>
              </a:rPr>
              <a:t> 22</a:t>
            </a:r>
            <a:r>
              <a:rPr lang="pl-PL" sz="2000" b="1" dirty="0" smtClean="0">
                <a:solidFill>
                  <a:prstClr val="black"/>
                </a:solidFill>
              </a:rPr>
              <a:t>,</a:t>
            </a:r>
            <a:r>
              <a:rPr lang="en" sz="2000" b="1" dirty="0" smtClean="0">
                <a:solidFill>
                  <a:prstClr val="black"/>
                </a:solidFill>
              </a:rPr>
              <a:t>13-14</a:t>
            </a:r>
            <a:r>
              <a:rPr lang="en" sz="2000" b="1" dirty="0">
                <a:solidFill>
                  <a:prstClr val="black"/>
                </a:solidFill>
              </a:rPr>
              <a:t>)?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xmlns="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842142" y="3768736"/>
            <a:ext cx="4204216" cy="2828203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xmlns="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xmlns="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D4FF03A-B86D-6034-9DD6-EAB754ED6A98}"/>
              </a:ext>
            </a:extLst>
          </p:cNvPr>
          <p:cNvSpPr txBox="1"/>
          <p:nvPr/>
        </p:nvSpPr>
        <p:spPr>
          <a:xfrm>
            <a:off x="2481211" y="3813850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Przemowa </a:t>
            </a:r>
            <a:r>
              <a:rPr lang="pl-PL" sz="2000" b="1" dirty="0" err="1">
                <a:solidFill>
                  <a:prstClr val="black"/>
                </a:solidFill>
              </a:rPr>
              <a:t>Pinechasa</a:t>
            </a:r>
            <a:r>
              <a:rPr lang="pl-PL" sz="2000" b="1" dirty="0">
                <a:solidFill>
                  <a:prstClr val="black"/>
                </a:solidFill>
              </a:rPr>
              <a:t> miała sens. Jeśli ofiary byłyby składane na nowo wzniesionym ołtarzu, Bóg ukarałby za to cały Izrael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22,18b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D2AA6CD-4547-728C-A3AC-D3B438403799}"/>
              </a:ext>
            </a:extLst>
          </p:cNvPr>
          <p:cNvSpPr txBox="1"/>
          <p:nvPr/>
        </p:nvSpPr>
        <p:spPr>
          <a:xfrm>
            <a:off x="3873910" y="2405981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err="1">
                <a:solidFill>
                  <a:prstClr val="black"/>
                </a:solidFill>
              </a:rPr>
              <a:t>Pinechas</a:t>
            </a:r>
            <a:r>
              <a:rPr lang="pl-PL" sz="2000" b="1" dirty="0">
                <a:solidFill>
                  <a:prstClr val="black"/>
                </a:solidFill>
              </a:rPr>
              <a:t>, syn arcykapłana, nieustannie walczył z grzechem w </a:t>
            </a:r>
            <a:r>
              <a:rPr lang="pl-PL" sz="2000" b="1" dirty="0" err="1">
                <a:solidFill>
                  <a:prstClr val="black"/>
                </a:solidFill>
              </a:rPr>
              <a:t>Baal-Peor</a:t>
            </a:r>
            <a:r>
              <a:rPr lang="pl-PL" sz="2000" b="1" dirty="0">
                <a:solidFill>
                  <a:prstClr val="black"/>
                </a:solidFill>
              </a:rPr>
              <a:t> (</a:t>
            </a:r>
            <a:r>
              <a:rPr lang="pl-PL" sz="2000" b="1" dirty="0" err="1">
                <a:solidFill>
                  <a:prstClr val="black"/>
                </a:solidFill>
              </a:rPr>
              <a:t>Lb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25,7-8</a:t>
            </a:r>
            <a:r>
              <a:rPr lang="pl-PL" sz="2000" b="1" dirty="0">
                <a:solidFill>
                  <a:prstClr val="black"/>
                </a:solidFill>
              </a:rPr>
              <a:t>). W swojej przemowie powiązał ten grzech z grzechem Achana i zrównał go z grzechem, który rzekomo popełniło dwa i pół plemienia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22,16-20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625BED4-8519-C246-F807-06012776568A}"/>
              </a:ext>
            </a:extLst>
          </p:cNvPr>
          <p:cNvSpPr txBox="1"/>
          <p:nvPr/>
        </p:nvSpPr>
        <p:spPr>
          <a:xfrm>
            <a:off x="2496709" y="5183782"/>
            <a:ext cx="53609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Jednak dał im możliwość naprawienia tego błędu, zanim popełnili grzech: zaproponował im powrót na stronę Jordanu, gdzie stała świątynia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22,19).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80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>
                <a:ln w="12700" cmpd="sng">
                  <a:solidFill>
                    <a:srgbClr val="FFFF66"/>
                  </a:solidFill>
                  <a:prstDash val="solid"/>
                </a:ln>
                <a:gradFill>
                  <a:gsLst>
                    <a:gs pos="0">
                      <a:srgbClr val="FFFF66"/>
                    </a:gs>
                    <a:gs pos="4000">
                      <a:srgbClr val="FFFF66">
                        <a:lumMod val="60000"/>
                        <a:lumOff val="40000"/>
                      </a:srgbClr>
                    </a:gs>
                    <a:gs pos="87000">
                      <a:srgbClr val="FFFF6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ŁAGODNA ODPOWIEDŹ</a:t>
            </a:r>
            <a:endParaRPr lang="en" sz="4400" b="1" spc="300" dirty="0">
              <a:ln w="12700" cmpd="sng">
                <a:solidFill>
                  <a:srgbClr val="FFFF66"/>
                </a:solidFill>
                <a:prstDash val="solid"/>
              </a:ln>
              <a:gradFill>
                <a:gsLst>
                  <a:gs pos="0">
                    <a:srgbClr val="FFFF66"/>
                  </a:gs>
                  <a:gs pos="4000">
                    <a:srgbClr val="FFFF66">
                      <a:lumMod val="60000"/>
                      <a:lumOff val="40000"/>
                    </a:srgbClr>
                  </a:gs>
                  <a:gs pos="87000">
                    <a:srgbClr val="FFFF66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„Jeżeli </a:t>
            </a:r>
            <a:r>
              <a:rPr lang="pl-PL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zbudowaliśmy sobie ołtarz, aby odwrócić się od Pana, i jeżeli uczyniliśmy to, aby składać na nim ofiary całopalne i ofiary z pokarmów i ofiary pojednania, to niech Pan sam to pomści!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pl-PL" sz="1400" b="1" dirty="0" smtClean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" sz="1400" b="1" dirty="0" smtClean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</a:t>
            </a:r>
            <a:r>
              <a:rPr lang="pl-PL" sz="1400" b="1" dirty="0" smtClean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CBE7E8F-56EC-74C6-B8A5-AFBD4408AE17}"/>
              </a:ext>
            </a:extLst>
          </p:cNvPr>
          <p:cNvSpPr txBox="1"/>
          <p:nvPr/>
        </p:nvSpPr>
        <p:spPr>
          <a:xfrm>
            <a:off x="252061" y="1341527"/>
            <a:ext cx="25841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Plemiona Rubena</a:t>
            </a:r>
            <a:r>
              <a:rPr lang="pl-PL" sz="2000" b="1" dirty="0">
                <a:solidFill>
                  <a:prstClr val="black"/>
                </a:solidFill>
              </a:rPr>
              <a:t> i Gada oraz </a:t>
            </a:r>
            <a:r>
              <a:rPr lang="pl-PL" sz="2000" b="1" dirty="0" smtClean="0">
                <a:solidFill>
                  <a:prstClr val="black"/>
                </a:solidFill>
              </a:rPr>
              <a:t>połowa plemienia </a:t>
            </a:r>
            <a:r>
              <a:rPr lang="pl-PL" sz="2000" b="1" dirty="0" err="1">
                <a:solidFill>
                  <a:prstClr val="black"/>
                </a:solidFill>
              </a:rPr>
              <a:t>Manassesa</a:t>
            </a:r>
            <a:r>
              <a:rPr lang="pl-PL" sz="2000" b="1" dirty="0">
                <a:solidFill>
                  <a:prstClr val="black"/>
                </a:solidFill>
              </a:rPr>
              <a:t>, gdy zostały oskarżone, postąpiły w sposób wzorcowy: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24205522"/>
              </p:ext>
            </p:extLst>
          </p:nvPr>
        </p:nvGraphicFramePr>
        <p:xfrm>
          <a:off x="2758698" y="1432025"/>
          <a:ext cx="9244005" cy="236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EA3EC56-230F-048E-FBAE-534B9D95B678}"/>
              </a:ext>
            </a:extLst>
          </p:cNvPr>
          <p:cNvSpPr txBox="1"/>
          <p:nvPr/>
        </p:nvSpPr>
        <p:spPr>
          <a:xfrm>
            <a:off x="259810" y="3827501"/>
            <a:ext cx="779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Izraelici nie znali motywów swoich braci do budowy ołtarza, przypuszczali, że chodzi o bunt, pragnienie oddzielenia się i boską karę.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49968" y="3730991"/>
            <a:ext cx="3652735" cy="2739552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A6D9515-7892-52AB-C383-E66064714D3E}"/>
              </a:ext>
            </a:extLst>
          </p:cNvPr>
          <p:cNvSpPr txBox="1"/>
          <p:nvPr/>
        </p:nvSpPr>
        <p:spPr>
          <a:xfrm>
            <a:off x="244312" y="5618711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Chociaż oskarżone plemiona mogły poczuć się urażone zarzutami i zareagować gwałtownie w swojej obronie, dzięki ich przyjaznej reakcji udało się uniknąć wojny.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B058510-1EA3-7810-4121-915733130417}"/>
              </a:ext>
            </a:extLst>
          </p:cNvPr>
          <p:cNvSpPr txBox="1"/>
          <p:nvPr/>
        </p:nvSpPr>
        <p:spPr>
          <a:xfrm>
            <a:off x="267558" y="4858662"/>
            <a:ext cx="80472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rzeczywistości chodziło o pragnienie pozostania w </a:t>
            </a:r>
            <a:r>
              <a:rPr lang="pl-PL" sz="2000" b="1" dirty="0" smtClean="0">
                <a:solidFill>
                  <a:prstClr val="black"/>
                </a:solidFill>
              </a:rPr>
              <a:t>jedności   </a:t>
            </a:r>
            <a:r>
              <a:rPr lang="pl-PL" sz="2000" b="1" dirty="0">
                <a:solidFill>
                  <a:prstClr val="black"/>
                </a:solidFill>
              </a:rPr>
              <a:t>z braćmi i uniknięcia przyszłego rozdzielenia ze strony </a:t>
            </a:r>
            <a:r>
              <a:rPr lang="pl-PL" sz="2000" b="1" dirty="0" smtClean="0">
                <a:solidFill>
                  <a:prstClr val="black"/>
                </a:solidFill>
              </a:rPr>
              <a:t>Izraelitów. 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38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12700" dist="50800" dir="2700000" algn="tl" rotWithShape="0">
                    <a:srgbClr val="339933">
                      <a:lumMod val="60000"/>
                      <a:lumOff val="40000"/>
                    </a:srgbClr>
                  </a:outerShdw>
                </a:effectLst>
              </a:rPr>
              <a:t>POJEDNANIE</a:t>
            </a:r>
            <a:endParaRPr lang="en" sz="4400" b="1" spc="600" dirty="0">
              <a:ln w="9525">
                <a:solidFill>
                  <a:prstClr val="white"/>
                </a:solidFill>
                <a:prstDash val="solid"/>
              </a:ln>
              <a:solidFill>
                <a:srgbClr val="339933"/>
              </a:solidFill>
              <a:effectLst>
                <a:outerShdw blurRad="12700" dist="50800" dir="2700000" algn="tl" rotWithShape="0">
                  <a:srgbClr val="339933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EB67F3B-2882-9678-82F4-4EC22E160585}"/>
              </a:ext>
            </a:extLst>
          </p:cNvPr>
          <p:cNvSpPr txBox="1"/>
          <p:nvPr/>
        </p:nvSpPr>
        <p:spPr>
          <a:xfrm>
            <a:off x="263472" y="657038"/>
            <a:ext cx="83070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prstClr val="black"/>
                </a:solidFill>
                <a:latin typeface="Comic Sans MS" panose="030F0702030302020204" pitchFamily="66" charset="0"/>
              </a:rPr>
              <a:t>synowie izraelscy uznali to za słuszne, oddali cześć Bogu i nie myśleli już o tym, aby wyruszyć przeciw nim na wojnę i spustoszyć ziemię, którą zamieszkiwali synowie </a:t>
            </a:r>
            <a:r>
              <a:rPr lang="pl-PL" b="1" dirty="0">
                <a:solidFill>
                  <a:prstClr val="black"/>
                </a:solidFill>
                <a:latin typeface="Comic Sans MS" panose="030F0702030302020204" pitchFamily="66" charset="0"/>
              </a:rPr>
              <a:t>Rubena</a:t>
            </a:r>
            <a:r>
              <a:rPr lang="pl-PL" b="1" dirty="0">
                <a:solidFill>
                  <a:prstClr val="black"/>
                </a:solidFill>
                <a:latin typeface="Comic Sans MS" panose="030F0702030302020204" pitchFamily="66" charset="0"/>
              </a:rPr>
              <a:t> i synowie </a:t>
            </a:r>
            <a:r>
              <a:rPr lang="pl-PL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Gada</a:t>
            </a:r>
            <a:r>
              <a:rPr lang="en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prstClr val="black"/>
                </a:solidFill>
                <a:latin typeface="Comic Sans MS" panose="030F0702030302020204" pitchFamily="66" charset="0"/>
              </a:rPr>
              <a:t>(Jo</a:t>
            </a:r>
            <a:r>
              <a:rPr lang="pl-PL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z</a:t>
            </a:r>
            <a:r>
              <a:rPr lang="en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22</a:t>
            </a:r>
            <a:r>
              <a:rPr lang="pl-PL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33</a:t>
            </a:r>
            <a:r>
              <a:rPr lang="en" sz="1400" b="1" dirty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2778CC5-4EA7-6863-FFF0-33A8BF63693E}"/>
              </a:ext>
            </a:extLst>
          </p:cNvPr>
          <p:cNvSpPr txBox="1"/>
          <p:nvPr/>
        </p:nvSpPr>
        <p:spPr>
          <a:xfrm>
            <a:off x="1" y="1568946"/>
            <a:ext cx="6648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Widząc, że oskarżenie było bezpodstawne, </a:t>
            </a:r>
            <a:r>
              <a:rPr lang="pl-PL" sz="2000" b="1" dirty="0" err="1">
                <a:solidFill>
                  <a:prstClr val="black"/>
                </a:solidFill>
              </a:rPr>
              <a:t>Pinechas</a:t>
            </a:r>
            <a:r>
              <a:rPr lang="pl-PL" sz="2000" b="1" dirty="0">
                <a:solidFill>
                  <a:prstClr val="black"/>
                </a:solidFill>
              </a:rPr>
              <a:t> i delegacja Izraelitów odetchnęli z ulgą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22,30-31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Ze swojej strony Izraelici, gdy poznali prawdę, radowali się i chwalili Boga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22,32-33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36652814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xmlns="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xmlns="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xmlns="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xmlns="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65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47782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Dzieci Gada i Rubena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umieściły teraz na swoim ołtarzu napis wyjaśniający cel, w jakim został wzniesiony; i powiedziały: „Niech będzie świadectwem między nami, że Jehowa jest Bogiem.” W ten sposób starały się zapobiec przyszłym nieporozumieniom i usunąć to, co mogłoby stać się powodem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pokusy. Jak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często poważne trudności rodzą się z prostego nieporozumienia, nawet wśród tych, którzy kierują się jak najszlachetniejszymi motywami; a bez uprzejmości i wyrozumiałości mogą z tego wyniknąć bardzo poważne, a nawet tragiczne konsekwencje.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Nigdy jeszcze nikt nie został przyprowadzony z błędnej drogi poprzez naganę czy wyrzuty; przeciwnie, wielu przez takie traktowanie zostało jeszcze bardziej odsuniętych od właściwej ścieżki i utwierdzonych w oporze wobec przekonania. Duch życzliwości, uprzejme, pełne wyrozumiałości postępowanie może ocalić błądzącego i zakryć mnóstwo grzechów.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53C2F48-C8BC-381C-AF47-0B287455933D}"/>
              </a:ext>
            </a:extLst>
          </p:cNvPr>
          <p:cNvSpPr txBox="1"/>
          <p:nvPr/>
        </p:nvSpPr>
        <p:spPr>
          <a:xfrm>
            <a:off x="7223171" y="5839872"/>
            <a:ext cx="3850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Patriarchowie i Prorocy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" sz="1600" b="1" dirty="0">
                <a:solidFill>
                  <a:prstClr val="black"/>
                </a:solidFill>
              </a:rPr>
              <a:t>. 519)</a:t>
            </a:r>
          </a:p>
        </p:txBody>
      </p:sp>
    </p:spTree>
    <p:extLst>
      <p:ext uri="{BB962C8B-B14F-4D97-AF65-F5344CB8AC3E}">
        <p14:creationId xmlns:p14="http://schemas.microsoft.com/office/powerpoint/2010/main" xmlns="" val="309370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1117</Words>
  <Application>Microsoft Office PowerPoint</Application>
  <PresentationFormat>Niestandardowy</PresentationFormat>
  <Paragraphs>61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Aptos</vt:lpstr>
      <vt:lpstr>Calibri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80</cp:revision>
  <dcterms:created xsi:type="dcterms:W3CDTF">2025-11-15T16:15:13Z</dcterms:created>
  <dcterms:modified xsi:type="dcterms:W3CDTF">2025-12-11T18:05:28Z</dcterms:modified>
</cp:coreProperties>
</file>