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311" r:id="rId4"/>
    <p:sldId id="315" r:id="rId5"/>
    <p:sldId id="257" r:id="rId6"/>
    <p:sldId id="258" r:id="rId7"/>
    <p:sldId id="316" r:id="rId8"/>
    <p:sldId id="317" r:id="rId9"/>
    <p:sldId id="318" r:id="rId10"/>
    <p:sldId id="319" r:id="rId11"/>
    <p:sldId id="320" r:id="rId12"/>
  </p:sldIdLst>
  <p:sldSz cx="12192000" cy="6858000"/>
  <p:notesSz cx="6858000" cy="9144000"/>
  <p:embeddedFontLst>
    <p:embeddedFont>
      <p:font typeface="Comic Sans MS" pitchFamily="66" charset="0"/>
      <p:regular r:id="rId13"/>
      <p:bold r:id="rId14"/>
      <p:italic r:id="rId15"/>
      <p:boldItalic r:id="rId16"/>
    </p:embeddedFont>
    <p:embeddedFont>
      <p:font typeface="Constantia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 sz="2000" b="1" dirty="0"/>
        </a:p>
        <a:p>
          <a:r>
            <a:rPr lang="pl-PL" sz="2000" b="1" dirty="0"/>
            <a:t>Nie należy zawierać małżeństw z mieszkańcami tej ziemi (</a:t>
          </a:r>
          <a:r>
            <a:rPr lang="pl-PL" sz="2000" b="1" dirty="0" err="1"/>
            <a:t>Joz</a:t>
          </a:r>
          <a:r>
            <a:rPr lang="pl-PL" sz="2000" b="1" dirty="0"/>
            <a:t> 23,7a)
</a:t>
          </a:r>
          <a:endParaRPr lang="en" sz="2000" b="1" dirty="0"/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 sz="2000" b="1" dirty="0"/>
        </a:p>
        <a:p>
          <a:r>
            <a:rPr lang="pl-PL" sz="2000" b="1" dirty="0"/>
            <a:t>Nie wolno wspominać imion ich bogów </a:t>
          </a:r>
          <a:br>
            <a:rPr lang="pl-PL" sz="2000" b="1" dirty="0"/>
          </a:br>
          <a:r>
            <a:rPr lang="pl-PL" sz="2000" b="1" dirty="0"/>
            <a:t>(</a:t>
          </a:r>
          <a:r>
            <a:rPr lang="pl-PL" sz="2000" b="1" dirty="0" err="1"/>
            <a:t>Joz</a:t>
          </a:r>
          <a:r>
            <a:rPr lang="pl-PL" sz="2000" b="1" dirty="0"/>
            <a:t> </a:t>
          </a:r>
          <a:r>
            <a:rPr lang="pl-PL" sz="2000" b="1" dirty="0" smtClean="0"/>
            <a:t>23,7b</a:t>
          </a:r>
          <a:r>
            <a:rPr lang="pl-PL" sz="2000" b="1" dirty="0"/>
            <a:t>)
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 sz="2000" b="1" dirty="0"/>
        </a:p>
        <a:p>
          <a:r>
            <a:rPr lang="pl-PL" sz="2000" b="1" dirty="0"/>
            <a:t>Nie należy czcić ich bogów (</a:t>
          </a:r>
          <a:r>
            <a:rPr lang="pl-PL" sz="2000" b="1" dirty="0" err="1"/>
            <a:t>Joz</a:t>
          </a:r>
          <a:r>
            <a:rPr lang="pl-PL" sz="2000" b="1" dirty="0"/>
            <a:t> </a:t>
          </a:r>
          <a:r>
            <a:rPr lang="pl-PL" sz="2000" b="1" dirty="0" smtClean="0"/>
            <a:t>23,7c</a:t>
          </a:r>
          <a:r>
            <a:rPr lang="pl-PL" sz="2000" b="1" dirty="0"/>
            <a:t>)
</a:t>
          </a:r>
          <a:endParaRPr lang="en" sz="2000" b="1" dirty="0"/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  <dgm:t>
        <a:bodyPr/>
        <a:lstStyle/>
        <a:p>
          <a:endParaRPr lang="pl-PL"/>
        </a:p>
      </dgm:t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  <dgm:t>
        <a:bodyPr/>
        <a:lstStyle/>
        <a:p>
          <a:endParaRPr lang="pl-PL"/>
        </a:p>
      </dgm:t>
    </dgm:pt>
  </dgm:ptLst>
  <dgm:cxnLst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35947866-EE1D-4E1D-8958-777E042D8158}" type="presOf" srcId="{73FAFAFE-4E03-42DD-9C7E-2B207587F0FF}" destId="{04504CCF-E609-403F-BDD7-9DC328702048}" srcOrd="0" destOrd="0" presId="urn:microsoft.com/office/officeart/2005/8/layout/process4"/>
    <dgm:cxn modelId="{5CF8E46B-64BA-47CC-94B0-AD9A826D977B}" type="presOf" srcId="{D7CE262A-F5CC-40C9-AE8F-0D3A8B7245F8}" destId="{DE78BB78-5502-475E-AEAA-5E57266ABC73}" srcOrd="0" destOrd="0" presId="urn:microsoft.com/office/officeart/2005/8/layout/process4"/>
    <dgm:cxn modelId="{B5F825E9-FCEA-4B0A-A0FC-3C0B963F84BD}" type="presOf" srcId="{62D56751-A05E-43B9-9BBC-17E5CA4CD5DD}" destId="{1C5B342D-0B96-4483-8D04-58C8633E2F8B}" srcOrd="0" destOrd="0" presId="urn:microsoft.com/office/officeart/2005/8/layout/process4"/>
    <dgm:cxn modelId="{D5288806-DA03-41B9-B8BB-DBCD19F95D61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59015E00-D0CA-4D81-B3A3-6E4904E16CB4}" type="presParOf" srcId="{1C5B342D-0B96-4483-8D04-58C8633E2F8B}" destId="{AF2B4297-4210-418E-8BF4-27B37287B4AB}" srcOrd="0" destOrd="0" presId="urn:microsoft.com/office/officeart/2005/8/layout/process4"/>
    <dgm:cxn modelId="{F651F628-B7DD-484B-B4B2-2039AB018041}" type="presParOf" srcId="{AF2B4297-4210-418E-8BF4-27B37287B4AB}" destId="{DE78BB78-5502-475E-AEAA-5E57266ABC73}" srcOrd="0" destOrd="0" presId="urn:microsoft.com/office/officeart/2005/8/layout/process4"/>
    <dgm:cxn modelId="{31101683-113B-448C-A39B-3D7A8084977D}" type="presParOf" srcId="{1C5B342D-0B96-4483-8D04-58C8633E2F8B}" destId="{9B3ECD91-0935-4A8F-A760-6E5463658C0B}" srcOrd="1" destOrd="0" presId="urn:microsoft.com/office/officeart/2005/8/layout/process4"/>
    <dgm:cxn modelId="{CA9CB8FD-83D5-4DAB-994E-B69798B16E78}" type="presParOf" srcId="{1C5B342D-0B96-4483-8D04-58C8633E2F8B}" destId="{9AB3FB90-21C6-48F8-90B9-838B53E23AC2}" srcOrd="2" destOrd="0" presId="urn:microsoft.com/office/officeart/2005/8/layout/process4"/>
    <dgm:cxn modelId="{86E0AFF6-47FF-467E-AEDA-FF75D7627A3B}" type="presParOf" srcId="{9AB3FB90-21C6-48F8-90B9-838B53E23AC2}" destId="{4A2981D8-ED82-4DD0-9931-C7C413BEB15C}" srcOrd="0" destOrd="0" presId="urn:microsoft.com/office/officeart/2005/8/layout/process4"/>
    <dgm:cxn modelId="{51CFDD7F-984D-4623-9EE8-C301CB09BEA5}" type="presParOf" srcId="{1C5B342D-0B96-4483-8D04-58C8633E2F8B}" destId="{C9E0EF5C-7D06-4C01-B4FB-17C5CEAF22A3}" srcOrd="3" destOrd="0" presId="urn:microsoft.com/office/officeart/2005/8/layout/process4"/>
    <dgm:cxn modelId="{6ED499E0-38D1-43C9-A222-9D6006E89EEC}" type="presParOf" srcId="{1C5B342D-0B96-4483-8D04-58C8633E2F8B}" destId="{F3950873-AF0B-44C6-B017-7A74A66B0E66}" srcOrd="4" destOrd="0" presId="urn:microsoft.com/office/officeart/2005/8/layout/process4"/>
    <dgm:cxn modelId="{CDA3C188-5BD4-49BC-A765-22356F5ACC2D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Nie należy czcić ich bogów (</a:t>
          </a:r>
          <a:r>
            <a:rPr lang="pl-PL" sz="2000" b="1" kern="1200" dirty="0" err="1"/>
            <a:t>Joz</a:t>
          </a:r>
          <a:r>
            <a:rPr lang="pl-PL" sz="2000" b="1" kern="1200" dirty="0"/>
            <a:t> </a:t>
          </a:r>
          <a:r>
            <a:rPr lang="pl-PL" sz="2000" b="1" kern="1200" dirty="0" smtClean="0"/>
            <a:t>23,7c</a:t>
          </a:r>
          <a:r>
            <a:rPr lang="pl-PL" sz="2000" b="1" kern="1200" dirty="0"/>
            <a:t>)
</a:t>
          </a:r>
          <a:endParaRPr lang="en" sz="2000" b="1" kern="1200" dirty="0"/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Nie wolno wspominać imion ich bogów </a:t>
          </a:r>
          <a:br>
            <a:rPr lang="pl-PL" sz="2000" b="1" kern="1200" dirty="0"/>
          </a:br>
          <a:r>
            <a:rPr lang="pl-PL" sz="2000" b="1" kern="1200" dirty="0"/>
            <a:t>(</a:t>
          </a:r>
          <a:r>
            <a:rPr lang="pl-PL" sz="2000" b="1" kern="1200" dirty="0" err="1"/>
            <a:t>Joz</a:t>
          </a:r>
          <a:r>
            <a:rPr lang="pl-PL" sz="2000" b="1" kern="1200" dirty="0"/>
            <a:t> </a:t>
          </a:r>
          <a:r>
            <a:rPr lang="pl-PL" sz="2000" b="1" kern="1200" dirty="0" smtClean="0"/>
            <a:t>23,7b</a:t>
          </a:r>
          <a:r>
            <a:rPr lang="pl-PL" sz="2000" b="1" kern="1200" dirty="0"/>
            <a:t>)
</a:t>
          </a:r>
          <a:endParaRPr lang="es-ES" sz="2000" b="1" kern="1200" dirty="0"/>
        </a:p>
      </dsp:txBody>
      <dsp:txXfrm rot="10800000">
        <a:off x="0" y="888860"/>
        <a:ext cx="5582463" cy="897193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Nie należy zawierać małżeństw z mieszkańcami tej ziemi (</a:t>
          </a:r>
          <a:r>
            <a:rPr lang="pl-PL" sz="2000" b="1" kern="1200" dirty="0" err="1"/>
            <a:t>Joz</a:t>
          </a:r>
          <a:r>
            <a:rPr lang="pl-PL" sz="2000" b="1" kern="1200" dirty="0"/>
            <a:t> 23,7a)
</a:t>
          </a:r>
          <a:endParaRPr lang="en" sz="2000" b="1" kern="1200" dirty="0"/>
        </a:p>
      </dsp:txBody>
      <dsp:txXfrm rot="10800000">
        <a:off x="0" y="417"/>
        <a:ext cx="5582463" cy="897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75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60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75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98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7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7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18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36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47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53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07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=""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=""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C63E52B-F616-9A93-65B9-9C072F5442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1D58A28-1F7C-1687-1CA4-93D8D6BDDC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BÓG JEST WIERNY</a:t>
            </a:r>
            <a:r>
              <a:rPr lang="e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3A5036"/>
                </a:solidFill>
              </a:rPr>
              <a:t>Lekcja 12 na 20. grudnia </a:t>
            </a:r>
            <a:r>
              <a:rPr lang="en" sz="1600" b="1" dirty="0" smtClean="0">
                <a:solidFill>
                  <a:srgbClr val="3A5036"/>
                </a:solidFill>
              </a:rPr>
              <a:t>2025</a:t>
            </a:r>
            <a:endParaRPr lang="en" sz="1600" b="1" dirty="0">
              <a:solidFill>
                <a:srgbClr val="3A503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xmlns="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3600" b="1" dirty="0" smtClean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„Nie zawiodła żadna dobra obietnica, jaką uczynił Pan domowi izraelskiemu. Spełniły się wszystkie</a:t>
            </a:r>
            <a:r>
              <a:rPr lang="es-ES" sz="3600" b="1" dirty="0" smtClean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2800" b="1" dirty="0" smtClean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2800" b="1" dirty="0" smtClean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Jozuego</a:t>
            </a:r>
            <a:r>
              <a:rPr lang="es-ES" sz="2800" b="1" dirty="0" smtClean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21</a:t>
            </a:r>
            <a:r>
              <a:rPr lang="pl-PL" sz="2800" b="1" dirty="0" smtClean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45)</a:t>
            </a:r>
            <a:endParaRPr lang="es-ES" sz="2800" b="1" dirty="0">
              <a:ln w="10160">
                <a:solidFill>
                  <a:srgbClr val="196B2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57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59920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DE785F"/>
                </a:solidFill>
              </a:rPr>
              <a:t>Wierność Boga </a:t>
            </a:r>
            <a:r>
              <a:rPr lang="en" sz="2000" b="1" dirty="0" smtClean="0"/>
              <a:t>(</a:t>
            </a:r>
            <a:r>
              <a:rPr lang="pl-PL" sz="2000" b="1" dirty="0" smtClean="0"/>
              <a:t>Jozue</a:t>
            </a:r>
            <a:r>
              <a:rPr lang="en" sz="2000" b="1" dirty="0" smtClean="0"/>
              <a:t> 21</a:t>
            </a:r>
            <a:r>
              <a:rPr lang="pl-PL" sz="2000" b="1" dirty="0" smtClean="0"/>
              <a:t>,</a:t>
            </a:r>
            <a:r>
              <a:rPr lang="en" sz="2000" b="1" dirty="0" smtClean="0"/>
              <a:t>43-45</a:t>
            </a:r>
            <a:r>
              <a:rPr lang="en" sz="2000" b="1" dirty="0"/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579D65"/>
                </a:solidFill>
              </a:rPr>
              <a:t>Co Bóg zrobił i co jeszcze zrobi </a:t>
            </a:r>
            <a:r>
              <a:rPr lang="en" sz="2000" b="1" dirty="0" smtClean="0"/>
              <a:t>(</a:t>
            </a:r>
            <a:r>
              <a:rPr lang="pl-PL" sz="2000" b="1" dirty="0" smtClean="0"/>
              <a:t>Jozue</a:t>
            </a:r>
            <a:r>
              <a:rPr lang="en" sz="2000" b="1" dirty="0" smtClean="0"/>
              <a:t> 23</a:t>
            </a:r>
            <a:r>
              <a:rPr lang="pl-PL" sz="2000" b="1" dirty="0" smtClean="0"/>
              <a:t>,</a:t>
            </a:r>
            <a:r>
              <a:rPr lang="en" sz="2000" b="1" dirty="0" smtClean="0"/>
              <a:t>1-5</a:t>
            </a:r>
            <a:r>
              <a:rPr lang="en" sz="2000" b="1" dirty="0"/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5F69DE"/>
                </a:solidFill>
              </a:rPr>
              <a:t>Nagroda za wierność </a:t>
            </a:r>
            <a:r>
              <a:rPr lang="en" sz="2000" b="1" dirty="0" smtClean="0"/>
              <a:t>(</a:t>
            </a:r>
            <a:r>
              <a:rPr lang="pl-PL" sz="2000" b="1" dirty="0" smtClean="0"/>
              <a:t>Jozue</a:t>
            </a:r>
            <a:r>
              <a:rPr lang="en" sz="2000" b="1" dirty="0" smtClean="0"/>
              <a:t> 23</a:t>
            </a:r>
            <a:r>
              <a:rPr lang="pl-PL" sz="2000" b="1" dirty="0" smtClean="0"/>
              <a:t>,</a:t>
            </a:r>
            <a:r>
              <a:rPr lang="en" sz="2000" b="1" dirty="0" smtClean="0"/>
              <a:t>6-10</a:t>
            </a:r>
            <a:r>
              <a:rPr lang="en" sz="2000" b="1" dirty="0"/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DE5F8B"/>
                </a:solidFill>
              </a:rPr>
              <a:t>C</a:t>
            </a:r>
            <a:r>
              <a:rPr lang="pl-PL" sz="2000" b="1" dirty="0" smtClean="0">
                <a:solidFill>
                  <a:srgbClr val="DE5F8B"/>
                </a:solidFill>
              </a:rPr>
              <a:t>o </a:t>
            </a:r>
            <a:r>
              <a:rPr lang="pl-PL" sz="2000" b="1" dirty="0" smtClean="0">
                <a:solidFill>
                  <a:srgbClr val="DE5F8B"/>
                </a:solidFill>
              </a:rPr>
              <a:t>musimy </a:t>
            </a:r>
            <a:r>
              <a:rPr lang="pl-PL" sz="2000" b="1" dirty="0" smtClean="0">
                <a:solidFill>
                  <a:srgbClr val="DE5F8B"/>
                </a:solidFill>
              </a:rPr>
              <a:t>zrobić </a:t>
            </a:r>
            <a:r>
              <a:rPr lang="en" sz="2000" b="1" dirty="0" smtClean="0"/>
              <a:t>(</a:t>
            </a:r>
            <a:r>
              <a:rPr lang="pl-PL" sz="2000" b="1" dirty="0" smtClean="0"/>
              <a:t>Jozue</a:t>
            </a:r>
            <a:r>
              <a:rPr lang="en" sz="2000" b="1" dirty="0" smtClean="0"/>
              <a:t> 23</a:t>
            </a:r>
            <a:r>
              <a:rPr lang="pl-PL" sz="2000" b="1" dirty="0" smtClean="0"/>
              <a:t>,</a:t>
            </a:r>
            <a:r>
              <a:rPr lang="en" sz="2000" b="1" dirty="0" smtClean="0"/>
              <a:t>11-14</a:t>
            </a:r>
            <a:r>
              <a:rPr lang="en" sz="2000" b="1" dirty="0"/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A25FDE"/>
                </a:solidFill>
              </a:rPr>
              <a:t>Kara za niewierność </a:t>
            </a:r>
            <a:r>
              <a:rPr lang="en" sz="2000" b="1" dirty="0" smtClean="0"/>
              <a:t>(</a:t>
            </a:r>
            <a:r>
              <a:rPr lang="pl-PL" sz="2000" b="1" dirty="0" smtClean="0"/>
              <a:t>Jozue</a:t>
            </a:r>
            <a:r>
              <a:rPr lang="en" sz="2000" b="1" dirty="0" smtClean="0"/>
              <a:t> 23</a:t>
            </a:r>
            <a:r>
              <a:rPr lang="pl-PL" sz="2000" b="1" dirty="0" smtClean="0"/>
              <a:t>,</a:t>
            </a:r>
            <a:r>
              <a:rPr lang="en" sz="2000" b="1" dirty="0" smtClean="0"/>
              <a:t>15-16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Jozue był już stary, a wciąż pozostawały terytoria do podbicia. Zebrał nowych przywódców, aby zachęcić ich do kontynuowania podbojów.</a:t>
            </a:r>
            <a:endParaRPr lang="en" sz="2000" b="1" dirty="0"/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=""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=""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=""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=""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=""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90053" y="2192347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Ale przedstawił im również zagrożenia. W rzeczywistości było tylko jedno zagrożenie, to samo, z którym musimy się zmierzyć dzisiaj: zaprzestanie bycia wiernym Bogu; odpłacanie wierności Boga naszą niewiernością.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Zdolność do osiągnięcia zwycięstwa nie leżała w nich samych, ale w Bogu. Przypomniał im więc o wierności, jaką Bóg już wykazał, i zapewnił ich, że nadal będzie wierny.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WIERNOŚĆ BOGA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„Nie zawiodła żadna dobra obietnica, jaką uczynił Pan domowi izraelskiemu. Spełniły się wszystkie</a:t>
            </a:r>
            <a:r>
              <a:rPr lang="en" b="1" dirty="0" smtClean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pl-PL" b="1" dirty="0" smtClean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Jozue</a:t>
            </a:r>
            <a:r>
              <a:rPr lang="en" sz="1400" b="1" dirty="0" smtClean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21</a:t>
            </a:r>
            <a:r>
              <a:rPr lang="pl-PL" sz="1400" b="1" dirty="0" smtClean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45)</a:t>
            </a:r>
            <a:endParaRPr lang="en" sz="1400" b="1" dirty="0">
              <a:solidFill>
                <a:srgbClr val="FAD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Bóg dał Izraelowi „całą ziemię” (</a:t>
            </a:r>
            <a:r>
              <a:rPr lang="pl-PL" sz="2000" b="1" dirty="0" err="1" smtClean="0"/>
              <a:t>Joz</a:t>
            </a:r>
            <a:r>
              <a:rPr lang="pl-PL" sz="2000" b="1" dirty="0" smtClean="0"/>
              <a:t> 21,43) i wydał w ich ręce „wszystkich ich wrogów” (</a:t>
            </a:r>
            <a:r>
              <a:rPr lang="pl-PL" sz="2000" b="1" dirty="0" err="1" smtClean="0"/>
              <a:t>Joz</a:t>
            </a:r>
            <a:r>
              <a:rPr lang="pl-PL" sz="2000" b="1" dirty="0" smtClean="0"/>
              <a:t> 21,44), więc „wszystko się spełniło” (</a:t>
            </a:r>
            <a:r>
              <a:rPr lang="pl-PL" sz="2000" b="1" dirty="0" err="1" smtClean="0"/>
              <a:t>Joz</a:t>
            </a:r>
            <a:r>
              <a:rPr lang="pl-PL" sz="2000" b="1" dirty="0" smtClean="0"/>
              <a:t> 21,45).</a:t>
            </a:r>
            <a:endParaRPr lang="en" sz="2000" b="1" dirty="0"/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=""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0" y="2017606"/>
            <a:ext cx="53682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Powtarzające się użycie słowa „wszyscy” podkreśla wierność Boga w wypełnianiu swoich obietnic. Jego wrogowie zostali pokonani przez Boga. Mogli zamieszkać tę ziemię, ponieważ była Bożą własnością. Mogli być pewni, że ostatecznie wypędzą Kananejczyków, którzy nadal mieszkali     w tej ziemi, ponieważ Bóg dotrzymał swoich obietnic do tej pory i dotrzyma ich również w przyszłości.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6" y="5526357"/>
            <a:ext cx="66100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Wszystko to służy naszemu dobru. Bóg pozostaje wierny (</a:t>
            </a:r>
            <a:r>
              <a:rPr lang="pl-PL" sz="2000" b="1" dirty="0" err="1" smtClean="0"/>
              <a:t>Pwt</a:t>
            </a:r>
            <a:r>
              <a:rPr lang="pl-PL" sz="2000" b="1" dirty="0" smtClean="0"/>
              <a:t> 7,9; </a:t>
            </a:r>
            <a:r>
              <a:rPr lang="pl-PL" sz="2000" b="1" dirty="0" err="1" smtClean="0"/>
              <a:t>Ps</a:t>
            </a:r>
            <a:r>
              <a:rPr lang="pl-PL" sz="2000" b="1" dirty="0" smtClean="0"/>
              <a:t> 117,2; </a:t>
            </a:r>
            <a:r>
              <a:rPr lang="pl-PL" sz="2000" b="1" dirty="0" err="1" smtClean="0"/>
              <a:t>Lm</a:t>
            </a:r>
            <a:r>
              <a:rPr lang="pl-PL" sz="2000" b="1" dirty="0" smtClean="0"/>
              <a:t> 3,22-23). Obiecał nam zbawienie i dał nam Ziemię w dziedzictwo, i spełni tę obietnicę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1,6; 1 P 1,5; </a:t>
            </a:r>
            <a:r>
              <a:rPr lang="pl-PL" sz="2000" b="1" dirty="0" err="1" smtClean="0"/>
              <a:t>Ps</a:t>
            </a:r>
            <a:r>
              <a:rPr lang="pl-PL" sz="2000" b="1" dirty="0" smtClean="0"/>
              <a:t> 37,29).</a:t>
            </a:r>
            <a:endParaRPr lang="en" sz="2000" b="1" dirty="0"/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=""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CO BÓG ZROBIŁ I CO JESZCZE ZROBI</a:t>
            </a:r>
            <a:endParaRPr lang="en" sz="4400" b="1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CC794A-128B-FD1F-AAAB-D4C588B0305D}"/>
              </a:ext>
            </a:extLst>
          </p:cNvPr>
          <p:cNvSpPr txBox="1"/>
          <p:nvPr/>
        </p:nvSpPr>
        <p:spPr>
          <a:xfrm>
            <a:off x="1012371" y="704736"/>
            <a:ext cx="102733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„Wy </a:t>
            </a:r>
            <a:r>
              <a:rPr lang="pl-PL" b="1" dirty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zaś widzieliście wszystko, co Pan, Bóg wasz, ze względu na was uczynił wszystkim tym narodom, gdyż to Pan, Bóg wasz, walczył za </a:t>
            </a:r>
            <a:r>
              <a:rPr lang="pl-PL" b="1" dirty="0" smtClean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was</a:t>
            </a:r>
            <a:r>
              <a:rPr lang="en" b="1" dirty="0" smtClean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Joz</a:t>
            </a:r>
            <a:r>
              <a:rPr lang="en" sz="1400" b="1" dirty="0" smtClean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 23</a:t>
            </a:r>
            <a:r>
              <a:rPr lang="pl-PL" sz="1400" b="1" dirty="0" smtClean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rgbClr val="3399FF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E846D96-FE68-AE4C-6A71-1C86F2994B4A}"/>
              </a:ext>
            </a:extLst>
          </p:cNvPr>
          <p:cNvSpPr txBox="1"/>
          <p:nvPr/>
        </p:nvSpPr>
        <p:spPr>
          <a:xfrm>
            <a:off x="61781" y="1647589"/>
            <a:ext cx="3360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swoim przemówieniu do starszych </a:t>
            </a:r>
            <a:r>
              <a:rPr lang="pl-PL" sz="2000" b="1" dirty="0" err="1">
                <a:solidFill>
                  <a:prstClr val="black"/>
                </a:solidFill>
              </a:rPr>
              <a:t>Jozue</a:t>
            </a:r>
            <a:r>
              <a:rPr lang="pl-PL" sz="2000" b="1" dirty="0">
                <a:solidFill>
                  <a:prstClr val="black"/>
                </a:solidFill>
              </a:rPr>
              <a:t> zaczyna od opowiedzenia im o tym, co Bóg już uczynił i co jeszcze zamierza uczynić: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Walczył przeciwko narodom </a:t>
            </a:r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Joz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23,3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Podzielił ziemię między plemiona (</a:t>
            </a:r>
            <a:r>
              <a:rPr lang="pl-PL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Joz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23,4).</a:t>
            </a:r>
            <a:endParaRPr lang="es-E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>
              <a:solidFill>
                <a:prstClr val="white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wygna narody, które pozostały (</a:t>
            </a:r>
            <a:r>
              <a:rPr lang="pl-PL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Joz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23,5).</a:t>
            </a:r>
            <a:endParaRPr lang="es-E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F9ED16B-1F3C-B54C-8152-A82EB2D68D4C}"/>
              </a:ext>
            </a:extLst>
          </p:cNvPr>
          <p:cNvSpPr txBox="1"/>
          <p:nvPr/>
        </p:nvSpPr>
        <p:spPr>
          <a:xfrm>
            <a:off x="6096000" y="3521436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Wszystko to (to, co już zostało zrobione i to, co jeszcze pozostało do zrobienia) podlegało jednemu warunkowi ze strony Izraela: posłuszeństwu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23,6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D7C1793-564E-EF0F-F470-FD2AB84D8F22}"/>
              </a:ext>
            </a:extLst>
          </p:cNvPr>
          <p:cNvSpPr txBox="1"/>
          <p:nvPr/>
        </p:nvSpPr>
        <p:spPr>
          <a:xfrm>
            <a:off x="6096000" y="57567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To do nas należy kontynuowanie walki i zaufanie Duchowi Świętemu, abyśmy mogli żyć życiem pełnym triumfu (2 Kor 10,3-5; Ef 6,11-18).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D0F7B93B-23B9-F12A-3AA9-8F678E8B3FE1}"/>
              </a:ext>
            </a:extLst>
          </p:cNvPr>
          <p:cNvSpPr txBox="1"/>
          <p:nvPr/>
        </p:nvSpPr>
        <p:spPr>
          <a:xfrm>
            <a:off x="6084239" y="4790160"/>
            <a:ext cx="6107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Historia Izraela jest dla nas dzisiaj lekcją. </a:t>
            </a:r>
            <a:r>
              <a:rPr lang="pl-PL" sz="2000" b="1" dirty="0">
                <a:solidFill>
                  <a:prstClr val="black"/>
                </a:solidFill>
              </a:rPr>
              <a:t>Bóg już zwyciężył grzech i dał nam pewność zbawienia poprzez ofiarę Jezusa (Kol </a:t>
            </a:r>
            <a:r>
              <a:rPr lang="pl-PL" sz="2000" b="1" dirty="0" smtClean="0">
                <a:solidFill>
                  <a:prstClr val="black"/>
                </a:solidFill>
              </a:rPr>
              <a:t>2,15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53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400" b="1" spc="50" dirty="0">
                <a:ln w="9525" cmpd="sng">
                  <a:solidFill>
                    <a:srgbClr val="3399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399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NAGRODA ZA WIERNOŚĆ</a:t>
            </a:r>
            <a:endParaRPr lang="en" sz="3400" b="1" spc="50" dirty="0">
              <a:ln w="9525" cmpd="sng">
                <a:solidFill>
                  <a:srgbClr val="3399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3399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E9F49BA-AA94-566F-B478-A9A3044D40E7}"/>
              </a:ext>
            </a:extLst>
          </p:cNvPr>
          <p:cNvSpPr txBox="1"/>
          <p:nvPr/>
        </p:nvSpPr>
        <p:spPr>
          <a:xfrm>
            <a:off x="2419982" y="662285"/>
            <a:ext cx="7217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„Jeden </a:t>
            </a:r>
            <a:r>
              <a:rPr lang="pl-PL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mąż spośród was pędzi przed sobą tysiąc, gdyż to Pan, Bóg wasz, walczy za was, jak wam </a:t>
            </a:r>
            <a:r>
              <a:rPr lang="pl-PL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przyobiecał</a:t>
            </a:r>
            <a:r>
              <a:rPr lang="en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Joz</a:t>
            </a:r>
            <a:r>
              <a:rPr lang="en" sz="1400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</a:t>
            </a:r>
            <a:r>
              <a:rPr lang="pl-PL" sz="1400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" sz="1400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9117FBC-401C-48DF-4AFA-464794D5299A}"/>
              </a:ext>
            </a:extLst>
          </p:cNvPr>
          <p:cNvSpPr txBox="1"/>
          <p:nvPr/>
        </p:nvSpPr>
        <p:spPr>
          <a:xfrm>
            <a:off x="2552135" y="1282818"/>
            <a:ext cx="712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Nagrodą za wierność Izraela będzie całkowite i absolutne zwycięstwo nad wszystkimi wrogami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23,6.10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xmlns="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24707480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C263135-8936-AB4A-C0F8-E8B279AA3968}"/>
              </a:ext>
            </a:extLst>
          </p:cNvPr>
          <p:cNvSpPr txBox="1"/>
          <p:nvPr/>
        </p:nvSpPr>
        <p:spPr>
          <a:xfrm>
            <a:off x="0" y="6052143"/>
            <a:ext cx="1011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Dlatego też chrześcijanom zaleca się postępowanie zgodnie z tymi samymi wskazówkami i nie zawieranie małżeństw z niewierzącymi (</a:t>
            </a:r>
            <a:r>
              <a:rPr lang="pl-PL" sz="2000" b="1" dirty="0" smtClean="0">
                <a:solidFill>
                  <a:prstClr val="black"/>
                </a:solidFill>
              </a:rPr>
              <a:t>2 Kor 6,14-16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xmlns="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Grupo 14">
            <a:extLst>
              <a:ext uri="{FF2B5EF4-FFF2-40B4-BE49-F238E27FC236}">
                <a16:creationId xmlns:a16="http://schemas.microsoft.com/office/drawing/2014/main" xmlns="" id="{495F626A-65EC-3FE5-09F2-7DBE45F13783}"/>
              </a:ext>
            </a:extLst>
          </p:cNvPr>
          <p:cNvGrpSpPr/>
          <p:nvPr/>
        </p:nvGrpSpPr>
        <p:grpSpPr>
          <a:xfrm>
            <a:off x="8785065" y="3546829"/>
            <a:ext cx="3243796" cy="2886628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xmlns="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xmlns="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A8340F7-4E63-CF13-BFFD-54C1EDAC1E89}"/>
              </a:ext>
            </a:extLst>
          </p:cNvPr>
          <p:cNvSpPr txBox="1"/>
          <p:nvPr/>
        </p:nvSpPr>
        <p:spPr>
          <a:xfrm>
            <a:off x="0" y="5085095"/>
            <a:ext cx="8343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Musieli zachować duchową czystość. Gdyby poślubili mieszkańców, zaczęliby mówić o ich bogach i w końcu zaczęliby ich czcić. </a:t>
            </a:r>
            <a:r>
              <a:rPr lang="pl-PL" sz="2000" b="1" dirty="0">
                <a:solidFill>
                  <a:prstClr val="black"/>
                </a:solidFill>
              </a:rPr>
              <a:t>Tak rozpoczęło się odstępstwo Salomona (1 </a:t>
            </a:r>
            <a:r>
              <a:rPr lang="pl-PL" sz="2000" b="1" dirty="0" err="1" smtClean="0">
                <a:solidFill>
                  <a:prstClr val="black"/>
                </a:solidFill>
              </a:rPr>
              <a:t>Krl</a:t>
            </a:r>
            <a:r>
              <a:rPr lang="pl-PL" sz="2000" b="1" dirty="0" smtClean="0">
                <a:solidFill>
                  <a:prstClr val="black"/>
                </a:solidFill>
              </a:rPr>
              <a:t> 11,4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3542E81-8128-4018-EAF7-8BEF33172B9B}"/>
              </a:ext>
            </a:extLst>
          </p:cNvPr>
          <p:cNvSpPr txBox="1"/>
          <p:nvPr/>
        </p:nvSpPr>
        <p:spPr>
          <a:xfrm>
            <a:off x="2535807" y="1943950"/>
            <a:ext cx="7102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kontekście podboju </a:t>
            </a:r>
            <a:r>
              <a:rPr lang="pl-PL" sz="2000" b="1" dirty="0" err="1">
                <a:solidFill>
                  <a:prstClr val="black"/>
                </a:solidFill>
              </a:rPr>
              <a:t>Kanaanu</a:t>
            </a:r>
            <a:r>
              <a:rPr lang="pl-PL" sz="2000" b="1" dirty="0">
                <a:solidFill>
                  <a:prstClr val="black"/>
                </a:solidFill>
              </a:rPr>
              <a:t> wierność Bogu musiała przejawiać się na trzy bardzo konkretne sposoby: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15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spc="50" dirty="0">
                <a:ln w="0"/>
                <a:solidFill>
                  <a:srgbClr val="FFBDB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 MUSIMY ZROBIĆ</a:t>
            </a:r>
            <a:endParaRPr lang="en" sz="3600" b="1" spc="50" dirty="0">
              <a:ln w="0"/>
              <a:solidFill>
                <a:srgbClr val="FFBDB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493BB83-5FA1-6CF8-161C-AF66AFDA872B}"/>
              </a:ext>
            </a:extLst>
          </p:cNvPr>
          <p:cNvSpPr txBox="1"/>
          <p:nvPr/>
        </p:nvSpPr>
        <p:spPr>
          <a:xfrm>
            <a:off x="4531178" y="625181"/>
            <a:ext cx="7407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„Pilnujcie </a:t>
            </a:r>
            <a:r>
              <a:rPr lang="pl-PL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się usilnie ze względu na wasze życie, aby miłować Pana, Boga </a:t>
            </a:r>
            <a:r>
              <a:rPr lang="pl-PL" b="1" dirty="0" smtClean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waszego</a:t>
            </a:r>
            <a:r>
              <a:rPr lang="en" b="1" dirty="0" smtClean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Joz</a:t>
            </a:r>
            <a:r>
              <a:rPr lang="en" sz="1400" b="1" dirty="0" smtClean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23</a:t>
            </a:r>
            <a:r>
              <a:rPr lang="pl-PL" sz="1400" b="1" dirty="0" smtClean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11</a:t>
            </a:r>
            <a:r>
              <a:rPr lang="en" sz="14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CC0066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A646E4D-1D58-007A-E9CE-2C4F6E5453BB}"/>
              </a:ext>
            </a:extLst>
          </p:cNvPr>
          <p:cNvSpPr txBox="1"/>
          <p:nvPr/>
        </p:nvSpPr>
        <p:spPr>
          <a:xfrm>
            <a:off x="4136875" y="1265758"/>
            <a:ext cx="5584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Możemy bez wątpienia stwierdzić, że głównym punktem przemowy </a:t>
            </a:r>
            <a:r>
              <a:rPr lang="pl-PL" sz="2000" b="1" dirty="0" err="1">
                <a:solidFill>
                  <a:prstClr val="black"/>
                </a:solidFill>
              </a:rPr>
              <a:t>Jozuego</a:t>
            </a:r>
            <a:r>
              <a:rPr lang="pl-PL" sz="2000" b="1" dirty="0">
                <a:solidFill>
                  <a:prstClr val="black"/>
                </a:solidFill>
              </a:rPr>
              <a:t> jest werset 11: kochać Boga.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xmlns="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xmlns="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5819" y="269420"/>
            <a:ext cx="3861056" cy="25374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0FE6017-1A94-7B77-498D-2EF620E6C7D7}"/>
              </a:ext>
            </a:extLst>
          </p:cNvPr>
          <p:cNvSpPr txBox="1"/>
          <p:nvPr/>
        </p:nvSpPr>
        <p:spPr>
          <a:xfrm>
            <a:off x="3247842" y="3224022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Ponadto Jozue proponuje zachętę do pielęgnowania tej miłości: wierność Boga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23,14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A6787A70-9098-FF32-4880-55E2976E2732}"/>
              </a:ext>
            </a:extLst>
          </p:cNvPr>
          <p:cNvSpPr txBox="1"/>
          <p:nvPr/>
        </p:nvSpPr>
        <p:spPr>
          <a:xfrm>
            <a:off x="3247842" y="3895377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Dzisiaj mamy jeszcze większą motywację: przykład Jezusa (J </a:t>
            </a:r>
            <a:r>
              <a:rPr lang="pl-PL" sz="2000" b="1" dirty="0" smtClean="0">
                <a:solidFill>
                  <a:prstClr val="black"/>
                </a:solidFill>
              </a:rPr>
              <a:t>13,34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8BBD9EB7-2781-53FA-A6C1-5E609C254642}"/>
              </a:ext>
            </a:extLst>
          </p:cNvPr>
          <p:cNvSpPr txBox="1"/>
          <p:nvPr/>
        </p:nvSpPr>
        <p:spPr>
          <a:xfrm>
            <a:off x="3238597" y="4656539"/>
            <a:ext cx="6603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Bóg pragnie nawiązać intymną i osobistą relację z każdą osobą, która odpowiada na Jego miłość.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F2CC6260-BFE9-59C0-3EE1-90C95AA305D9}"/>
              </a:ext>
            </a:extLst>
          </p:cNvPr>
          <p:cNvSpPr txBox="1"/>
          <p:nvPr/>
        </p:nvSpPr>
        <p:spPr>
          <a:xfrm>
            <a:off x="3665764" y="2190444"/>
            <a:ext cx="6564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Izraelici mieli okazywać swoją miłość, nie kochając innych bogów, co mogłoby spowodować poważne szkody dla nich samych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23,12-13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953521" y="1407872"/>
            <a:ext cx="2122660" cy="360499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5D5C661-8211-E7E4-9717-CC2A6BE39482}"/>
              </a:ext>
            </a:extLst>
          </p:cNvPr>
          <p:cNvSpPr txBox="1"/>
          <p:nvPr/>
        </p:nvSpPr>
        <p:spPr>
          <a:xfrm>
            <a:off x="3246761" y="5434829"/>
            <a:ext cx="41095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konsekwencji Jego miłość do wszystkich stanowi ramy dla manifestacji naszej dobrowolnej i wzajemnej miłości.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6369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009999">
                    <a:lumMod val="40000"/>
                    <a:lumOff val="60000"/>
                  </a:srgbClr>
                </a:solidFill>
              </a:rPr>
              <a:t>KARA ZA NIEWIERNOŚĆ</a:t>
            </a:r>
            <a:endParaRPr lang="en" sz="4400" b="1" dirty="0">
              <a:ln/>
              <a:solidFill>
                <a:srgbClr val="00999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CBE42F1-6467-5F4A-77D1-8C72DA05E730}"/>
              </a:ext>
            </a:extLst>
          </p:cNvPr>
          <p:cNvSpPr txBox="1"/>
          <p:nvPr/>
        </p:nvSpPr>
        <p:spPr>
          <a:xfrm>
            <a:off x="1510394" y="595270"/>
            <a:ext cx="9856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jak wypełniło się wam każde dobre słowo, jakie wypowiedział do was Pan, Bóg wasz, tak wypełni Pan nad wami każde złe słowo, aż was wygubi z tej dobrej ziemi, którą dał wam Pan, Bóg </a:t>
            </a:r>
            <a:r>
              <a:rPr lang="pl-PL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wasz</a:t>
            </a:r>
            <a:r>
              <a:rPr lang="en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</a:t>
            </a:r>
            <a:r>
              <a:rPr lang="pl-PL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oz</a:t>
            </a:r>
            <a:r>
              <a:rPr lang="en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</a:t>
            </a:r>
            <a:r>
              <a:rPr lang="pl-PL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Jozue kończy swoje przemówienie surowymi słowami ostrzegającymi przed konsekwencjami nieposłuszeństwa: gniewem Bożym (</a:t>
            </a:r>
            <a:r>
              <a:rPr lang="pl-PL" sz="2000" b="1" dirty="0" err="1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Joz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23,15-16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xmlns="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xmlns="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703CC0E-AFA6-3FF3-0D33-ECCF1591699E}"/>
              </a:ext>
            </a:extLst>
          </p:cNvPr>
          <p:cNvSpPr txBox="1"/>
          <p:nvPr/>
        </p:nvSpPr>
        <p:spPr>
          <a:xfrm>
            <a:off x="3712574" y="3441568"/>
            <a:ext cx="46858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sama miłość, która skłoniła Boga do oddania swojego Syna za nas, przejawia się w gniewie wobec tych, którzy uparcie trwają w grzechu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3,16; </a:t>
            </a:r>
            <a:r>
              <a:rPr lang="pl-PL" sz="2000" b="1" dirty="0" err="1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2,5).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Podobnie jak w Ziemi Obiecanej, był w pełni świadomy konsekwencji sprowokowania gniewu </a:t>
            </a:r>
            <a:r>
              <a:rPr lang="pl-PL" sz="2000" b="1" dirty="0" err="1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Jahwe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poprzez rażące złamanie przymierza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243E693-D30E-B5DE-2E3D-E21539236F42}"/>
              </a:ext>
            </a:extLst>
          </p:cNvPr>
          <p:cNvSpPr txBox="1"/>
          <p:nvPr/>
        </p:nvSpPr>
        <p:spPr>
          <a:xfrm>
            <a:off x="3704409" y="5205498"/>
            <a:ext cx="45777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Izrael zawiódł i poniósł karę. 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Dzisiaj mamy okazję napisać inną historię: pozostać wiernymi i trwać w Jego miłości (J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15,9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71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6D0F3E1-CE06-4E2F-3D7F-0D3DA837F550}"/>
              </a:ext>
            </a:extLst>
          </p:cNvPr>
          <p:cNvSpPr txBox="1"/>
          <p:nvPr/>
        </p:nvSpPr>
        <p:spPr>
          <a:xfrm>
            <a:off x="1376858" y="1189925"/>
            <a:ext cx="903380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„Całe twoje szczęście, spokój, radość i sukces w tym życiu zależą od prawdziwej, ufnej wiary w Boga. Ta wiara skłoni cię do prawdziwego posłuszeństwa przykazaniom Bożym. Twoja wiedza i wiara w Boga są najsilniejszym hamulcem wszelkich złych praktyk i motywacją do wszelkiego dobra. Wierz w Jezusa jako tego, który przebacza twoje grzechy, który pragnie, abyś był szczęśliwy w pałacach, które przygotował dla ciebie.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On chce, abyś żył w Jego obecności, abyś miał życie wieczne i koronę </a:t>
            </a: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chwały.”</a:t>
            </a:r>
            <a:endParaRPr lang="en" sz="28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1B01EC7-5340-647C-7D47-F3B0FF52ABB0}"/>
              </a:ext>
            </a:extLst>
          </p:cNvPr>
          <p:cNvSpPr txBox="1"/>
          <p:nvPr/>
        </p:nvSpPr>
        <p:spPr>
          <a:xfrm>
            <a:off x="6581774" y="6059417"/>
            <a:ext cx="3918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Poselstwo do młodzieży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410)</a:t>
            </a:r>
          </a:p>
        </p:txBody>
      </p:sp>
    </p:spTree>
    <p:extLst>
      <p:ext uri="{BB962C8B-B14F-4D97-AF65-F5344CB8AC3E}">
        <p14:creationId xmlns:p14="http://schemas.microsoft.com/office/powerpoint/2010/main" xmlns="" val="108962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1031</Words>
  <Application>Microsoft Office PowerPoint</Application>
  <PresentationFormat>Niestandardowy</PresentationFormat>
  <Paragraphs>53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84</cp:revision>
  <dcterms:created xsi:type="dcterms:W3CDTF">2025-11-21T08:17:24Z</dcterms:created>
  <dcterms:modified xsi:type="dcterms:W3CDTF">2025-12-19T14:13:30Z</dcterms:modified>
</cp:coreProperties>
</file>