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96" r:id="rId3"/>
  </p:sldMasterIdLst>
  <p:sldIdLst>
    <p:sldId id="256" r:id="rId4"/>
    <p:sldId id="322" r:id="rId5"/>
    <p:sldId id="257" r:id="rId6"/>
    <p:sldId id="258" r:id="rId7"/>
    <p:sldId id="259" r:id="rId8"/>
    <p:sldId id="330" r:id="rId9"/>
    <p:sldId id="331" r:id="rId10"/>
    <p:sldId id="332" r:id="rId11"/>
    <p:sldId id="333" r:id="rId12"/>
    <p:sldId id="334" r:id="rId13"/>
    <p:sldId id="335" r:id="rId14"/>
  </p:sldIdLst>
  <p:sldSz cx="12192000" cy="6858000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Odejść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Aby być z Chrystusem</a:t>
          </a:r>
          <a:endParaRPr lang="en" sz="18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A9572C-7F60-4466-8174-9ED95DEE32E9}" type="pres">
      <dgm:prSet presAssocID="{042314DA-A6BA-4B26-BD50-7F6BCC4A2188}" presName="sibTrans" presStyleLbl="sibTrans2D1" presStyleIdx="0" presStyleCnt="1"/>
      <dgm:spPr/>
      <dgm:t>
        <a:bodyPr/>
        <a:lstStyle/>
        <a:p>
          <a:endParaRPr lang="pl-PL"/>
        </a:p>
      </dgm:t>
    </dgm:pt>
    <dgm:pt modelId="{3511744A-1D3C-4C7B-A13A-DD0B05389C7B}" type="pres">
      <dgm:prSet presAssocID="{042314DA-A6BA-4B26-BD50-7F6BCC4A2188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C3D9B1-9318-4375-8AD4-87231AF2EA3A}" type="presOf" srcId="{16CF567E-AD34-4988-8D19-859FB26B818E}" destId="{128B0986-78E7-436E-BDAD-33EA69DEFAB2}" srcOrd="0" destOrd="0" presId="urn:microsoft.com/office/officeart/2005/8/layout/process2"/>
    <dgm:cxn modelId="{13F6B642-B964-4E9F-82B0-15C69BD86F03}" type="presOf" srcId="{7862A119-C6B3-4692-87FD-D32CB6141F9E}" destId="{83E88046-A194-415E-8A92-A3662C26B427}" srcOrd="0" destOrd="0" presId="urn:microsoft.com/office/officeart/2005/8/layout/process2"/>
    <dgm:cxn modelId="{2FA8AB5C-BFE0-492B-9974-CD24EC728B71}" type="presOf" srcId="{1A6B77F7-8B51-4F74-9E95-CB19FCAF5C28}" destId="{575DA3DA-800E-41E9-BBA6-6E260C4823EA}" srcOrd="0" destOrd="0" presId="urn:microsoft.com/office/officeart/2005/8/layout/process2"/>
    <dgm:cxn modelId="{C067394C-D5D7-4426-A158-29B155D866F5}" type="presOf" srcId="{042314DA-A6BA-4B26-BD50-7F6BCC4A2188}" destId="{10A9572C-7F60-4466-8174-9ED95DEE32E9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8E3C9406-2AE6-4319-A350-A678E5CC6953}" type="presOf" srcId="{042314DA-A6BA-4B26-BD50-7F6BCC4A2188}" destId="{3511744A-1D3C-4C7B-A13A-DD0B05389C7B}" srcOrd="1" destOrd="0" presId="urn:microsoft.com/office/officeart/2005/8/layout/process2"/>
    <dgm:cxn modelId="{DCC01ACD-1AE4-4F46-9E24-782C533B307F}" type="presParOf" srcId="{575DA3DA-800E-41E9-BBA6-6E260C4823EA}" destId="{83E88046-A194-415E-8A92-A3662C26B427}" srcOrd="0" destOrd="0" presId="urn:microsoft.com/office/officeart/2005/8/layout/process2"/>
    <dgm:cxn modelId="{78B4B4D8-82CD-414E-A595-0787EF07E6E1}" type="presParOf" srcId="{575DA3DA-800E-41E9-BBA6-6E260C4823EA}" destId="{10A9572C-7F60-4466-8174-9ED95DEE32E9}" srcOrd="1" destOrd="0" presId="urn:microsoft.com/office/officeart/2005/8/layout/process2"/>
    <dgm:cxn modelId="{C5794F16-F0ED-44B0-B581-C141795239FC}" type="presParOf" srcId="{10A9572C-7F60-4466-8174-9ED95DEE32E9}" destId="{3511744A-1D3C-4C7B-A13A-DD0B05389C7B}" srcOrd="0" destOrd="0" presId="urn:microsoft.com/office/officeart/2005/8/layout/process2"/>
    <dgm:cxn modelId="{784DB772-8E47-474B-BC8F-255E103B7ED5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Pozostać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Aby być korzyścią dla kościoła</a:t>
          </a:r>
          <a:endParaRPr lang="en" sz="18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A9572C-7F60-4466-8174-9ED95DEE32E9}" type="pres">
      <dgm:prSet presAssocID="{042314DA-A6BA-4B26-BD50-7F6BCC4A2188}" presName="sibTrans" presStyleLbl="sibTrans2D1" presStyleIdx="0" presStyleCnt="1"/>
      <dgm:spPr/>
      <dgm:t>
        <a:bodyPr/>
        <a:lstStyle/>
        <a:p>
          <a:endParaRPr lang="pl-PL"/>
        </a:p>
      </dgm:t>
    </dgm:pt>
    <dgm:pt modelId="{3511744A-1D3C-4C7B-A13A-DD0B05389C7B}" type="pres">
      <dgm:prSet presAssocID="{042314DA-A6BA-4B26-BD50-7F6BCC4A2188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29D4AF-684B-4BA8-8A4D-CD8079634904}" type="presOf" srcId="{1A6B77F7-8B51-4F74-9E95-CB19FCAF5C28}" destId="{575DA3DA-800E-41E9-BBA6-6E260C4823EA}" srcOrd="0" destOrd="0" presId="urn:microsoft.com/office/officeart/2005/8/layout/process2"/>
    <dgm:cxn modelId="{0F1D9D42-EFF0-4E2D-A0F6-600B597DB114}" type="presOf" srcId="{042314DA-A6BA-4B26-BD50-7F6BCC4A2188}" destId="{10A9572C-7F60-4466-8174-9ED95DEE32E9}" srcOrd="0" destOrd="0" presId="urn:microsoft.com/office/officeart/2005/8/layout/process2"/>
    <dgm:cxn modelId="{232608C0-7688-4439-AC95-4AD8D6B82E69}" type="presOf" srcId="{7862A119-C6B3-4692-87FD-D32CB6141F9E}" destId="{83E88046-A194-415E-8A92-A3662C26B427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0335461E-A1F4-4AF9-A999-2E9D067B7F8B}" type="presOf" srcId="{042314DA-A6BA-4B26-BD50-7F6BCC4A2188}" destId="{3511744A-1D3C-4C7B-A13A-DD0B05389C7B}" srcOrd="1" destOrd="0" presId="urn:microsoft.com/office/officeart/2005/8/layout/process2"/>
    <dgm:cxn modelId="{378554EF-EC6C-4B10-86B2-45171D8770D9}" type="presOf" srcId="{16CF567E-AD34-4988-8D19-859FB26B818E}" destId="{128B0986-78E7-436E-BDAD-33EA69DEFAB2}" srcOrd="0" destOrd="0" presId="urn:microsoft.com/office/officeart/2005/8/layout/process2"/>
    <dgm:cxn modelId="{7F5EC0B2-B9AC-483D-8DB6-77A3C52F00B1}" type="presParOf" srcId="{575DA3DA-800E-41E9-BBA6-6E260C4823EA}" destId="{83E88046-A194-415E-8A92-A3662C26B427}" srcOrd="0" destOrd="0" presId="urn:microsoft.com/office/officeart/2005/8/layout/process2"/>
    <dgm:cxn modelId="{CBD69896-D611-4ED4-84B1-2E28FF77282D}" type="presParOf" srcId="{575DA3DA-800E-41E9-BBA6-6E260C4823EA}" destId="{10A9572C-7F60-4466-8174-9ED95DEE32E9}" srcOrd="1" destOrd="0" presId="urn:microsoft.com/office/officeart/2005/8/layout/process2"/>
    <dgm:cxn modelId="{D45E1C0F-F0B3-4658-B177-BA1EDFBE6AB2}" type="presParOf" srcId="{10A9572C-7F60-4466-8174-9ED95DEE32E9}" destId="{3511744A-1D3C-4C7B-A13A-DD0B05389C7B}" srcOrd="0" destOrd="0" presId="urn:microsoft.com/office/officeart/2005/8/layout/process2"/>
    <dgm:cxn modelId="{76C3539B-6C39-491A-9D84-EA49138BF28B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pl-PL" sz="1600" b="1" dirty="0"/>
            <a:t>Ubodzy w Duchu</a:t>
          </a:r>
          <a:endParaRPr lang="en" sz="16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pl-PL" sz="1600" b="1" dirty="0"/>
            <a:t>Cisi</a:t>
          </a:r>
          <a:endParaRPr lang="en" sz="16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pl-PL" sz="1600" b="1" dirty="0"/>
            <a:t>Pragnący i łaknący sprawiedliwości</a:t>
          </a:r>
          <a:endParaRPr lang="en" sz="16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pl-PL" sz="1600" b="1" dirty="0"/>
            <a:t>Miłosierni</a:t>
          </a:r>
          <a:endParaRPr lang="en" sz="16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pl-PL" sz="1600" b="1" dirty="0"/>
            <a:t>Czystego serca</a:t>
          </a:r>
          <a:endParaRPr lang="en" sz="16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pl-PL" sz="1600" b="1" dirty="0"/>
            <a:t>Pokój czyniący</a:t>
          </a:r>
          <a:endParaRPr lang="en" sz="16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pl-PL" sz="1600" b="1" dirty="0"/>
            <a:t>Chętni nastawić drugi policzek</a:t>
          </a:r>
          <a:endParaRPr lang="en" sz="16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pl-PL" sz="1600" b="1" dirty="0"/>
            <a:t>Miłujący nieprzyjaciół</a:t>
          </a:r>
          <a:endParaRPr lang="en" sz="16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pl-PL" sz="1600" b="1" dirty="0"/>
            <a:t>Błogosławiący tych , którzy nas przeklinają</a:t>
          </a:r>
          <a:endParaRPr lang="en" sz="16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pl-PL" sz="1600" b="1" dirty="0"/>
            <a:t>Czyniący dobrze tym, którzy nas nienawidzą</a:t>
          </a:r>
          <a:endParaRPr lang="en" sz="16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pl-PL" sz="1600" b="1" dirty="0"/>
            <a:t>Miłujący i dobroduszni</a:t>
          </a:r>
          <a:endParaRPr lang="en" sz="16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pl-PL" sz="1600" b="1" dirty="0"/>
            <a:t>Miłosierni i skromni</a:t>
          </a:r>
          <a:endParaRPr lang="en" sz="16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pl-PL" sz="1600" b="1" dirty="0" err="1"/>
            <a:t>Itd</a:t>
          </a:r>
          <a:r>
            <a:rPr lang="en" sz="1600" b="1" dirty="0"/>
            <a:t>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5281E67-1297-409F-A645-84E6F03B3DD8}" type="pres">
      <dgm:prSet presAssocID="{36BA3A60-13A5-412D-9739-8935AD8296BC}" presName="parentText" presStyleLbl="node1" presStyleIdx="0" presStyleCnt="13" custLinFactY="-4287" custLinFactNeighborX="-15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 custLinFactY="5973" custLinFactNeighborX="-597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 custLinFactY="12545" custLinFactNeighborX="66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A510A2-4EE8-4970-BA3A-2CA0CFF4EF18}" type="presOf" srcId="{71415572-3F06-43FD-AF3A-62F0268DAE82}" destId="{CEAA776C-8B24-4DC1-B312-AB0E31048D47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4A8B685-4A43-446F-963D-B94ED5403C0D}" type="presOf" srcId="{D605189D-BA28-4D95-B0D4-FAEA89698C6F}" destId="{CF7405FA-29A5-4AC8-81EA-015E145AB192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E5ED4B0D-1D83-42A5-9381-96EB38D1F373}" type="presOf" srcId="{FC9541EA-09D3-4B4D-B6D3-D4AAA0988E95}" destId="{C504EBED-2F60-4EB8-B9BD-90F2F5E8998B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011544C4-9EEE-4191-9102-585034D29075}" type="presOf" srcId="{7DF6EDBB-D664-4DC8-BF4E-2E32B04511AD}" destId="{A79F61FF-67C8-4E94-A7F4-EF124B0472CE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FCA5C04C-8248-46B6-9FBD-4553F4E1B4D3}" type="presOf" srcId="{40D501E4-A89D-44DD-A5D9-F45136449A98}" destId="{73BF0226-4A21-4FE6-92BB-08621B8D8FC8}" srcOrd="0" destOrd="0" presId="urn:microsoft.com/office/officeart/2005/8/layout/vList2"/>
    <dgm:cxn modelId="{54F3AEC0-A36B-4539-B10E-F592B7079A61}" type="presOf" srcId="{D2F464B4-954F-4219-94F5-21662D79ED25}" destId="{B4020DE7-C031-47F9-8BF7-26F150AE38EA}" srcOrd="0" destOrd="0" presId="urn:microsoft.com/office/officeart/2005/8/layout/vList2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653228F8-B7B7-4408-8A5C-94C636C84963}" type="presOf" srcId="{65AB6D04-64CF-4933-ABF1-17D72569A0A2}" destId="{A0131B4B-270C-496D-855B-7EA2741A0492}" srcOrd="0" destOrd="0" presId="urn:microsoft.com/office/officeart/2005/8/layout/vList2"/>
    <dgm:cxn modelId="{5390F06E-0A6F-4EDC-966D-0ED3EC51D3E0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3874413F-90E3-4744-9465-34C8A09DCC9B}" type="presOf" srcId="{DF9B35FD-7D71-49CE-8CFC-5F90B261DD32}" destId="{11CD8606-9A25-41B4-BD22-9840D73DAD43}" srcOrd="0" destOrd="0" presId="urn:microsoft.com/office/officeart/2005/8/layout/vList2"/>
    <dgm:cxn modelId="{64B8C75B-9CE9-443D-B04F-F279998DBE0F}" type="presOf" srcId="{A40E33E1-D6BA-4F36-8C08-B30F4D704593}" destId="{0017A204-F19F-40B4-90D9-23A7DA14A727}" srcOrd="0" destOrd="0" presId="urn:microsoft.com/office/officeart/2005/8/layout/vList2"/>
    <dgm:cxn modelId="{0FE7BF3E-6E0F-4847-8748-9ED8C4032215}" type="presOf" srcId="{FB1E1859-8FBE-4DD6-82E8-81B64BEEDDA5}" destId="{9CAAA3BE-A63B-46CC-BAB5-05A28116553D}" srcOrd="0" destOrd="0" presId="urn:microsoft.com/office/officeart/2005/8/layout/vList2"/>
    <dgm:cxn modelId="{EC76CA8D-BE75-4A56-8904-C34384E5E2DE}" type="presOf" srcId="{0C77043D-B92D-4613-9434-AD71AA278509}" destId="{1B20B733-CB77-40DA-9183-28D7BCA4FFD3}" srcOrd="0" destOrd="0" presId="urn:microsoft.com/office/officeart/2005/8/layout/vList2"/>
    <dgm:cxn modelId="{DBC5C3C3-6A66-4C8D-9F21-6E2372D1BDCA}" type="presOf" srcId="{36BA3A60-13A5-412D-9739-8935AD8296BC}" destId="{F5281E67-1297-409F-A645-84E6F03B3DD8}" srcOrd="0" destOrd="0" presId="urn:microsoft.com/office/officeart/2005/8/layout/vList2"/>
    <dgm:cxn modelId="{79A89B60-B37A-44FD-B3BB-5412991160E1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52DC990E-EFDC-4C20-937C-FC2BAA673A16}" type="presParOf" srcId="{73BF0226-4A21-4FE6-92BB-08621B8D8FC8}" destId="{F5281E67-1297-409F-A645-84E6F03B3DD8}" srcOrd="0" destOrd="0" presId="urn:microsoft.com/office/officeart/2005/8/layout/vList2"/>
    <dgm:cxn modelId="{4A4B3F2C-6349-456C-9685-AD2E8134814B}" type="presParOf" srcId="{73BF0226-4A21-4FE6-92BB-08621B8D8FC8}" destId="{B5139A84-2976-4E3B-A385-29524E9568B4}" srcOrd="1" destOrd="0" presId="urn:microsoft.com/office/officeart/2005/8/layout/vList2"/>
    <dgm:cxn modelId="{3397F7C8-8C5F-4781-8978-F242F7BA7D28}" type="presParOf" srcId="{73BF0226-4A21-4FE6-92BB-08621B8D8FC8}" destId="{CF7405FA-29A5-4AC8-81EA-015E145AB192}" srcOrd="2" destOrd="0" presId="urn:microsoft.com/office/officeart/2005/8/layout/vList2"/>
    <dgm:cxn modelId="{4286963B-C529-4BE2-9D0C-C50EBC7CB825}" type="presParOf" srcId="{73BF0226-4A21-4FE6-92BB-08621B8D8FC8}" destId="{7CBAD807-D24E-449E-9A04-20875F6FE86D}" srcOrd="3" destOrd="0" presId="urn:microsoft.com/office/officeart/2005/8/layout/vList2"/>
    <dgm:cxn modelId="{797A3B60-D71A-4682-AEF6-C245B8A847DA}" type="presParOf" srcId="{73BF0226-4A21-4FE6-92BB-08621B8D8FC8}" destId="{A79F61FF-67C8-4E94-A7F4-EF124B0472CE}" srcOrd="4" destOrd="0" presId="urn:microsoft.com/office/officeart/2005/8/layout/vList2"/>
    <dgm:cxn modelId="{7F7D8A8A-2C82-4F11-93DA-47ACF450044A}" type="presParOf" srcId="{73BF0226-4A21-4FE6-92BB-08621B8D8FC8}" destId="{D338AA61-7410-4663-8F92-97E05BA63920}" srcOrd="5" destOrd="0" presId="urn:microsoft.com/office/officeart/2005/8/layout/vList2"/>
    <dgm:cxn modelId="{8DB2413F-C567-41F1-B333-934BE04650B3}" type="presParOf" srcId="{73BF0226-4A21-4FE6-92BB-08621B8D8FC8}" destId="{1B20B733-CB77-40DA-9183-28D7BCA4FFD3}" srcOrd="6" destOrd="0" presId="urn:microsoft.com/office/officeart/2005/8/layout/vList2"/>
    <dgm:cxn modelId="{D87921C7-FC35-4139-8D8C-778DD6220BFD}" type="presParOf" srcId="{73BF0226-4A21-4FE6-92BB-08621B8D8FC8}" destId="{B9789031-38EF-46C1-A879-0CE5EB9957F5}" srcOrd="7" destOrd="0" presId="urn:microsoft.com/office/officeart/2005/8/layout/vList2"/>
    <dgm:cxn modelId="{77D5504E-9699-43A9-A16C-E70BF74329FB}" type="presParOf" srcId="{73BF0226-4A21-4FE6-92BB-08621B8D8FC8}" destId="{11CD8606-9A25-41B4-BD22-9840D73DAD43}" srcOrd="8" destOrd="0" presId="urn:microsoft.com/office/officeart/2005/8/layout/vList2"/>
    <dgm:cxn modelId="{F8D34E39-4238-42A0-9AC1-A73D6A312D9A}" type="presParOf" srcId="{73BF0226-4A21-4FE6-92BB-08621B8D8FC8}" destId="{49F5283D-269D-42C6-9CAD-F346429ED7E4}" srcOrd="9" destOrd="0" presId="urn:microsoft.com/office/officeart/2005/8/layout/vList2"/>
    <dgm:cxn modelId="{17B75DDA-DCC0-4F2E-B4F1-E3F5810D5317}" type="presParOf" srcId="{73BF0226-4A21-4FE6-92BB-08621B8D8FC8}" destId="{0017A204-F19F-40B4-90D9-23A7DA14A727}" srcOrd="10" destOrd="0" presId="urn:microsoft.com/office/officeart/2005/8/layout/vList2"/>
    <dgm:cxn modelId="{7AC8DCE1-41A2-4CFD-BEE2-39A24BF33637}" type="presParOf" srcId="{73BF0226-4A21-4FE6-92BB-08621B8D8FC8}" destId="{28494305-189D-4E78-9155-562C5C95D16F}" srcOrd="11" destOrd="0" presId="urn:microsoft.com/office/officeart/2005/8/layout/vList2"/>
    <dgm:cxn modelId="{197433E6-C6A7-464C-B636-A8BC9933735C}" type="presParOf" srcId="{73BF0226-4A21-4FE6-92BB-08621B8D8FC8}" destId="{C504EBED-2F60-4EB8-B9BD-90F2F5E8998B}" srcOrd="12" destOrd="0" presId="urn:microsoft.com/office/officeart/2005/8/layout/vList2"/>
    <dgm:cxn modelId="{6F529509-A650-419E-9871-14C42A3372E9}" type="presParOf" srcId="{73BF0226-4A21-4FE6-92BB-08621B8D8FC8}" destId="{551FC1AB-8B76-4208-B6EC-E1FAD38E0247}" srcOrd="13" destOrd="0" presId="urn:microsoft.com/office/officeart/2005/8/layout/vList2"/>
    <dgm:cxn modelId="{4175E6E0-CAA3-420B-9F5F-2F4A3F82B1E6}" type="presParOf" srcId="{73BF0226-4A21-4FE6-92BB-08621B8D8FC8}" destId="{FB3B242C-B012-4820-983A-469EDDD96845}" srcOrd="14" destOrd="0" presId="urn:microsoft.com/office/officeart/2005/8/layout/vList2"/>
    <dgm:cxn modelId="{9678BD51-3E78-4EC8-86B4-571DF2D4C248}" type="presParOf" srcId="{73BF0226-4A21-4FE6-92BB-08621B8D8FC8}" destId="{7974318F-326D-40F3-BA2C-10558B8B3CF2}" srcOrd="15" destOrd="0" presId="urn:microsoft.com/office/officeart/2005/8/layout/vList2"/>
    <dgm:cxn modelId="{097B2457-D423-4BB7-A8B7-9A726A17546C}" type="presParOf" srcId="{73BF0226-4A21-4FE6-92BB-08621B8D8FC8}" destId="{A0131B4B-270C-496D-855B-7EA2741A0492}" srcOrd="16" destOrd="0" presId="urn:microsoft.com/office/officeart/2005/8/layout/vList2"/>
    <dgm:cxn modelId="{4FA03877-D8C0-4269-A91B-50A99121DC45}" type="presParOf" srcId="{73BF0226-4A21-4FE6-92BB-08621B8D8FC8}" destId="{F5408351-A06F-4BCB-A883-3326736D3694}" srcOrd="17" destOrd="0" presId="urn:microsoft.com/office/officeart/2005/8/layout/vList2"/>
    <dgm:cxn modelId="{3DAE541E-C8FC-4CE4-95F5-F3A9E190ADD1}" type="presParOf" srcId="{73BF0226-4A21-4FE6-92BB-08621B8D8FC8}" destId="{CEAA776C-8B24-4DC1-B312-AB0E31048D47}" srcOrd="18" destOrd="0" presId="urn:microsoft.com/office/officeart/2005/8/layout/vList2"/>
    <dgm:cxn modelId="{2AEBC1BC-B0C7-4209-9551-1DA65E55FA03}" type="presParOf" srcId="{73BF0226-4A21-4FE6-92BB-08621B8D8FC8}" destId="{BD29FA2F-17E9-44B5-9479-C9283E243BBE}" srcOrd="19" destOrd="0" presId="urn:microsoft.com/office/officeart/2005/8/layout/vList2"/>
    <dgm:cxn modelId="{5FFA0F16-5E5C-476B-81A4-8C48BFC4967D}" type="presParOf" srcId="{73BF0226-4A21-4FE6-92BB-08621B8D8FC8}" destId="{B4020DE7-C031-47F9-8BF7-26F150AE38EA}" srcOrd="20" destOrd="0" presId="urn:microsoft.com/office/officeart/2005/8/layout/vList2"/>
    <dgm:cxn modelId="{21EA70FA-43D5-4864-854E-371D10209652}" type="presParOf" srcId="{73BF0226-4A21-4FE6-92BB-08621B8D8FC8}" destId="{AEC1FBBB-6745-41E2-99E4-C22636848F71}" srcOrd="21" destOrd="0" presId="urn:microsoft.com/office/officeart/2005/8/layout/vList2"/>
    <dgm:cxn modelId="{5CDA5D70-DBC8-4F29-9391-84C2269D0280}" type="presParOf" srcId="{73BF0226-4A21-4FE6-92BB-08621B8D8FC8}" destId="{1866F153-6C31-41A7-B10F-4C46FA2B11A6}" srcOrd="22" destOrd="0" presId="urn:microsoft.com/office/officeart/2005/8/layout/vList2"/>
    <dgm:cxn modelId="{26FAF7D3-A27C-447D-A46B-290EF783387B}" type="presParOf" srcId="{73BF0226-4A21-4FE6-92BB-08621B8D8FC8}" destId="{A6CD4460-CCCF-4248-832B-B9B90CB7E40E}" srcOrd="23" destOrd="0" presId="urn:microsoft.com/office/officeart/2005/8/layout/vList2"/>
    <dgm:cxn modelId="{C6001D80-9285-4FA8-A749-CF54655D7AB2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Odejść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852" y="684"/>
        <a:ext cx="2231996" cy="448364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solidFill>
              <a:schemeClr val="tx1"/>
            </a:solidFill>
          </a:endParaRPr>
        </a:p>
      </dsp:txBody>
      <dsp:txXfrm rot="5400000">
        <a:off x="1382782" y="460258"/>
        <a:ext cx="168136" cy="201764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</a:rPr>
            <a:t>Aby być z Chrystusem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350852" y="673232"/>
        <a:ext cx="2231996" cy="448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Pozostać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34" y="684"/>
        <a:ext cx="2951998" cy="448364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solidFill>
              <a:schemeClr val="tx1"/>
            </a:solidFill>
          </a:endParaRPr>
        </a:p>
      </dsp:txBody>
      <dsp:txXfrm rot="5400000">
        <a:off x="1672865" y="460258"/>
        <a:ext cx="168136" cy="201764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</a:rPr>
            <a:t>Aby być korzyścią dla kościoła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280934" y="673232"/>
        <a:ext cx="2951998" cy="4483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0"/>
          <a:ext cx="4552336" cy="368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Ubodzy w Duchu</a:t>
          </a:r>
          <a:endParaRPr lang="en" sz="1600" b="1" kern="1200" dirty="0"/>
        </a:p>
      </dsp:txBody>
      <dsp:txXfrm>
        <a:off x="0" y="0"/>
        <a:ext cx="4552336" cy="368550"/>
      </dsp:txXfrm>
    </dsp:sp>
    <dsp:sp modelId="{CF7405FA-29A5-4AC8-81EA-015E145AB192}">
      <dsp:nvSpPr>
        <dsp:cNvPr id="0" name=""/>
        <dsp:cNvSpPr/>
      </dsp:nvSpPr>
      <dsp:spPr>
        <a:xfrm>
          <a:off x="0" y="553995"/>
          <a:ext cx="4552336" cy="368550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Cisi</a:t>
          </a:r>
          <a:endParaRPr lang="en" sz="1600" b="1" kern="1200" dirty="0"/>
        </a:p>
      </dsp:txBody>
      <dsp:txXfrm>
        <a:off x="0" y="553995"/>
        <a:ext cx="4552336" cy="368550"/>
      </dsp:txXfrm>
    </dsp:sp>
    <dsp:sp modelId="{A79F61FF-67C8-4E94-A7F4-EF124B0472CE}">
      <dsp:nvSpPr>
        <dsp:cNvPr id="0" name=""/>
        <dsp:cNvSpPr/>
      </dsp:nvSpPr>
      <dsp:spPr>
        <a:xfrm>
          <a:off x="0" y="900532"/>
          <a:ext cx="4552336" cy="368550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Pragnący i łaknący sprawiedliwości</a:t>
          </a:r>
          <a:endParaRPr lang="en" sz="1600" b="1" kern="1200" dirty="0"/>
        </a:p>
      </dsp:txBody>
      <dsp:txXfrm>
        <a:off x="0" y="900532"/>
        <a:ext cx="4552336" cy="368550"/>
      </dsp:txXfrm>
    </dsp:sp>
    <dsp:sp modelId="{1B20B733-CB77-40DA-9183-28D7BCA4FFD3}">
      <dsp:nvSpPr>
        <dsp:cNvPr id="0" name=""/>
        <dsp:cNvSpPr/>
      </dsp:nvSpPr>
      <dsp:spPr>
        <a:xfrm>
          <a:off x="0" y="1320922"/>
          <a:ext cx="4552336" cy="368550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Miłosierni</a:t>
          </a:r>
          <a:endParaRPr lang="en" sz="1600" b="1" kern="1200" dirty="0"/>
        </a:p>
      </dsp:txBody>
      <dsp:txXfrm>
        <a:off x="0" y="1320922"/>
        <a:ext cx="4552336" cy="368550"/>
      </dsp:txXfrm>
    </dsp:sp>
    <dsp:sp modelId="{11CD8606-9A25-41B4-BD22-9840D73DAD43}">
      <dsp:nvSpPr>
        <dsp:cNvPr id="0" name=""/>
        <dsp:cNvSpPr/>
      </dsp:nvSpPr>
      <dsp:spPr>
        <a:xfrm>
          <a:off x="0" y="1741312"/>
          <a:ext cx="4552336" cy="368550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Czystego serca</a:t>
          </a:r>
          <a:endParaRPr lang="en" sz="1600" b="1" kern="1200" dirty="0"/>
        </a:p>
      </dsp:txBody>
      <dsp:txXfrm>
        <a:off x="0" y="1741312"/>
        <a:ext cx="4552336" cy="368550"/>
      </dsp:txXfrm>
    </dsp:sp>
    <dsp:sp modelId="{0017A204-F19F-40B4-90D9-23A7DA14A727}">
      <dsp:nvSpPr>
        <dsp:cNvPr id="0" name=""/>
        <dsp:cNvSpPr/>
      </dsp:nvSpPr>
      <dsp:spPr>
        <a:xfrm>
          <a:off x="0" y="2161702"/>
          <a:ext cx="4552336" cy="368550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Pokój czyniący</a:t>
          </a:r>
          <a:endParaRPr lang="en" sz="1600" b="1" kern="1200" dirty="0"/>
        </a:p>
      </dsp:txBody>
      <dsp:txXfrm>
        <a:off x="0" y="2161702"/>
        <a:ext cx="4552336" cy="368550"/>
      </dsp:txXfrm>
    </dsp:sp>
    <dsp:sp modelId="{C504EBED-2F60-4EB8-B9BD-90F2F5E8998B}">
      <dsp:nvSpPr>
        <dsp:cNvPr id="0" name=""/>
        <dsp:cNvSpPr/>
      </dsp:nvSpPr>
      <dsp:spPr>
        <a:xfrm>
          <a:off x="0" y="2582092"/>
          <a:ext cx="4552336" cy="368550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Chętni nastawić drugi policzek</a:t>
          </a:r>
          <a:endParaRPr lang="en" sz="1600" b="1" kern="1200" dirty="0"/>
        </a:p>
      </dsp:txBody>
      <dsp:txXfrm>
        <a:off x="0" y="2582092"/>
        <a:ext cx="4552336" cy="368550"/>
      </dsp:txXfrm>
    </dsp:sp>
    <dsp:sp modelId="{FB3B242C-B012-4820-983A-469EDDD96845}">
      <dsp:nvSpPr>
        <dsp:cNvPr id="0" name=""/>
        <dsp:cNvSpPr/>
      </dsp:nvSpPr>
      <dsp:spPr>
        <a:xfrm>
          <a:off x="0" y="3002481"/>
          <a:ext cx="4552336" cy="368550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Miłujący nieprzyjaciół</a:t>
          </a:r>
          <a:endParaRPr lang="en" sz="1600" b="1" kern="1200" dirty="0"/>
        </a:p>
      </dsp:txBody>
      <dsp:txXfrm>
        <a:off x="0" y="3002481"/>
        <a:ext cx="4552336" cy="368550"/>
      </dsp:txXfrm>
    </dsp:sp>
    <dsp:sp modelId="{A0131B4B-270C-496D-855B-7EA2741A0492}">
      <dsp:nvSpPr>
        <dsp:cNvPr id="0" name=""/>
        <dsp:cNvSpPr/>
      </dsp:nvSpPr>
      <dsp:spPr>
        <a:xfrm>
          <a:off x="0" y="3422871"/>
          <a:ext cx="4552336" cy="368550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Błogosławiący tych , którzy nas przeklinają</a:t>
          </a:r>
          <a:endParaRPr lang="en" sz="1600" b="1" kern="1200" dirty="0"/>
        </a:p>
      </dsp:txBody>
      <dsp:txXfrm>
        <a:off x="0" y="3422871"/>
        <a:ext cx="4552336" cy="368550"/>
      </dsp:txXfrm>
    </dsp:sp>
    <dsp:sp modelId="{CEAA776C-8B24-4DC1-B312-AB0E31048D47}">
      <dsp:nvSpPr>
        <dsp:cNvPr id="0" name=""/>
        <dsp:cNvSpPr/>
      </dsp:nvSpPr>
      <dsp:spPr>
        <a:xfrm>
          <a:off x="0" y="3843261"/>
          <a:ext cx="4552336" cy="368550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Czyniący dobrze tym, którzy nas nienawidzą</a:t>
          </a:r>
          <a:endParaRPr lang="en" sz="1600" b="1" kern="1200" dirty="0"/>
        </a:p>
      </dsp:txBody>
      <dsp:txXfrm>
        <a:off x="0" y="3843261"/>
        <a:ext cx="4552336" cy="368550"/>
      </dsp:txXfrm>
    </dsp:sp>
    <dsp:sp modelId="{B4020DE7-C031-47F9-8BF7-26F150AE38EA}">
      <dsp:nvSpPr>
        <dsp:cNvPr id="0" name=""/>
        <dsp:cNvSpPr/>
      </dsp:nvSpPr>
      <dsp:spPr>
        <a:xfrm>
          <a:off x="0" y="4263651"/>
          <a:ext cx="4552336" cy="368550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Miłujący i dobroduszni</a:t>
          </a:r>
          <a:endParaRPr lang="en" sz="1600" b="1" kern="1200" dirty="0"/>
        </a:p>
      </dsp:txBody>
      <dsp:txXfrm>
        <a:off x="0" y="4263651"/>
        <a:ext cx="4552336" cy="368550"/>
      </dsp:txXfrm>
    </dsp:sp>
    <dsp:sp modelId="{1866F153-6C31-41A7-B10F-4C46FA2B11A6}">
      <dsp:nvSpPr>
        <dsp:cNvPr id="0" name=""/>
        <dsp:cNvSpPr/>
      </dsp:nvSpPr>
      <dsp:spPr>
        <a:xfrm>
          <a:off x="0" y="4684041"/>
          <a:ext cx="4552336" cy="368550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Miłosierni i skromni</a:t>
          </a:r>
          <a:endParaRPr lang="en" sz="1600" b="1" kern="1200" dirty="0"/>
        </a:p>
      </dsp:txBody>
      <dsp:txXfrm>
        <a:off x="0" y="4684041"/>
        <a:ext cx="4552336" cy="368550"/>
      </dsp:txXfrm>
    </dsp:sp>
    <dsp:sp modelId="{9CAAA3BE-A63B-46CC-BAB5-05A28116553D}">
      <dsp:nvSpPr>
        <dsp:cNvPr id="0" name=""/>
        <dsp:cNvSpPr/>
      </dsp:nvSpPr>
      <dsp:spPr>
        <a:xfrm>
          <a:off x="0" y="5164184"/>
          <a:ext cx="4552336" cy="368550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/>
            <a:t>Itd</a:t>
          </a:r>
          <a:r>
            <a:rPr lang="en" sz="1600" b="1" kern="1200" dirty="0"/>
            <a:t>.</a:t>
          </a:r>
        </a:p>
      </dsp:txBody>
      <dsp:txXfrm>
        <a:off x="0" y="5164184"/>
        <a:ext cx="4552336" cy="368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132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13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56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2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301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0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347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420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9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63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81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72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1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34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32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6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35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91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67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07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86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41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2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3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235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5591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167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507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241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52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pPr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17/01/2026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>
                <a:solidFill>
                  <a:srgbClr val="000000">
                    <a:tint val="82000"/>
                  </a:srgbClr>
                </a:solidFill>
              </a:rPr>
              <a:pPr/>
              <a:t>‹#›</a:t>
            </a:fld>
            <a:endParaRPr lang="es-ES">
              <a:solidFill>
                <a:srgbClr val="000000">
                  <a:tint val="82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5B9581F-37D4-1B07-E991-9D968FABC924}"/>
              </a:ext>
            </a:extLst>
          </p:cNvPr>
          <p:cNvSpPr txBox="1"/>
          <p:nvPr/>
        </p:nvSpPr>
        <p:spPr>
          <a:xfrm>
            <a:off x="6511063" y="0"/>
            <a:ext cx="3762375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pl-PL" sz="6600" b="1" dirty="0" smtClean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ŻYCIE</a:t>
            </a:r>
          </a:p>
          <a:p>
            <a:pPr algn="ctr"/>
            <a:r>
              <a:rPr lang="pl-PL" sz="6600" b="1" dirty="0" smtClean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I ŚMIERĆ</a:t>
            </a:r>
            <a:endParaRPr lang="en" sz="66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73A3C40-1FA1-28F6-83A6-D1B30970FC41}"/>
              </a:ext>
            </a:extLst>
          </p:cNvPr>
          <p:cNvSpPr txBox="1"/>
          <p:nvPr/>
        </p:nvSpPr>
        <p:spPr>
          <a:xfrm>
            <a:off x="9570203" y="5791200"/>
            <a:ext cx="251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705248"/>
                </a:solidFill>
              </a:rPr>
              <a:t>Lekcja 3 na</a:t>
            </a:r>
          </a:p>
          <a:p>
            <a:pPr algn="r"/>
            <a:r>
              <a:rPr lang="pl-PL" b="1" dirty="0" smtClean="0">
                <a:solidFill>
                  <a:srgbClr val="705248"/>
                </a:solidFill>
              </a:rPr>
              <a:t>17. stycznia </a:t>
            </a:r>
            <a:r>
              <a:rPr lang="en" b="1" dirty="0" smtClean="0">
                <a:solidFill>
                  <a:srgbClr val="705248"/>
                </a:solidFill>
              </a:rPr>
              <a:t>2026</a:t>
            </a:r>
            <a:endParaRPr lang="en" b="1" dirty="0">
              <a:solidFill>
                <a:srgbClr val="7052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CE145B"/>
                </a:solidFill>
              </a:rPr>
              <a:t>WSPÓLNIE WALCZYĆ ZA EWANGELIĘ</a:t>
            </a:r>
            <a:endParaRPr lang="en" sz="4400" b="1" dirty="0">
              <a:ln/>
              <a:solidFill>
                <a:srgbClr val="CE145B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D4E9A76-6A13-DEE8-8AF4-252970561211}"/>
              </a:ext>
            </a:extLst>
          </p:cNvPr>
          <p:cNvSpPr txBox="1"/>
          <p:nvPr/>
        </p:nvSpPr>
        <p:spPr>
          <a:xfrm>
            <a:off x="302218" y="526067"/>
            <a:ext cx="11414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76483F"/>
                </a:solidFill>
                <a:latin typeface="Comic Sans MS" panose="030F0702030302020204" pitchFamily="66" charset="0"/>
              </a:rPr>
              <a:t>„Wówczas </a:t>
            </a:r>
            <a:r>
              <a:rPr lang="pl-PL" b="1" dirty="0">
                <a:solidFill>
                  <a:srgbClr val="76483F"/>
                </a:solidFill>
                <a:latin typeface="Comic Sans MS" panose="030F0702030302020204" pitchFamily="66" charset="0"/>
              </a:rPr>
              <a:t>ja – czy to gdy przybędę do was, żeby was zobaczyć, czy to znajdując się z dala od was – z pewnością będę mógł usłyszeć o was, że trwacie mocno w tych samych pragnieniach i że wszyscy razem stajecie w obronie wiary, którą daje </a:t>
            </a:r>
            <a:r>
              <a:rPr lang="pl-PL" b="1" dirty="0" smtClean="0">
                <a:solidFill>
                  <a:srgbClr val="76483F"/>
                </a:solidFill>
                <a:latin typeface="Comic Sans MS" panose="030F0702030302020204" pitchFamily="66" charset="0"/>
              </a:rPr>
              <a:t>Ewangelia</a:t>
            </a:r>
            <a:r>
              <a:rPr lang="en" b="1" dirty="0" smtClean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76483F"/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rgbClr val="76483F"/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76483F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76483F"/>
                </a:solidFill>
                <a:latin typeface="Comic Sans MS" panose="030F0702030302020204" pitchFamily="66" charset="0"/>
              </a:rPr>
              <a:t>27b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Bycie prawym i uczciwym nie gwarantuje życia bez konfliktów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1,30</a:t>
            </a:r>
            <a:r>
              <a:rPr lang="pl-PL" sz="2000" b="1" dirty="0">
                <a:solidFill>
                  <a:srgbClr val="000000"/>
                </a:solidFill>
              </a:rPr>
              <a:t>). Wręcz przeciwnie, sam Hiob, </a:t>
            </a:r>
            <a:r>
              <a:rPr lang="pl-PL" sz="2000" b="1" dirty="0" smtClean="0">
                <a:solidFill>
                  <a:srgbClr val="000000"/>
                </a:solidFill>
              </a:rPr>
              <a:t> o </a:t>
            </a:r>
            <a:r>
              <a:rPr lang="pl-PL" sz="2000" b="1" dirty="0">
                <a:solidFill>
                  <a:srgbClr val="000000"/>
                </a:solidFill>
              </a:rPr>
              <a:t>którym Bóg powiedział, że jest „człowiekiem nienagannym i prawym, bogobojnym i stroniącym od zła” (Hiob </a:t>
            </a:r>
            <a:r>
              <a:rPr lang="pl-PL" sz="2000" b="1" dirty="0" smtClean="0">
                <a:solidFill>
                  <a:srgbClr val="000000"/>
                </a:solidFill>
              </a:rPr>
              <a:t>1,8</a:t>
            </a:r>
            <a:r>
              <a:rPr lang="pl-PL" sz="2000" b="1" dirty="0">
                <a:solidFill>
                  <a:srgbClr val="000000"/>
                </a:solidFill>
              </a:rPr>
              <a:t>), doświadczył strasznego konfliktu, będącego dziełem wroga.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xmlns="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xmlns="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xmlns="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xmlns="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xmlns="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Kiedy wchodzimy w konflikt ze złem, nie możemy dać się zastraszyć tym, którzy się nam sprzeciwiają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1,28</a:t>
            </a:r>
            <a:r>
              <a:rPr lang="pl-PL" sz="2000" b="1" dirty="0">
                <a:solidFill>
                  <a:srgbClr val="000000"/>
                </a:solidFill>
              </a:rPr>
              <a:t>). </a:t>
            </a:r>
            <a:r>
              <a:rPr lang="pl-PL" sz="2000" b="1" dirty="0">
                <a:solidFill>
                  <a:srgbClr val="000000"/>
                </a:solidFill>
              </a:rPr>
              <a:t>Pamiętajmy, że szatan jest pokonanym wrogiem, ponieważ Chrystus wygrał już bitwę na krzyżu (</a:t>
            </a:r>
            <a:r>
              <a:rPr lang="pl-PL" sz="2000" b="1" dirty="0" err="1">
                <a:solidFill>
                  <a:srgbClr val="000000"/>
                </a:solidFill>
              </a:rPr>
              <a:t>Łk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10,18</a:t>
            </a:r>
            <a:r>
              <a:rPr lang="pl-PL" sz="2000" b="1" dirty="0">
                <a:solidFill>
                  <a:srgbClr val="000000"/>
                </a:solidFill>
              </a:rPr>
              <a:t>; Kol </a:t>
            </a:r>
            <a:r>
              <a:rPr lang="pl-PL" sz="2000" b="1" dirty="0" smtClean="0">
                <a:solidFill>
                  <a:srgbClr val="000000"/>
                </a:solidFill>
              </a:rPr>
              <a:t>2,15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74E5B4C-2C09-FC11-D350-C25857F5C5ED}"/>
              </a:ext>
            </a:extLst>
          </p:cNvPr>
          <p:cNvSpPr txBox="1"/>
          <p:nvPr/>
        </p:nvSpPr>
        <p:spPr>
          <a:xfrm>
            <a:off x="2845210" y="4478034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Ta jedność celu musi być połączona z modlitwą i studiowaniem Słowa (Ef </a:t>
            </a:r>
            <a:r>
              <a:rPr lang="pl-PL" sz="2000" b="1" dirty="0" smtClean="0">
                <a:solidFill>
                  <a:srgbClr val="000000"/>
                </a:solidFill>
              </a:rPr>
              <a:t>6,18</a:t>
            </a:r>
            <a:r>
              <a:rPr lang="pl-PL" sz="2000" b="1" dirty="0">
                <a:solidFill>
                  <a:srgbClr val="000000"/>
                </a:solidFill>
              </a:rPr>
              <a:t>; 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2,16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8E3ED77-6695-B46C-99C0-5F9C7164484D}"/>
              </a:ext>
            </a:extLst>
          </p:cNvPr>
          <p:cNvSpPr txBox="1"/>
          <p:nvPr/>
        </p:nvSpPr>
        <p:spPr>
          <a:xfrm>
            <a:off x="2845209" y="3483147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W wojnie, w której uczestniczymy, jedność odgrywa ważną rolę. Paweł zachęca nas, abyśmy wspólnie walczyli w obronie ewangelii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1,27b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57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CE145B">
                    <a:lumMod val="50000"/>
                  </a:srgbClr>
                </a:solidFill>
                <a:latin typeface="Constantia" panose="02030602050306030303" pitchFamily="18" charset="0"/>
              </a:rPr>
              <a:t>„Ile lat jesteśmy już w ogrodzie Pana? I jaki pożytek przynieśliśmy Mistrzowi? Jak wypadamy w obliczu przenikliwego, badającego spojrzenia Boga? Czy wzrastamy w czci, miłości, pokorze i zaufaniu do Boga? Czy pielęgnujemy wdzięczność za wszystkie Jego miłosierdzia? Czy staramy się być błogosławieństwem dla tych, którzy są wokół nas? Czy w naszych rodzinach objawia się duch Jezusa? </a:t>
            </a:r>
            <a:r>
              <a:rPr lang="pl-PL" sz="2400" b="1" dirty="0">
                <a:solidFill>
                  <a:srgbClr val="CE145B">
                    <a:lumMod val="50000"/>
                  </a:srgbClr>
                </a:solidFill>
                <a:latin typeface="Constantia" panose="02030602050306030303" pitchFamily="18" charset="0"/>
              </a:rPr>
              <a:t>Czy uczymy nasze dzieci Jego Słowa i czy opowiadamy im o wspaniałych dziełach Boga</a:t>
            </a:r>
            <a:r>
              <a:rPr lang="pl-PL" sz="2400" b="1" dirty="0" smtClean="0">
                <a:solidFill>
                  <a:srgbClr val="CE145B">
                    <a:lumMod val="50000"/>
                  </a:srgbClr>
                </a:solidFill>
                <a:latin typeface="Constantia" panose="02030602050306030303" pitchFamily="18" charset="0"/>
              </a:rPr>
              <a:t>? Chrześcijanin </a:t>
            </a:r>
            <a:r>
              <a:rPr lang="pl-PL" sz="2400" b="1" dirty="0">
                <a:solidFill>
                  <a:srgbClr val="CE145B">
                    <a:lumMod val="50000"/>
                  </a:srgbClr>
                </a:solidFill>
                <a:latin typeface="Constantia" panose="02030602050306030303" pitchFamily="18" charset="0"/>
              </a:rPr>
              <a:t>powinien ukazywać Jezusa zarówno przez to, kim jest, jak i przez to, co czyni. </a:t>
            </a:r>
            <a:r>
              <a:rPr lang="pl-PL" sz="2400" b="1" dirty="0">
                <a:solidFill>
                  <a:srgbClr val="CE145B">
                    <a:lumMod val="50000"/>
                  </a:srgbClr>
                </a:solidFill>
                <a:latin typeface="Constantia" panose="02030602050306030303" pitchFamily="18" charset="0"/>
              </a:rPr>
              <a:t>Wtedy całe jego życie będzie roztaczać woń — piękno charakteru, które objawi, że jest dzieckiem Bożym i dziedzicem nieba.”</a:t>
            </a:r>
            <a:endParaRPr lang="en" sz="2400" b="1" dirty="0">
              <a:solidFill>
                <a:srgbClr val="CE145B">
                  <a:lumMod val="5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AE7FFFB-3419-8E23-03C7-B3B8BCE8F252}"/>
              </a:ext>
            </a:extLst>
          </p:cNvPr>
          <p:cNvSpPr txBox="1"/>
          <p:nvPr/>
        </p:nvSpPr>
        <p:spPr>
          <a:xfrm>
            <a:off x="7255014" y="5806229"/>
            <a:ext cx="3686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E145B">
                    <a:lumMod val="50000"/>
                  </a:srgbClr>
                </a:solidFill>
              </a:rPr>
              <a:t>EGW (</a:t>
            </a:r>
            <a:r>
              <a:rPr lang="pl-PL" sz="1600" b="1" i="1" dirty="0">
                <a:solidFill>
                  <a:srgbClr val="CE145B">
                    <a:lumMod val="50000"/>
                  </a:srgbClr>
                </a:solidFill>
              </a:rPr>
              <a:t>Weźmiecie moc</a:t>
            </a:r>
            <a:r>
              <a:rPr lang="en" sz="1600" b="1" dirty="0">
                <a:solidFill>
                  <a:srgbClr val="CE145B">
                    <a:lumMod val="50000"/>
                  </a:srgbClr>
                </a:solidFill>
              </a:rPr>
              <a:t>, </a:t>
            </a:r>
            <a:r>
              <a:rPr lang="pl-PL" sz="1600" b="1" dirty="0">
                <a:solidFill>
                  <a:srgbClr val="CE145B">
                    <a:lumMod val="50000"/>
                  </a:srgbClr>
                </a:solidFill>
              </a:rPr>
              <a:t>Grudzień</a:t>
            </a:r>
            <a:r>
              <a:rPr lang="en" sz="1600" b="1" dirty="0">
                <a:solidFill>
                  <a:srgbClr val="CE145B">
                    <a:lumMod val="50000"/>
                  </a:srgbClr>
                </a:solidFill>
              </a:rPr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xmlns="" val="40387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=""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=""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9042367" y="373934"/>
            <a:ext cx="3149633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„Albowiem dla mnie życiem jest Chrystus, a śmierć zyskiem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2800" b="1" dirty="0" err="1" smtClean="0">
                <a:ln w="12700" cmpd="sng">
                  <a:noFill/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Filipian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 1</a:t>
            </a:r>
            <a:r>
              <a:rPr lang="pl-PL" sz="2800" b="1" dirty="0" smtClean="0">
                <a:ln w="12700" cmpd="sng">
                  <a:noFill/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 cmpd="sng">
                  <a:noFill/>
                  <a:prstDash val="solid"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21</a:t>
            </a:r>
            <a:endParaRPr lang="es-ES" sz="2800" b="1" dirty="0">
              <a:ln w="12700" cmpd="sng">
                <a:noFill/>
                <a:prstDash val="solid"/>
              </a:ln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587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CA508E9-0C2F-04EE-CAD3-DB6FAD2CCB8E}"/>
              </a:ext>
            </a:extLst>
          </p:cNvPr>
          <p:cNvSpPr txBox="1"/>
          <p:nvPr/>
        </p:nvSpPr>
        <p:spPr>
          <a:xfrm>
            <a:off x="4099302" y="4000500"/>
            <a:ext cx="79021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Żyć dla Chrystusa czy umrzeć dla Chrystusa?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33505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Chrystus wywyższony w Pawle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10-20</a:t>
            </a:r>
            <a:r>
              <a:rPr lang="pl-PL" sz="2000" b="1" dirty="0" smtClean="0"/>
              <a:t>;</a:t>
            </a:r>
            <a:r>
              <a:rPr lang="en" sz="2000" b="1" dirty="0" smtClean="0"/>
              <a:t>25-26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" sz="2000" b="1" dirty="0" smtClean="0"/>
              <a:t> </a:t>
            </a:r>
            <a:r>
              <a:rPr lang="pl-PL" sz="2000" b="1" dirty="0" smtClean="0"/>
              <a:t>Żyć </a:t>
            </a:r>
            <a:r>
              <a:rPr lang="pl-PL" sz="2000" b="1" dirty="0" smtClean="0"/>
              <a:t>lub</a:t>
            </a:r>
            <a:r>
              <a:rPr lang="pl-PL" sz="2000" b="1" dirty="0" smtClean="0"/>
              <a:t> </a:t>
            </a:r>
            <a:r>
              <a:rPr lang="pl-PL" sz="2000" b="1" dirty="0" smtClean="0"/>
              <a:t>umrzeć dla Chrystusa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21-22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Rozdwojenie </a:t>
            </a:r>
            <a:r>
              <a:rPr lang="pl-PL" sz="2000" b="1" dirty="0" smtClean="0"/>
              <a:t>Pawła 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23-24</a:t>
            </a:r>
            <a:r>
              <a:rPr lang="en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Co to znaczy żyć dla Chrystusa</a:t>
            </a:r>
            <a:r>
              <a:rPr lang="e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410D3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Zachowuj </a:t>
            </a:r>
            <a:r>
              <a:rPr lang="pl-PL" sz="2000" b="1" dirty="0" smtClean="0"/>
              <a:t>się w sposób godny Ewangelii</a:t>
            </a:r>
            <a:r>
              <a:rPr lang="en" sz="2000" b="1" dirty="0" smtClean="0"/>
              <a:t> 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27a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Wspólnie walczyć za </a:t>
            </a:r>
            <a:r>
              <a:rPr lang="pl-PL" sz="2000" b="1" dirty="0" smtClean="0"/>
              <a:t>Ewangelię</a:t>
            </a:r>
            <a:r>
              <a:rPr lang="en" sz="2000" b="1" dirty="0" smtClean="0"/>
              <a:t> 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27b-30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4584D60-18BA-0678-C54C-0B1378B73E48}"/>
              </a:ext>
            </a:extLst>
          </p:cNvPr>
          <p:cNvSpPr txBox="1"/>
          <p:nvPr/>
        </p:nvSpPr>
        <p:spPr>
          <a:xfrm>
            <a:off x="295275" y="170789"/>
            <a:ext cx="759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czekał na wyrok bezlitosnego Nerona. Jego przyszłość zależała bardziej od nastroju cesarza niż od sprawiedliwości.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xmlns="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xmlns="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xmlns="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525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xmlns="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525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xmlns="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525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xmlns="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525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xmlns="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2010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xmlns="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412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xmlns="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412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B4F159F-A519-936A-20D3-A4E7F6EAE216}"/>
              </a:ext>
            </a:extLst>
          </p:cNvPr>
          <p:cNvSpPr txBox="1"/>
          <p:nvPr/>
        </p:nvSpPr>
        <p:spPr>
          <a:xfrm>
            <a:off x="310774" y="2163241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Jednakże, jeśli jego śmierć miała przynieść korzyść ewangelii (tak jak jego uwięzienie), był gotów oddać życie za Chrystusa.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BE769E4-4F91-94EA-246A-30AAACAB5B87}"/>
              </a:ext>
            </a:extLst>
          </p:cNvPr>
          <p:cNvSpPr txBox="1"/>
          <p:nvPr/>
        </p:nvSpPr>
        <p:spPr>
          <a:xfrm>
            <a:off x="279776" y="984974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Wiedział jednak, że jego los nie leży w rękach Nerona, ale w rękach Boga. Był więc przekonany, że dzięki modlitwom za niego w kościołach zostanie uwolniony.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244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ED0E7C6-E451-E2EC-A258-F67F397255C8}"/>
              </a:ext>
            </a:extLst>
          </p:cNvPr>
          <p:cNvSpPr txBox="1"/>
          <p:nvPr/>
        </p:nvSpPr>
        <p:spPr>
          <a:xfrm>
            <a:off x="1" y="-5417"/>
            <a:ext cx="791963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ŻYĆ DLA CHRYSTUSA CZY UMRZEĆ DLA CHRYSTUSA</a:t>
            </a:r>
            <a:endParaRPr lang="en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18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pl-PL" sz="4400" b="1" spc="300" dirty="0" smtClean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CHRYSTUS WYWYŻSZONY W PAWLE</a:t>
            </a:r>
            <a:endParaRPr lang="en" sz="44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9E2C81B-0833-C1E1-D548-3934E29DB94F}"/>
              </a:ext>
            </a:extLst>
          </p:cNvPr>
          <p:cNvSpPr txBox="1"/>
          <p:nvPr/>
        </p:nvSpPr>
        <p:spPr>
          <a:xfrm>
            <a:off x="0" y="605231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„Według oczekiwania i nadziei mojej, że w niczym nie będę zawstydzony, lecz że przez śmiałe wystąpienie, jak zawsze, tak i teraz, uwielbiony będzie Chrystus w ciele moim, czy to przez życie, czy przez śmierć</a:t>
            </a: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D3F8635-DB1A-85FC-6E69-281539611746}"/>
              </a:ext>
            </a:extLst>
          </p:cNvPr>
          <p:cNvSpPr txBox="1"/>
          <p:nvPr/>
        </p:nvSpPr>
        <p:spPr>
          <a:xfrm>
            <a:off x="3293389" y="1377321"/>
            <a:ext cx="5920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cieszył się z cierpień, które znosił, a było ich wiele (Kol 1,24a; 2 Kor 11,23-27). Oczywiście nie cieszył się z samego cierpienia, ale z powodów, dla których znosił trudy, z których jednym była korzyść, jaką przyniosło to Kościołowi Chrystusowemu</a:t>
            </a:r>
            <a:r>
              <a:rPr lang="en" sz="2000" b="1" dirty="0" smtClean="0"/>
              <a:t> (</a:t>
            </a:r>
            <a:r>
              <a:rPr lang="pl-PL" sz="2000" b="1" dirty="0" smtClean="0"/>
              <a:t>Kol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24b;</a:t>
            </a:r>
            <a:r>
              <a:rPr lang="pl-PL" sz="2000" b="1" dirty="0" smtClean="0"/>
              <a:t>        </a:t>
            </a:r>
            <a:r>
              <a:rPr lang="en" sz="2000" b="1" dirty="0" smtClean="0"/>
              <a:t>2 </a:t>
            </a:r>
            <a:r>
              <a:rPr lang="pl-PL" sz="2000" b="1" dirty="0" smtClean="0"/>
              <a:t>Kor</a:t>
            </a:r>
            <a:r>
              <a:rPr lang="en" sz="2000" b="1" dirty="0" smtClean="0"/>
              <a:t> 11</a:t>
            </a:r>
            <a:r>
              <a:rPr lang="pl-PL" sz="2000" b="1" dirty="0" smtClean="0"/>
              <a:t>,</a:t>
            </a:r>
            <a:r>
              <a:rPr lang="en" sz="2000" b="1" dirty="0" smtClean="0"/>
              <a:t>28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xmlns="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637" y="1555164"/>
            <a:ext cx="2964509" cy="2903947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xmlns="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375662" y="1459913"/>
            <a:ext cx="2613138" cy="298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30F703C-8C91-47F8-404C-C7B61DA7087D}"/>
              </a:ext>
            </a:extLst>
          </p:cNvPr>
          <p:cNvSpPr txBox="1"/>
          <p:nvPr/>
        </p:nvSpPr>
        <p:spPr>
          <a:xfrm>
            <a:off x="0" y="4551968"/>
            <a:ext cx="101358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liście do </a:t>
            </a:r>
            <a:r>
              <a:rPr lang="pl-PL" sz="2000" b="1" dirty="0" err="1" smtClean="0"/>
              <a:t>Filipian</a:t>
            </a:r>
            <a:r>
              <a:rPr lang="pl-PL" sz="2000" b="1" dirty="0" smtClean="0"/>
              <a:t> Paweł jasno stwierdza, że w tej chwili nie spodziewał się, iż swoją śmiercią wywyższy Jezusa, ale miał nadzieję, że dzięki modlitwom Kościoła i działaniu Ducha Świętego zostanie uwolniony i będzie mógł nadal służyć Chrystusowi swoim życiem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1,19.25-26).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DFEB025-3047-918B-9617-B0F0BEC568CF}"/>
              </a:ext>
            </a:extLst>
          </p:cNvPr>
          <p:cNvSpPr txBox="1"/>
          <p:nvPr/>
        </p:nvSpPr>
        <p:spPr>
          <a:xfrm>
            <a:off x="3293389" y="3553075"/>
            <a:ext cx="5850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Naśladując Jezusa w jego cierpieniu, a nawet w śmierci, Chrystus został wywyższony w Pawle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Flp</a:t>
            </a:r>
            <a:r>
              <a:rPr lang="en" sz="2000" b="1" dirty="0" smtClean="0"/>
              <a:t> 1</a:t>
            </a:r>
            <a:r>
              <a:rPr lang="pl-PL" sz="2000" b="1" dirty="0" smtClean="0"/>
              <a:t>,</a:t>
            </a:r>
            <a:r>
              <a:rPr lang="en" sz="2000" b="1" dirty="0" smtClean="0"/>
              <a:t>20).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CE9D845-D687-8C44-B629-793DDBA55EFA}"/>
              </a:ext>
            </a:extLst>
          </p:cNvPr>
          <p:cNvSpPr txBox="1"/>
          <p:nvPr/>
        </p:nvSpPr>
        <p:spPr>
          <a:xfrm>
            <a:off x="0" y="5842337"/>
            <a:ext cx="10128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powodu zła, które panuje w naszym świecie, życie tak, jak żył Chrystus, często wiąże się z cierpieniem, tak jak cierpiał Chrystus, a w niektórych przypadkach nawet ze śmiercią, tak jak umarł Chrystus (2 Tm 3,12).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4729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50" dirty="0">
                <a:ln w="9525" cmpd="sng">
                  <a:solidFill>
                    <a:srgbClr val="CE145B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CE145B">
                      <a:lumMod val="75000"/>
                      <a:alpha val="40000"/>
                    </a:srgbClr>
                  </a:glow>
                </a:effectLst>
              </a:rPr>
              <a:t>ŻYĆ LUB UMRZEĆ DLA CHRYSTUSA</a:t>
            </a:r>
            <a:endParaRPr lang="en" sz="4400" b="1" spc="50" dirty="0">
              <a:ln w="9525" cmpd="sng">
                <a:solidFill>
                  <a:srgbClr val="CE145B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rgbClr val="CE145B">
                    <a:lumMod val="75000"/>
                    <a:alpha val="40000"/>
                  </a:srgb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„Albowiem </a:t>
            </a:r>
            <a:r>
              <a:rPr lang="pl-PL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dla mnie życiem jest Chrystus, a śmierć </a:t>
            </a:r>
            <a:r>
              <a:rPr lang="pl-PL" b="1" dirty="0" smtClean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zyskiem</a:t>
            </a:r>
            <a:r>
              <a:rPr lang="en" b="1" dirty="0" smtClean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pl-PL" sz="1400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" sz="1400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EB4F8F5-0033-652D-1453-186A9FF5CFD2}"/>
              </a:ext>
            </a:extLst>
          </p:cNvPr>
          <p:cNvSpPr txBox="1"/>
          <p:nvPr/>
        </p:nvSpPr>
        <p:spPr>
          <a:xfrm>
            <a:off x="4192292" y="1235287"/>
            <a:ext cx="590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Źródło wszelkiego cierpienia leży w kosmicznej walce toczącej się obecnie między dobrem a złem, między Chrystusem a szatanem.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xmlns="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360" y="1360443"/>
            <a:ext cx="4014952" cy="2258411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360" y="4064033"/>
            <a:ext cx="4004684" cy="2403201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8245A93-8F27-E7B1-C036-139684C3E5AD}"/>
              </a:ext>
            </a:extLst>
          </p:cNvPr>
          <p:cNvSpPr txBox="1"/>
          <p:nvPr/>
        </p:nvSpPr>
        <p:spPr>
          <a:xfrm>
            <a:off x="4192293" y="3851093"/>
            <a:ext cx="7752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Ale my używamy broni takiej jak prawda i sprawiedliwość (2 </a:t>
            </a:r>
            <a:r>
              <a:rPr lang="pl-PL" sz="2000" b="1" dirty="0" smtClean="0">
                <a:solidFill>
                  <a:srgbClr val="000000"/>
                </a:solidFill>
              </a:rPr>
              <a:t>Kor 6,4-7</a:t>
            </a:r>
            <a:r>
              <a:rPr lang="pl-PL" sz="2000" b="1" dirty="0">
                <a:solidFill>
                  <a:srgbClr val="000000"/>
                </a:solidFill>
              </a:rPr>
              <a:t>). Potężnej broni „do burzenia twierdz” (2 </a:t>
            </a:r>
            <a:r>
              <a:rPr lang="pl-PL" sz="2000" b="1" dirty="0" smtClean="0">
                <a:solidFill>
                  <a:srgbClr val="000000"/>
                </a:solidFill>
              </a:rPr>
              <a:t>Kor 10,3-5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C7C9449-4796-1F1A-A2E7-BE62D6C3F01B}"/>
              </a:ext>
            </a:extLst>
          </p:cNvPr>
          <p:cNvSpPr txBox="1"/>
          <p:nvPr/>
        </p:nvSpPr>
        <p:spPr>
          <a:xfrm>
            <a:off x="4184544" y="4556361"/>
            <a:ext cx="6375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Ale co się dzieje, gdy w walce dochodzi do śmierci sprawiedliwych? Według Pawła skutkuje to dla nas zyskiem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1,21).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xmlns="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41B137-7AA2-65BC-145F-76FBAC88EF09}"/>
              </a:ext>
            </a:extLst>
          </p:cNvPr>
          <p:cNvSpPr txBox="1"/>
          <p:nvPr/>
        </p:nvSpPr>
        <p:spPr>
          <a:xfrm>
            <a:off x="4184543" y="2265076"/>
            <a:ext cx="5907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Jest to wojna duchowa, którą należy toczyć za pomocą broni duchowej. Zwolennicy wroga używają broni, która jest niedozwolona wobec chrześcijan (kłamstwa, krytyka, presja otoczenia itp.).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8B5176E-8645-2DE4-59F3-116327B022B7}"/>
              </a:ext>
            </a:extLst>
          </p:cNvPr>
          <p:cNvSpPr txBox="1"/>
          <p:nvPr/>
        </p:nvSpPr>
        <p:spPr>
          <a:xfrm>
            <a:off x="4207790" y="5563158"/>
            <a:ext cx="63598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Dla tych z nas, którzy są wierni Chrystusowi, śmierć stawia nas poza zasięgiem wroga i uwalnia nas od wszelkich cierpień (</a:t>
            </a:r>
            <a:r>
              <a:rPr lang="pl-PL" sz="2000" b="1" dirty="0" err="1">
                <a:solidFill>
                  <a:srgbClr val="000000"/>
                </a:solidFill>
              </a:rPr>
              <a:t>Prz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14,32</a:t>
            </a:r>
            <a:r>
              <a:rPr lang="pl-PL" sz="2000" b="1" dirty="0">
                <a:solidFill>
                  <a:srgbClr val="000000"/>
                </a:solidFill>
              </a:rPr>
              <a:t>; Iz </a:t>
            </a:r>
            <a:r>
              <a:rPr lang="pl-PL" sz="2000" b="1" dirty="0" smtClean="0">
                <a:solidFill>
                  <a:srgbClr val="000000"/>
                </a:solidFill>
              </a:rPr>
              <a:t>57,1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6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l-PL" sz="4400" b="1" spc="300" dirty="0">
                <a:ln w="12700" cmpd="sng">
                  <a:solidFill>
                    <a:srgbClr val="33CCCC"/>
                  </a:solidFill>
                  <a:prstDash val="solid"/>
                </a:ln>
                <a:gradFill>
                  <a:gsLst>
                    <a:gs pos="0">
                      <a:srgbClr val="33CCCC"/>
                    </a:gs>
                    <a:gs pos="4000">
                      <a:srgbClr val="33CCCC">
                        <a:lumMod val="60000"/>
                        <a:lumOff val="40000"/>
                      </a:srgbClr>
                    </a:gs>
                    <a:gs pos="87000">
                      <a:srgbClr val="33CC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ROZDWOJENIE PAWŁA</a:t>
            </a:r>
            <a:endParaRPr lang="en" sz="4400" b="1" spc="300" dirty="0">
              <a:ln w="12700" cmpd="sng">
                <a:solidFill>
                  <a:srgbClr val="33CCCC"/>
                </a:solidFill>
                <a:prstDash val="solid"/>
              </a:ln>
              <a:gradFill>
                <a:gsLst>
                  <a:gs pos="0">
                    <a:srgbClr val="33CCCC"/>
                  </a:gs>
                  <a:gs pos="4000">
                    <a:srgbClr val="33CCCC">
                      <a:lumMod val="60000"/>
                      <a:lumOff val="40000"/>
                    </a:srgbClr>
                  </a:gs>
                  <a:gs pos="87000">
                    <a:srgbClr val="33CC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1236ED0-9208-C01D-95D0-F5E6BF304721}"/>
              </a:ext>
            </a:extLst>
          </p:cNvPr>
          <p:cNvSpPr txBox="1"/>
          <p:nvPr/>
        </p:nvSpPr>
        <p:spPr>
          <a:xfrm>
            <a:off x="94390" y="649352"/>
            <a:ext cx="12097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„Albowiem </a:t>
            </a:r>
            <a:r>
              <a:rPr lang="pl-PL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jedno i drugie mnie pociąga: pragnę rozstać się z życiem i być z Chrystusem, bo to daleko </a:t>
            </a:r>
            <a:r>
              <a:rPr lang="pl-PL" b="1" dirty="0" err="1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lepiej;Lecz</a:t>
            </a:r>
            <a:r>
              <a:rPr lang="pl-PL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 drugiej strony pozostać w ciele, to ze względu na was rzecz </a:t>
            </a:r>
            <a:r>
              <a:rPr lang="pl-PL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potrzebniejsza</a:t>
            </a:r>
            <a:r>
              <a:rPr lang="en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23-24)</a:t>
            </a:r>
            <a:endParaRPr lang="es-ES" b="1" dirty="0"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EF1F75E-D7D1-6E9E-298E-F72DB175F88C}"/>
              </a:ext>
            </a:extLst>
          </p:cNvPr>
          <p:cNvSpPr txBox="1"/>
          <p:nvPr/>
        </p:nvSpPr>
        <p:spPr>
          <a:xfrm>
            <a:off x="0" y="129177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Chociaż nie mógł podjąć decyzji, Paweł jest rozdarty między dwiema możliwościami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1,23-24):</a:t>
            </a:r>
            <a:endParaRPr lang="en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57552289"/>
              </p:ext>
            </p:extLst>
          </p:nvPr>
        </p:nvGraphicFramePr>
        <p:xfrm>
          <a:off x="342899" y="1666774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721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Biorąc ten tekst jako oddzielny przypadek, możemy wywnioskować, że Paweł naucza, iż zaraz po śmierci wznosimy się do nieba, aby być z Jezusem, co jest sprzeczne z innymi fragmentami Biblii (</a:t>
            </a:r>
            <a:r>
              <a:rPr lang="pl-PL" sz="2000" b="1" dirty="0" err="1">
                <a:solidFill>
                  <a:srgbClr val="000000"/>
                </a:solidFill>
              </a:rPr>
              <a:t>Koh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9,5</a:t>
            </a:r>
            <a:r>
              <a:rPr lang="pl-PL" sz="2000" b="1" dirty="0">
                <a:solidFill>
                  <a:srgbClr val="000000"/>
                </a:solidFill>
              </a:rPr>
              <a:t>; </a:t>
            </a:r>
            <a:r>
              <a:rPr lang="pl-PL" sz="2000" b="1" dirty="0" err="1">
                <a:solidFill>
                  <a:srgbClr val="000000"/>
                </a:solidFill>
              </a:rPr>
              <a:t>Ps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6,5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3688" y="2284291"/>
            <a:ext cx="4597992" cy="4272691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1656925"/>
              </p:ext>
            </p:extLst>
          </p:nvPr>
        </p:nvGraphicFramePr>
        <p:xfrm>
          <a:off x="3276599" y="1666774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5543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W innym miejscu Paweł porównuje ciało do namiotu, który zostaje zniszczony (umiera), aby przyoblec się w nieśmiertelność (2 Kor 5,1-4). Wyjaśnia jednak, że to przyobleczenie nastąpi podczas Drugiego Przyjścia, a nie w chwili śmierci (1 Kor 15,42.51-54).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61281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W tym samym liście do </a:t>
            </a:r>
            <a:r>
              <a:rPr lang="pl-PL" sz="2000" b="1" dirty="0" err="1">
                <a:solidFill>
                  <a:srgbClr val="000000"/>
                </a:solidFill>
              </a:rPr>
              <a:t>Filipian</a:t>
            </a:r>
            <a:r>
              <a:rPr lang="pl-PL" sz="2000" b="1" dirty="0">
                <a:solidFill>
                  <a:srgbClr val="000000"/>
                </a:solidFill>
              </a:rPr>
              <a:t> pisze, że aby być w pełni z Chrystusem, musi czekać na moment zmartwychwstania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3, 8-11).</a:t>
            </a:r>
            <a:endParaRPr lang="en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25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>
        <p:bldSub>
          <a:bldDgm bld="one"/>
        </p:bldSub>
      </p:bldGraphic>
      <p:bldP spid="9" grpId="0"/>
      <p:bldGraphic spid="2" grpId="0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0FAFE6D-C8F3-D6B1-1BDE-1F98E98261FD}"/>
              </a:ext>
            </a:extLst>
          </p:cNvPr>
          <p:cNvSpPr txBox="1"/>
          <p:nvPr/>
        </p:nvSpPr>
        <p:spPr>
          <a:xfrm>
            <a:off x="3766089" y="364434"/>
            <a:ext cx="820118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ZNACZY ŻYĆ DLA CHRYSTUSA?</a:t>
            </a:r>
            <a:endParaRPr lang="en" sz="8800" b="1" dirty="0">
              <a:ln w="22225">
                <a:solidFill>
                  <a:srgbClr val="00766E"/>
                </a:solidFill>
                <a:prstDash val="solid"/>
              </a:ln>
              <a:solidFill>
                <a:srgbClr val="E5A5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32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flipH="1">
            <a:off x="6183383" y="1249681"/>
            <a:ext cx="5900767" cy="52828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ln w="22225">
                  <a:noFill/>
                  <a:prstDash val="solid"/>
                </a:ln>
                <a:solidFill>
                  <a:srgbClr val="92D05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ZACHOWUJ SIĘ W SPOSÓB GODNY EWANGELII</a:t>
            </a:r>
            <a:endParaRPr lang="en" sz="4000" b="1" dirty="0">
              <a:ln w="22225">
                <a:noFill/>
                <a:prstDash val="solid"/>
              </a:ln>
              <a:solidFill>
                <a:srgbClr val="92D05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„Niech 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życie wasze będzie godne ewangelii Chrystusowej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27a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1AE2CE9-0274-4D43-9942-B39D5011E2FD}"/>
              </a:ext>
            </a:extLst>
          </p:cNvPr>
          <p:cNvSpPr txBox="1"/>
          <p:nvPr/>
        </p:nvSpPr>
        <p:spPr>
          <a:xfrm>
            <a:off x="0" y="1252894"/>
            <a:ext cx="6191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Wyrażenie „wasze postępowanie” jest tłumaczeniem greckiego słowa </a:t>
            </a:r>
            <a:r>
              <a:rPr lang="pl-PL" sz="2000" b="1" dirty="0" err="1">
                <a:solidFill>
                  <a:srgbClr val="000000"/>
                </a:solidFill>
              </a:rPr>
              <a:t>politeuomai</a:t>
            </a:r>
            <a:r>
              <a:rPr lang="pl-PL" sz="2000" b="1" dirty="0">
                <a:solidFill>
                  <a:srgbClr val="000000"/>
                </a:solidFill>
              </a:rPr>
              <a:t>, które oznacza „żyć jak obywatele”. Paweł zachęca </a:t>
            </a:r>
            <a:r>
              <a:rPr lang="pl-PL" sz="2000" b="1" dirty="0" err="1">
                <a:solidFill>
                  <a:srgbClr val="000000"/>
                </a:solidFill>
              </a:rPr>
              <a:t>Filipian</a:t>
            </a:r>
            <a:r>
              <a:rPr lang="pl-PL" sz="2000" b="1" dirty="0">
                <a:solidFill>
                  <a:srgbClr val="000000"/>
                </a:solidFill>
              </a:rPr>
              <a:t> (i nas wszystkich) do postępowania godnego obywateli Nieba (</a:t>
            </a:r>
            <a:r>
              <a:rPr lang="pl-PL" sz="2000" b="1" dirty="0" err="1">
                <a:solidFill>
                  <a:srgbClr val="000000"/>
                </a:solidFill>
              </a:rPr>
              <a:t>Flp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</a:rPr>
              <a:t>3,20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30520395"/>
              </p:ext>
            </p:extLst>
          </p:nvPr>
        </p:nvGraphicFramePr>
        <p:xfrm>
          <a:off x="7639664" y="1172190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78269A1-699D-16BC-C228-75A0F3D46377}"/>
              </a:ext>
            </a:extLst>
          </p:cNvPr>
          <p:cNvSpPr txBox="1"/>
          <p:nvPr/>
        </p:nvSpPr>
        <p:spPr>
          <a:xfrm>
            <a:off x="0" y="5422172"/>
            <a:ext cx="6168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Wiedział, że brak jedności często wynika z dumy i niewłaściwego zachowania wobec innych. </a:t>
            </a:r>
            <a:r>
              <a:rPr lang="pl-PL" sz="2000" b="1" dirty="0">
                <a:solidFill>
                  <a:srgbClr val="000000"/>
                </a:solidFill>
              </a:rPr>
              <a:t>Dlatego zachęca nas, abyśmy zachowywali się </a:t>
            </a:r>
            <a:r>
              <a:rPr lang="pl-PL" sz="2000" b="1" dirty="0" smtClean="0">
                <a:solidFill>
                  <a:srgbClr val="000000"/>
                </a:solidFill>
              </a:rPr>
              <a:t>  w </a:t>
            </a:r>
            <a:r>
              <a:rPr lang="pl-PL" sz="2000" b="1" dirty="0">
                <a:solidFill>
                  <a:srgbClr val="000000"/>
                </a:solidFill>
              </a:rPr>
              <a:t>sposób godny.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0C6D4B7-9D20-B815-EF5A-EE61390C4734}"/>
              </a:ext>
            </a:extLst>
          </p:cNvPr>
          <p:cNvSpPr txBox="1"/>
          <p:nvPr/>
        </p:nvSpPr>
        <p:spPr>
          <a:xfrm>
            <a:off x="0" y="4513488"/>
            <a:ext cx="6160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Paweł wykorzystuje tę radę jako wprowadzenie do tematu, który go niepokoił: jedność </a:t>
            </a:r>
            <a:r>
              <a:rPr lang="pl-PL" sz="2000" b="1" dirty="0" smtClean="0">
                <a:solidFill>
                  <a:srgbClr val="000000"/>
                </a:solidFill>
              </a:rPr>
              <a:t>                w </a:t>
            </a:r>
            <a:r>
              <a:rPr lang="pl-PL" sz="2000" b="1" dirty="0">
                <a:solidFill>
                  <a:srgbClr val="000000"/>
                </a:solidFill>
              </a:rPr>
              <a:t>Kościele.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68B38EE-64C9-A95D-3230-944CEDEAD9E9}"/>
              </a:ext>
            </a:extLst>
          </p:cNvPr>
          <p:cNvSpPr txBox="1"/>
          <p:nvPr/>
        </p:nvSpPr>
        <p:spPr>
          <a:xfrm>
            <a:off x="0" y="3541593"/>
            <a:ext cx="6176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Można to podsumować w następujący sposób: „żyć uczciwie i być pobożnym, i czuć się pokornym przed obliczem </a:t>
            </a:r>
            <a:r>
              <a:rPr lang="pl-PL" sz="2000" b="1" dirty="0" smtClean="0">
                <a:solidFill>
                  <a:srgbClr val="000000"/>
                </a:solidFill>
              </a:rPr>
              <a:t>Boga” </a:t>
            </a:r>
            <a:r>
              <a:rPr lang="pl-PL" sz="2000" b="1" dirty="0">
                <a:solidFill>
                  <a:srgbClr val="000000"/>
                </a:solidFill>
              </a:rPr>
              <a:t>(</a:t>
            </a:r>
            <a:r>
              <a:rPr lang="pl-PL" sz="2000" b="1" dirty="0" smtClean="0">
                <a:solidFill>
                  <a:srgbClr val="000000"/>
                </a:solidFill>
              </a:rPr>
              <a:t>Mi 6,8</a:t>
            </a:r>
            <a:r>
              <a:rPr lang="pl-PL" sz="2000" b="1" dirty="0">
                <a:solidFill>
                  <a:srgbClr val="000000"/>
                </a:solidFill>
              </a:rPr>
              <a:t>).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FB704FC-DAFB-756A-F565-6B76A1C168F0}"/>
              </a:ext>
            </a:extLst>
          </p:cNvPr>
          <p:cNvSpPr txBox="1"/>
          <p:nvPr/>
        </p:nvSpPr>
        <p:spPr>
          <a:xfrm>
            <a:off x="0" y="2874994"/>
            <a:ext cx="612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0000"/>
                </a:solidFill>
              </a:rPr>
              <a:t>W Kazaniu na Górze Jezus nauczał nas, jak powinni żyć obywatele Nieba.</a:t>
            </a:r>
            <a:endParaRPr lang="en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90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1263</Words>
  <Application>Microsoft Office PowerPoint</Application>
  <PresentationFormat>Niestandardowy</PresentationFormat>
  <Paragraphs>69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3_Tema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100</cp:revision>
  <dcterms:created xsi:type="dcterms:W3CDTF">2025-12-30T08:43:05Z</dcterms:created>
  <dcterms:modified xsi:type="dcterms:W3CDTF">2026-01-17T18:11:52Z</dcterms:modified>
</cp:coreProperties>
</file>