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320" r:id="rId4"/>
    <p:sldId id="324" r:id="rId5"/>
    <p:sldId id="257" r:id="rId6"/>
    <p:sldId id="321" r:id="rId7"/>
    <p:sldId id="259" r:id="rId8"/>
    <p:sldId id="325" r:id="rId9"/>
    <p:sldId id="326" r:id="rId10"/>
    <p:sldId id="327" r:id="rId11"/>
    <p:sldId id="328" r:id="rId12"/>
    <p:sldId id="329" r:id="rId13"/>
  </p:sldIdLst>
  <p:sldSz cx="12192000" cy="6858000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onstantia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Pocieszenie w Chrystusie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Pocieszenie w miłości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Wspólnota Ducha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Szczere uczucie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Miłosierdzie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Jedność uczuć i miłości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Zachęca ich do studiowania i naśladowania wzorcowego życia Chrystusa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 Ich miłość do Chrystusa wywiera stymulujący wpływ na ich umysły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Muszą poddać się kontroli Ducha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Powinni odzwierciedlać czułe i ciepłe emocje ludzkiego uczucia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Niech okazują prawdziwe uczucie poprzez indywidualne akty miłosierdzia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pl-PL" sz="1800" b="1" dirty="0" smtClean="0"/>
            <a:t>Wzajemna miłość sprawia, że myśli stają się podobne i prowadzi do wspólnego działania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Wyrzekł się swoich boskich przywilejów (</a:t>
          </a:r>
          <a:r>
            <a:rPr lang="pl-PL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2,6).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Stał się człowiekiem, aby nam służyć (</a:t>
          </a:r>
          <a:r>
            <a:rPr lang="pl-PL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2,7)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Wszystko pokornie wypełniał, aż do śmierci (</a:t>
          </a:r>
          <a:r>
            <a:rPr lang="pl-PL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2,8).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  <dgm:t>
        <a:bodyPr/>
        <a:lstStyle/>
        <a:p>
          <a:endParaRPr lang="pl-PL"/>
        </a:p>
      </dgm:t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  <dgm:t>
        <a:bodyPr/>
        <a:lstStyle/>
        <a:p>
          <a:endParaRPr lang="pl-PL"/>
        </a:p>
      </dgm:t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  <dgm:t>
        <a:bodyPr/>
        <a:lstStyle/>
        <a:p>
          <a:endParaRPr lang="pl-PL"/>
        </a:p>
      </dgm:t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5E552D14-4F1A-41D2-A349-1C6CBD242A49}" type="presOf" srcId="{8E61D59A-35F5-42C4-9C27-4ED46D4135C9}" destId="{53AA9E43-F8BB-40F2-9B27-29D1FF9CFF9D}" srcOrd="0" destOrd="0" presId="urn:microsoft.com/office/officeart/2005/8/layout/target3"/>
    <dgm:cxn modelId="{05C91338-E4CB-4670-B0F5-7950CECA35AC}" type="presOf" srcId="{08189DDD-AA11-423E-B517-A50B07090706}" destId="{04E2BF70-12D3-4D55-8792-64F2993FCD54}" srcOrd="0" destOrd="0" presId="urn:microsoft.com/office/officeart/2005/8/layout/target3"/>
    <dgm:cxn modelId="{ABDF69E4-4F7B-4C77-B5B8-80BB7E715BCE}" type="presOf" srcId="{8ADE643F-72B2-4CDF-B585-01EB97094AA0}" destId="{80AE798F-9999-4FB6-8016-A160C3D801D0}" srcOrd="0" destOrd="0" presId="urn:microsoft.com/office/officeart/2005/8/layout/target3"/>
    <dgm:cxn modelId="{D2620CED-1F54-48BF-A1E7-87DA56725081}" type="presOf" srcId="{8E61D59A-35F5-42C4-9C27-4ED46D4135C9}" destId="{2AF0BC78-45D0-4B2C-9D88-C685346B172F}" srcOrd="1" destOrd="0" presId="urn:microsoft.com/office/officeart/2005/8/layout/target3"/>
    <dgm:cxn modelId="{3C155A93-0E7C-4F0D-9343-6B94A7F22B9B}" type="presOf" srcId="{E5FD4988-CB9F-4940-B04F-36F636E50122}" destId="{A3CEF08D-DC7F-4D2F-85B3-E34880BCE56A}" srcOrd="0" destOrd="0" presId="urn:microsoft.com/office/officeart/2005/8/layout/target3"/>
    <dgm:cxn modelId="{FB93024D-5C10-49A0-BBC9-4FDD59DDAD15}" type="presOf" srcId="{8ADE643F-72B2-4CDF-B585-01EB97094AA0}" destId="{C7282502-6B31-4B29-83D1-C0EC6740BC42}" srcOrd="1" destOrd="0" presId="urn:microsoft.com/office/officeart/2005/8/layout/target3"/>
    <dgm:cxn modelId="{2FB26139-2519-4B79-B864-9044E5635FB9}" type="presOf" srcId="{E5FD4988-CB9F-4940-B04F-36F636E50122}" destId="{31C9E348-A541-4AE3-91F5-EB6198CB9225}" srcOrd="1" destOrd="0" presId="urn:microsoft.com/office/officeart/2005/8/layout/target3"/>
    <dgm:cxn modelId="{4667544F-ED82-453C-AFD4-6A5CB3A215EF}" type="presParOf" srcId="{04E2BF70-12D3-4D55-8792-64F2993FCD54}" destId="{FCA06444-AC4B-4EC3-8BEC-323D0F7CE06F}" srcOrd="0" destOrd="0" presId="urn:microsoft.com/office/officeart/2005/8/layout/target3"/>
    <dgm:cxn modelId="{3E75D4DA-E4ED-4A8D-AA26-77A4B40D4EC5}" type="presParOf" srcId="{04E2BF70-12D3-4D55-8792-64F2993FCD54}" destId="{F7073B43-4691-440A-B83D-35CBCF13ED5D}" srcOrd="1" destOrd="0" presId="urn:microsoft.com/office/officeart/2005/8/layout/target3"/>
    <dgm:cxn modelId="{68E5DC39-E305-41E7-930F-43E13C301DCA}" type="presParOf" srcId="{04E2BF70-12D3-4D55-8792-64F2993FCD54}" destId="{80AE798F-9999-4FB6-8016-A160C3D801D0}" srcOrd="2" destOrd="0" presId="urn:microsoft.com/office/officeart/2005/8/layout/target3"/>
    <dgm:cxn modelId="{9F1E347D-C49B-4869-A3CB-7E10F8427DD0}" type="presParOf" srcId="{04E2BF70-12D3-4D55-8792-64F2993FCD54}" destId="{5BDDE259-FEDF-4825-BFCD-2EF597866D3B}" srcOrd="3" destOrd="0" presId="urn:microsoft.com/office/officeart/2005/8/layout/target3"/>
    <dgm:cxn modelId="{8A1D7445-AFDE-47C8-9355-D56201E04C1A}" type="presParOf" srcId="{04E2BF70-12D3-4D55-8792-64F2993FCD54}" destId="{C2FDA4A1-9C8B-4AB2-8804-E6F5287D1812}" srcOrd="4" destOrd="0" presId="urn:microsoft.com/office/officeart/2005/8/layout/target3"/>
    <dgm:cxn modelId="{0F74F73D-BD5B-4216-AC34-52B6A2D225D8}" type="presParOf" srcId="{04E2BF70-12D3-4D55-8792-64F2993FCD54}" destId="{53AA9E43-F8BB-40F2-9B27-29D1FF9CFF9D}" srcOrd="5" destOrd="0" presId="urn:microsoft.com/office/officeart/2005/8/layout/target3"/>
    <dgm:cxn modelId="{FB886985-D190-40A2-859D-DD30C0643DA2}" type="presParOf" srcId="{04E2BF70-12D3-4D55-8792-64F2993FCD54}" destId="{D722263F-6599-4665-A156-A5357A37FCCD}" srcOrd="6" destOrd="0" presId="urn:microsoft.com/office/officeart/2005/8/layout/target3"/>
    <dgm:cxn modelId="{122AC091-2D45-412C-8C99-643902F597C6}" type="presParOf" srcId="{04E2BF70-12D3-4D55-8792-64F2993FCD54}" destId="{19352A9B-ABA8-4B1D-BA66-0C1BD53D8556}" srcOrd="7" destOrd="0" presId="urn:microsoft.com/office/officeart/2005/8/layout/target3"/>
    <dgm:cxn modelId="{C1047EC1-E1B5-4164-B9D2-36C93EB8D626}" type="presParOf" srcId="{04E2BF70-12D3-4D55-8792-64F2993FCD54}" destId="{A3CEF08D-DC7F-4D2F-85B3-E34880BCE56A}" srcOrd="8" destOrd="0" presId="urn:microsoft.com/office/officeart/2005/8/layout/target3"/>
    <dgm:cxn modelId="{30CDFFBC-0A0B-4C91-926E-450B9B4EC5D8}" type="presParOf" srcId="{04E2BF70-12D3-4D55-8792-64F2993FCD54}" destId="{C7282502-6B31-4B29-83D1-C0EC6740BC42}" srcOrd="9" destOrd="0" presId="urn:microsoft.com/office/officeart/2005/8/layout/target3"/>
    <dgm:cxn modelId="{F08169FD-5E9B-4274-9EDB-86CF303B7163}" type="presParOf" srcId="{04E2BF70-12D3-4D55-8792-64F2993FCD54}" destId="{2AF0BC78-45D0-4B2C-9D88-C685346B172F}" srcOrd="10" destOrd="0" presId="urn:microsoft.com/office/officeart/2005/8/layout/target3"/>
    <dgm:cxn modelId="{F628950F-ED2C-4223-ACD0-DCB14DA2B498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Zachęca ich do studiowania i naśladowania wzorcowego życia Chrystusa</a:t>
          </a:r>
          <a:endParaRPr lang="es-ES" sz="1800" kern="1200" dirty="0"/>
        </a:p>
      </dsp:txBody>
      <dsp:txXfrm rot="5400000">
        <a:off x="7553530" y="-3908581"/>
        <a:ext cx="415574" cy="8290469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Pocieszenie w Chrystusie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10"/>
        <a:ext cx="3623912" cy="471686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 Ich miłość do Chrystusa wywiera stymulujący wpływ na ich umysły</a:t>
          </a:r>
          <a:endParaRPr lang="es-ES" sz="1800" kern="1200" dirty="0"/>
        </a:p>
      </dsp:txBody>
      <dsp:txXfrm rot="5400000">
        <a:off x="7543886" y="-3413310"/>
        <a:ext cx="415574" cy="8290469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Pocieszenie w miłości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6081"/>
        <a:ext cx="3623912" cy="471686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Muszą poddać się kontroli Ducha</a:t>
          </a:r>
          <a:endParaRPr lang="es-ES" sz="1800" kern="1200" dirty="0"/>
        </a:p>
      </dsp:txBody>
      <dsp:txXfrm rot="5400000">
        <a:off x="7543886" y="-2918039"/>
        <a:ext cx="415574" cy="8290469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Wspólnota Ducha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91352"/>
        <a:ext cx="3623912" cy="471686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Powinni odzwierciedlać czułe i ciepłe emocje ludzkiego uczucia</a:t>
          </a:r>
          <a:endParaRPr lang="es-ES" sz="1800" kern="1200" dirty="0"/>
        </a:p>
      </dsp:txBody>
      <dsp:txXfrm rot="5400000">
        <a:off x="7543886" y="-2422768"/>
        <a:ext cx="415574" cy="8290469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Szczere uczucie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86623"/>
        <a:ext cx="3623912" cy="471686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Niech okazują prawdziwe uczucie poprzez indywidualne akty miłosierdzia</a:t>
          </a:r>
          <a:endParaRPr lang="es-ES" sz="1800" kern="1200" dirty="0"/>
        </a:p>
      </dsp:txBody>
      <dsp:txXfrm rot="5400000">
        <a:off x="7543886" y="-1927497"/>
        <a:ext cx="415574" cy="8290469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Miłosierdzie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81894"/>
        <a:ext cx="3623912" cy="471686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Wzajemna miłość sprawia, że myśli stają się podobne i prowadzi do wspólnego działania</a:t>
          </a:r>
          <a:endParaRPr lang="es-ES" sz="1800" kern="1200" dirty="0"/>
        </a:p>
      </dsp:txBody>
      <dsp:txXfrm rot="5400000">
        <a:off x="7543886" y="-1432226"/>
        <a:ext cx="415574" cy="8290469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Jedność uczuć i miłości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77165"/>
        <a:ext cx="3623912" cy="4716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Wyrzekł się swoich boskich przywilejów (</a:t>
          </a:r>
          <a:r>
            <a:rPr lang="pl-PL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2,6).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Stał się człowiekiem, aby nam służyć (</a:t>
          </a:r>
          <a:r>
            <a:rPr lang="pl-PL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2,7)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Wszystko pokornie wypełniał, aż do śmierci (</a:t>
          </a:r>
          <a:r>
            <a:rPr lang="pl-PL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pl-PL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2,8).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1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46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53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5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3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0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pPr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22/01/2026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="" xmlns:a16="http://schemas.microsoft.com/office/drawing/2014/main" id="{913AE63C-D5B4-45D1-ACFC-648CFFCF9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01C064A-E6E4-44D2-B345-2BB7514A7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="" xmlns:a16="http://schemas.microsoft.com/office/drawing/2014/main" id="{DB12EA1C-AD22-49E2-9660-D9CDC6B61C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="" xmlns:a16="http://schemas.microsoft.com/office/drawing/2014/main" id="{67CE115B-4A96-4B14-8520-5C5FC624E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="" xmlns:a16="http://schemas.microsoft.com/office/drawing/2014/main" id="{D1945E2A-ABF1-415C-B37A-BD0A5C1990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=""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CCEE623-F22A-4681-990C-036558C135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9928A56-DDFB-4B12-BB34-20833166BD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6B3765F0-85F4-4EB3-93DA-59F421CD49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8E03A00-A562-4753-8BA0-93F8B05DE9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5F5D032-1BA8-410D-B68E-0DD5975821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8BA3FCDE-79E0-49F5-A381-232AB935D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E27297F-31E8-46C6-8569-1FD12C653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374C063-2A46-4D9F-A085-0FB2F194CC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pl-PL" sz="5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JEDNOŚĆ PRZEZ POKORĘ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Lekcja 4 na 24. stycznia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2026</a:t>
            </a:r>
          </a:p>
        </p:txBody>
      </p:sp>
    </p:spTree>
    <p:extLst>
      <p:ext uri="{BB962C8B-B14F-4D97-AF65-F5344CB8AC3E}">
        <p14:creationId xmlns=""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F248CD-B893-91ED-E0AD-668CD827F8EC}"/>
              </a:ext>
            </a:extLst>
          </p:cNvPr>
          <p:cNvSpPr txBox="1"/>
          <p:nvPr/>
        </p:nvSpPr>
        <p:spPr>
          <a:xfrm>
            <a:off x="1969770" y="1056174"/>
            <a:ext cx="79933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„Bóg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pozwala każdemu człowiekowi realizować swoją indywidualność.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Nie chce, aby ktokolwiek zatracał swój umysł w umyśle innego śmiertelnika. Ci, którzy pragną przemiany umysłu i charakteru, nie powinni zwracać się ku ludziom, ale ku boskiemu Przykładowi. Bóg zaprasza: „Niech będzie w was ta sama postawa, jaka była w Chrystusie Jezusie”.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Poprzez nawrócenie i przemianę ludzie mają otrzymać umysł 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Chrystusa</a:t>
            </a:r>
            <a:r>
              <a:rPr lang="en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AFEA4C1-B5BE-FFC2-BBB6-28B6D435CA7A}"/>
              </a:ext>
            </a:extLst>
          </p:cNvPr>
          <p:cNvSpPr txBox="1"/>
          <p:nvPr/>
        </p:nvSpPr>
        <p:spPr>
          <a:xfrm>
            <a:off x="7208356" y="5539472"/>
            <a:ext cx="3004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Aby Go poznać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maj</a:t>
            </a:r>
            <a:r>
              <a:rPr lang="en" sz="1600" b="1" dirty="0">
                <a:solidFill>
                  <a:prstClr val="black"/>
                </a:solidFill>
              </a:rPr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xmlns="" val="426804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xmlns="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49657AE-91CC-A816-B130-9FB34735889D}"/>
              </a:ext>
            </a:extLst>
          </p:cNvPr>
          <p:cNvSpPr txBox="1"/>
          <p:nvPr/>
        </p:nvSpPr>
        <p:spPr>
          <a:xfrm>
            <a:off x="283391" y="364215"/>
            <a:ext cx="595867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„Dopełnijcie radości mojej       i bądźcie jednej myśli, mając tę samą miłość, zgodni, ożywieni jednomyślnością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4000" b="1" dirty="0" err="1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Filipian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2</a:t>
            </a: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lang="es-ES" sz="4000" b="1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pl-PL" sz="2000" b="1" dirty="0" smtClean="0">
                <a:solidFill>
                  <a:srgbClr val="B92F00"/>
                </a:solidFill>
              </a:rPr>
              <a:t>Źródło braku jedności</a:t>
            </a:r>
            <a:r>
              <a:rPr lang="en" sz="2000" b="1" dirty="0" smtClean="0">
                <a:solidFill>
                  <a:srgbClr val="B92F00"/>
                </a:solidFill>
              </a:rPr>
              <a:t> (</a:t>
            </a:r>
            <a:r>
              <a:rPr lang="pl-PL" sz="2000" b="1" dirty="0" err="1" smtClean="0">
                <a:solidFill>
                  <a:srgbClr val="B92F00"/>
                </a:solidFill>
              </a:rPr>
              <a:t>Filipian</a:t>
            </a:r>
            <a:r>
              <a:rPr lang="en" sz="2000" b="1" dirty="0" smtClean="0">
                <a:solidFill>
                  <a:srgbClr val="B92F00"/>
                </a:solidFill>
              </a:rPr>
              <a:t> 2</a:t>
            </a:r>
            <a:r>
              <a:rPr lang="pl-PL" sz="2000" b="1" dirty="0" smtClean="0">
                <a:solidFill>
                  <a:srgbClr val="B92F00"/>
                </a:solidFill>
              </a:rPr>
              <a:t>,</a:t>
            </a:r>
            <a:r>
              <a:rPr lang="en" sz="2000" b="1" dirty="0" smtClean="0">
                <a:solidFill>
                  <a:srgbClr val="B92F00"/>
                </a:solidFill>
              </a:rPr>
              <a:t>1-3a</a:t>
            </a:r>
            <a:r>
              <a:rPr lang="en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pl-PL" sz="2000" b="1" dirty="0" smtClean="0">
                <a:solidFill>
                  <a:srgbClr val="008496"/>
                </a:solidFill>
              </a:rPr>
              <a:t>Jedność przez pokorę</a:t>
            </a:r>
            <a:r>
              <a:rPr lang="en" sz="2000" b="1" dirty="0" smtClean="0">
                <a:solidFill>
                  <a:srgbClr val="008496"/>
                </a:solidFill>
              </a:rPr>
              <a:t> (</a:t>
            </a:r>
            <a:r>
              <a:rPr lang="pl-PL" sz="2000" b="1" dirty="0" err="1" smtClean="0">
                <a:solidFill>
                  <a:srgbClr val="008496"/>
                </a:solidFill>
              </a:rPr>
              <a:t>Filipian</a:t>
            </a:r>
            <a:r>
              <a:rPr lang="en" sz="2000" b="1" dirty="0" smtClean="0">
                <a:solidFill>
                  <a:srgbClr val="008496"/>
                </a:solidFill>
              </a:rPr>
              <a:t> 2</a:t>
            </a:r>
            <a:r>
              <a:rPr lang="pl-PL" sz="2000" b="1" dirty="0" smtClean="0">
                <a:solidFill>
                  <a:srgbClr val="008496"/>
                </a:solidFill>
              </a:rPr>
              <a:t>,</a:t>
            </a:r>
            <a:r>
              <a:rPr lang="en" sz="2000" b="1" dirty="0" smtClean="0">
                <a:solidFill>
                  <a:srgbClr val="008496"/>
                </a:solidFill>
              </a:rPr>
              <a:t>3b-4</a:t>
            </a:r>
            <a:r>
              <a:rPr lang="en" sz="2000" b="1" dirty="0">
                <a:solidFill>
                  <a:srgbClr val="008496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pl-PL" sz="2000" b="1" dirty="0" smtClean="0">
                <a:solidFill>
                  <a:srgbClr val="139E00"/>
                </a:solidFill>
              </a:rPr>
              <a:t>Myśl jak Jezus </a:t>
            </a:r>
            <a:r>
              <a:rPr lang="en" sz="2000" b="1" dirty="0" smtClean="0">
                <a:solidFill>
                  <a:srgbClr val="139E00"/>
                </a:solidFill>
              </a:rPr>
              <a:t>(</a:t>
            </a:r>
            <a:r>
              <a:rPr lang="pl-PL" sz="2000" b="1" dirty="0" err="1" smtClean="0">
                <a:solidFill>
                  <a:srgbClr val="139E00"/>
                </a:solidFill>
              </a:rPr>
              <a:t>Filipian</a:t>
            </a:r>
            <a:r>
              <a:rPr lang="en" sz="2000" b="1" dirty="0" smtClean="0">
                <a:solidFill>
                  <a:srgbClr val="139E00"/>
                </a:solidFill>
              </a:rPr>
              <a:t> 2</a:t>
            </a:r>
            <a:r>
              <a:rPr lang="pl-PL" sz="2000" b="1" dirty="0" smtClean="0">
                <a:solidFill>
                  <a:srgbClr val="139E00"/>
                </a:solidFill>
              </a:rPr>
              <a:t>,</a:t>
            </a:r>
            <a:r>
              <a:rPr lang="en" sz="2000" b="1" dirty="0" smtClean="0">
                <a:solidFill>
                  <a:srgbClr val="139E00"/>
                </a:solidFill>
              </a:rPr>
              <a:t>5</a:t>
            </a:r>
            <a:r>
              <a:rPr lang="en" sz="2000" b="1" dirty="0">
                <a:solidFill>
                  <a:srgbClr val="139E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pl-PL" sz="2000" b="1" dirty="0" smtClean="0">
                <a:solidFill>
                  <a:srgbClr val="9800B9"/>
                </a:solidFill>
              </a:rPr>
              <a:t>Postawa Jezusa</a:t>
            </a:r>
            <a:r>
              <a:rPr lang="en" sz="2000" b="1" dirty="0" smtClean="0">
                <a:solidFill>
                  <a:srgbClr val="9800B9"/>
                </a:solidFill>
              </a:rPr>
              <a:t> (</a:t>
            </a:r>
            <a:r>
              <a:rPr lang="pl-PL" sz="2000" b="1" dirty="0" err="1" smtClean="0">
                <a:solidFill>
                  <a:srgbClr val="9800B9"/>
                </a:solidFill>
              </a:rPr>
              <a:t>Filipian</a:t>
            </a:r>
            <a:r>
              <a:rPr lang="en" sz="2000" b="1" dirty="0" smtClean="0">
                <a:solidFill>
                  <a:srgbClr val="9800B9"/>
                </a:solidFill>
              </a:rPr>
              <a:t> 2</a:t>
            </a:r>
            <a:r>
              <a:rPr lang="pl-PL" sz="2000" b="1" dirty="0" smtClean="0">
                <a:solidFill>
                  <a:srgbClr val="9800B9"/>
                </a:solidFill>
              </a:rPr>
              <a:t>,</a:t>
            </a:r>
            <a:r>
              <a:rPr lang="en" sz="2000" b="1" dirty="0" smtClean="0">
                <a:solidFill>
                  <a:srgbClr val="9800B9"/>
                </a:solidFill>
              </a:rPr>
              <a:t>6-8</a:t>
            </a:r>
            <a:r>
              <a:rPr lang="en" sz="2000" b="1" dirty="0">
                <a:solidFill>
                  <a:srgbClr val="9800B9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właśnie zachęcił wierzących w </a:t>
            </a:r>
            <a:r>
              <a:rPr lang="pl-PL" sz="2000" b="1" dirty="0" err="1" smtClean="0"/>
              <a:t>Filippi</a:t>
            </a:r>
            <a:r>
              <a:rPr lang="pl-PL" sz="2000" b="1" dirty="0" smtClean="0"/>
              <a:t>, aby trwali niezachwianie w obliczu wyzwań życia chrześcijańskiego. Poprosił ich, aby postępowali w sposób godny obywateli nieba, kładąc nacisk na jedność.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=""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=""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=""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=""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Wyrażeniem „dlatego” Paweł rozpoczyna nową część, w której podaje nam klucze do zrozumienia, jak osiągnąć tę doskonałą jedność: poprzez naśladowanie przykładu Jezusa.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 smtClean="0">
                <a:ln/>
                <a:solidFill>
                  <a:schemeClr val="accent6"/>
                </a:solidFill>
              </a:rPr>
              <a:t>ŹRÓDŁO BRAKU JEDNOŚCI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0" y="612221"/>
            <a:ext cx="89115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pl-PL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 nie czyńcie nic z kłótliwości ani przez wzgląd na próżną chwałę</a:t>
            </a:r>
            <a:r>
              <a:rPr lang="en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3a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Zanim dotknął drażliwego tematu, wskazując przyczyny braku jedności, który dostrzegał wśród </a:t>
            </a:r>
            <a:r>
              <a:rPr lang="pl-PL" sz="2000" b="1" dirty="0" err="1" smtClean="0"/>
              <a:t>Filipian</a:t>
            </a:r>
            <a:r>
              <a:rPr lang="pl-PL" sz="2000" b="1" dirty="0" smtClean="0"/>
              <a:t>, jakie pierwsze rady dał im, aby osiągnęli jedność, dopełniając jego radość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2,1-2)?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4428228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Wszystko to mogli osiągnąć tylko wtedy, gdy odłożyli na bok to, co ich dzieliło: dumę i kłótnie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2,3a).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=""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=""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=""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Oba te problemy były obecne podczas buntu Lucyfera     i należą do najpoważniejszych problemów w relacjach międzyludzkich (Ga 5,26; </a:t>
            </a:r>
            <a:r>
              <a:rPr lang="pl-PL" sz="2000" b="1" dirty="0" err="1" smtClean="0"/>
              <a:t>Jk</a:t>
            </a:r>
            <a:r>
              <a:rPr lang="pl-PL" sz="2000" b="1" dirty="0" smtClean="0"/>
              <a:t> 3,16).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 smtClean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JEDNOŚĆ PRZEZ POKORĘ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pokorze uważajcie jedni drugich za wyższych od siebie.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Niechaj każdy baczy nie tylko na to, co jego, lecz i na to, co cudze</a:t>
            </a:r>
            <a:r>
              <a:rPr lang="e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3b-4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518115" y="1404072"/>
            <a:ext cx="867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Formuła jedności, którą proponuje Paweł, nie jest czymś zewnętrznym, ale wewnętrzną postawą: pokorą. Oprócz tego, że była ona charakterystyczną cechą Jezusa, zachęcał On swoich słuchaczy do pokory (</a:t>
            </a:r>
            <a:r>
              <a:rPr lang="pl-PL" sz="2000" b="1" dirty="0" err="1" smtClean="0"/>
              <a:t>Mt</a:t>
            </a:r>
            <a:r>
              <a:rPr lang="pl-PL" sz="2000" b="1" dirty="0" smtClean="0"/>
              <a:t> 11,29; 18,4; 23,12).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=""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121345" cy="192159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=""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1" y="3852949"/>
            <a:ext cx="3121344" cy="198991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=""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464" y="2758499"/>
            <a:ext cx="2549856" cy="3691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533614" y="2651270"/>
            <a:ext cx="56646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osiągnąć tę pokorę, Paweł proponuje, abyśmy uważali innych za ważniejszych od siebie samych 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2,3). Ale czyż nie wszyscy jesteśmy równi przed Bogiem? Czyż nie powinna istnieć równość, aby osiągnąć jedność?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31736" y="6051308"/>
            <a:ext cx="9301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móc pomagać innym, musimy nauczyć się ich słuchać i rozumieć ich punkt widzenia. Wszystko to jest niewątpliwie dziełem Ducha Świętego.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510366" y="4490773"/>
            <a:ext cx="5966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nie twierdzi, że jesteśmy gorsi od innych, ale że powinniśmy tak o sobie myśleć. Tak jak sługa dba o dobro swojego pana, tak my powinniśmy dbać o dobro tych, których uważamy za lepszych od siebie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2,4).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MYŚL JAK JEZUS</a:t>
            </a:r>
            <a:endParaRPr lang="en" sz="4400" b="1" spc="600" dirty="0">
              <a:ln w="22225">
                <a:solidFill>
                  <a:srgbClr val="FFCC00"/>
                </a:solidFill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AFC944-9230-B472-043E-C415ED2FEF1C}"/>
              </a:ext>
            </a:extLst>
          </p:cNvPr>
          <p:cNvSpPr txBox="1"/>
          <p:nvPr/>
        </p:nvSpPr>
        <p:spPr>
          <a:xfrm>
            <a:off x="45692" y="573741"/>
            <a:ext cx="8675520" cy="66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„Takiego </a:t>
            </a:r>
            <a:r>
              <a:rPr lang="pl-PL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bądźcie względem siebie usposobienia, jakie było w Chrystusie </a:t>
            </a:r>
            <a:r>
              <a:rPr lang="pl-PL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Jezusie</a:t>
            </a:r>
            <a:r>
              <a:rPr lang="en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n" sz="1400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5)</a:t>
            </a:r>
            <a:endParaRPr lang="en" sz="1400" b="1" dirty="0">
              <a:solidFill>
                <a:srgbClr val="0099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B6E713-9F14-5F16-9D53-40462A2C661D}"/>
              </a:ext>
            </a:extLst>
          </p:cNvPr>
          <p:cNvSpPr txBox="1"/>
          <p:nvPr/>
        </p:nvSpPr>
        <p:spPr>
          <a:xfrm>
            <a:off x="153847" y="1178130"/>
            <a:ext cx="8567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 kształtują się nasze myśli? Poprzez „drogi duszy”, czyli nasze zmysły. Wszystko, co czytamy, widzimy lub słyszymy, w jakiś sposób nas kształtuje. I oczywiście szatan bombarduje nasze zmysły, aby ukształtować nasze umysły zgodnie z własnym sposobem myślenia.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xmlns="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xmlns="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3847" y="4602997"/>
            <a:ext cx="4246643" cy="21664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7B7AB86-F45A-B171-CFAF-077FA05B0ABA}"/>
              </a:ext>
            </a:extLst>
          </p:cNvPr>
          <p:cNvSpPr txBox="1"/>
          <p:nvPr/>
        </p:nvSpPr>
        <p:spPr>
          <a:xfrm>
            <a:off x="4533253" y="4502743"/>
            <a:ext cx="39432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Dzieje się tak, ponieważ nasze myśli są cielesne, a nasze serca zwodnicze (Jeremiasz </a:t>
            </a:r>
            <a:r>
              <a:rPr lang="pl-PL" sz="2000" b="1" dirty="0" smtClean="0">
                <a:solidFill>
                  <a:prstClr val="black"/>
                </a:solidFill>
              </a:rPr>
              <a:t>17,9</a:t>
            </a:r>
            <a:r>
              <a:rPr lang="pl-PL" sz="2000" b="1" dirty="0">
                <a:solidFill>
                  <a:prstClr val="black"/>
                </a:solidFill>
              </a:rPr>
              <a:t>). Duch przemieni nasze cielesne umysły w umysły duchowe, podobne do umysłu Chrystusa (Rzymian </a:t>
            </a:r>
            <a:r>
              <a:rPr lang="pl-PL" sz="2000" b="1" dirty="0" smtClean="0">
                <a:solidFill>
                  <a:prstClr val="black"/>
                </a:solidFill>
              </a:rPr>
              <a:t>8,1.5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4015FF63-0EE7-539C-4ACE-44FB7794545D}"/>
              </a:ext>
            </a:extLst>
          </p:cNvPr>
          <p:cNvSpPr txBox="1"/>
          <p:nvPr/>
        </p:nvSpPr>
        <p:spPr>
          <a:xfrm>
            <a:off x="108156" y="3253774"/>
            <a:ext cx="8266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Być może przy wielkim wysiłku uda nam się osiągnąć to pierwsze. Jednak zmiana naszego sposobu myślenia, aby dostosować się do sposobu myślenia Jezusa, może nastąpić w nas tylko dzięki Duchowi Świętemu.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C877E10-ECE9-CC8F-3761-799E6066856C}"/>
              </a:ext>
            </a:extLst>
          </p:cNvPr>
          <p:cNvSpPr txBox="1"/>
          <p:nvPr/>
        </p:nvSpPr>
        <p:spPr>
          <a:xfrm>
            <a:off x="108156" y="2394747"/>
            <a:ext cx="8567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jest radykalny. Nie tylko zachęca nas do obserwowania naszych myśli, ale prosi nas, abyśmy myśleli tak, jak myślał Chrystus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4,8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2,5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4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„Musimy jednak podjąć wysiłek, aby oprzeć się pokusie. Ci, którzy nie chcą paść ofiarą podstępów szatana, muszą dobrze strzec dróg swojej duszy; muszą unikać czytania, oglądania lub słuchania tego, co może budzić nieczyste myśli.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Umysł nie powinien błądzić bez celu po wszystkich tematach, które może podsuwać wróg </a:t>
            </a:r>
            <a:r>
              <a:rPr lang="pl-PL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dusz.”</a:t>
            </a:r>
            <a:endParaRPr lang="en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900976D-1FD8-390F-0BE3-739219CA3CB2}"/>
              </a:ext>
            </a:extLst>
          </p:cNvPr>
          <p:cNvSpPr txBox="1"/>
          <p:nvPr/>
        </p:nvSpPr>
        <p:spPr>
          <a:xfrm>
            <a:off x="8213445" y="827752"/>
            <a:ext cx="38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Patriarchowie i Prorocy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436)</a:t>
            </a:r>
          </a:p>
        </p:txBody>
      </p:sp>
    </p:spTree>
    <p:extLst>
      <p:ext uri="{BB962C8B-B14F-4D97-AF65-F5344CB8AC3E}">
        <p14:creationId xmlns:p14="http://schemas.microsoft.com/office/powerpoint/2010/main" xmlns="" val="27383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POSTAWA JEZUSA (1)</a:t>
            </a:r>
            <a:endParaRPr lang="en" sz="4800" b="1" spc="30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„Który </a:t>
            </a: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chociaż był w postaci Bożej, nie upierał się zachłannie przy tym, aby być równym 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Bogu</a:t>
            </a:r>
            <a:r>
              <a:rPr lang="e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pl-P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podkreśla trzy cechy Jezusa: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30964928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Będąc Stwórcą, stał się stworzeniem. Przyjął złe traktowanie i śmierć na krzyżu, aby nas odkupić.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xmlns="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xmlns="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On jest dla nas wzorem do naśladowania. Musimy być gotowi do pokory i poświęcenia się dla dobra innych.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5BDCBA1-5E0B-1793-24BA-EF6D83481202}"/>
              </a:ext>
            </a:extLst>
          </p:cNvPr>
          <p:cNvSpPr txBox="1"/>
          <p:nvPr/>
        </p:nvSpPr>
        <p:spPr>
          <a:xfrm>
            <a:off x="164129" y="5324508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o tym myślimy, możemy tylko pokłonić się i wielbić naszego cudownego Zbawiciela.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Pomimo tego, że Jezus był równy pozostałym dwóm Osobom Trójcy Świętej, zawsze całkowicie podporządkowywał się woli Ojca. Nigdy nie odmówił posłuszeństwa.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6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l-PL" sz="4000" b="1" spc="300" dirty="0">
                <a:ln w="12700" cmpd="sng">
                  <a:solidFill>
                    <a:prstClr val="black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rgbClr val="FFBDBD">
                        <a:lumMod val="5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POSTAWA JEZUSA (2)</a:t>
            </a:r>
            <a:endParaRPr lang="en" sz="4000" b="1" spc="300" dirty="0">
              <a:ln w="12700" cmpd="sng">
                <a:solidFill>
                  <a:prstClr val="black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rgbClr val="FFBDBD">
                      <a:lumMod val="50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„Bo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bezsprzecznie wielka jest tajemnica pobożności: Ten, który objawił się w ciele, Został usprawiedliwiony w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duchu, Ukazał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się aniołom, Był zwiastowany między poganami, Uwierzono w niego na świecie, Wzięty został w górę do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chwały</a:t>
            </a:r>
            <a:r>
              <a:rPr lang="en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pl-P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955E2B-46C7-DEDA-8BCC-CE5F37662BEE}"/>
              </a:ext>
            </a:extLst>
          </p:cNvPr>
          <p:cNvSpPr txBox="1"/>
          <p:nvPr/>
        </p:nvSpPr>
        <p:spPr>
          <a:xfrm>
            <a:off x="4800602" y="2485120"/>
            <a:ext cx="739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Niesamowita łaska Chrystusa, który stał się człowiekiem, będzie przedmiotem studiów dla odkupionych przez całą wieczność.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969A899-D9A3-9274-50ED-CD5FDCC42476}"/>
              </a:ext>
            </a:extLst>
          </p:cNvPr>
          <p:cNvSpPr txBox="1"/>
          <p:nvPr/>
        </p:nvSpPr>
        <p:spPr>
          <a:xfrm>
            <a:off x="4800599" y="5621345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Ten przykład wzywa nas do porzucenia naszego egoizmu </a:t>
            </a:r>
            <a:r>
              <a:rPr lang="pl-PL" sz="2000" b="1" dirty="0" smtClean="0">
                <a:solidFill>
                  <a:prstClr val="black"/>
                </a:solidFill>
              </a:rPr>
              <a:t>   i </a:t>
            </a:r>
            <a:r>
              <a:rPr lang="pl-PL" sz="2000" b="1" dirty="0">
                <a:solidFill>
                  <a:prstClr val="black"/>
                </a:solidFill>
              </a:rPr>
              <a:t>pragnienia bycia sługami, a zastąpienia ich pokorą </a:t>
            </a:r>
            <a:r>
              <a:rPr lang="pl-PL" sz="2000" b="1" dirty="0" smtClean="0">
                <a:solidFill>
                  <a:prstClr val="black"/>
                </a:solidFill>
              </a:rPr>
              <a:t>            i </a:t>
            </a:r>
            <a:r>
              <a:rPr lang="pl-PL" sz="2000" b="1" dirty="0">
                <a:solidFill>
                  <a:prstClr val="black"/>
                </a:solidFill>
              </a:rPr>
              <a:t>gotowością do służenia innym.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1F28DD5-EE47-974C-57E3-B8590579ED5D}"/>
              </a:ext>
            </a:extLst>
          </p:cNvPr>
          <p:cNvSpPr txBox="1"/>
          <p:nvPr/>
        </p:nvSpPr>
        <p:spPr>
          <a:xfrm>
            <a:off x="4800600" y="4575936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przeszedł od całkowitej władzy do całkowitej służby. To dokładnie przeciwieństwo tego, do czego dążył Lucyfer, który będąc sługą, pragnął całkowitej władzy.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015224D-7577-3EE4-E266-773F64CF1ACE}"/>
              </a:ext>
            </a:extLst>
          </p:cNvPr>
          <p:cNvSpPr txBox="1"/>
          <p:nvPr/>
        </p:nvSpPr>
        <p:spPr>
          <a:xfrm>
            <a:off x="4800600" y="3484033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To niesamowite, że nieskończona i wieczna Istota stała się skończonym człowiekiem, podlegającym śmierci. To właśnie Paweł nazywa „tajemnicą pobożności” (1 Tm 3,16).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3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1108</Words>
  <Application>Microsoft Office PowerPoint</Application>
  <PresentationFormat>Niestandardowy</PresentationFormat>
  <Paragraphs>59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72</cp:revision>
  <dcterms:created xsi:type="dcterms:W3CDTF">2025-12-31T11:02:26Z</dcterms:created>
  <dcterms:modified xsi:type="dcterms:W3CDTF">2026-01-22T18:41:29Z</dcterms:modified>
</cp:coreProperties>
</file>