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333" r:id="rId5"/>
    <p:sldId id="323" r:id="rId6"/>
    <p:sldId id="258" r:id="rId7"/>
    <p:sldId id="329" r:id="rId8"/>
    <p:sldId id="330" r:id="rId9"/>
    <p:sldId id="334" r:id="rId10"/>
    <p:sldId id="335" r:id="rId11"/>
    <p:sldId id="336" r:id="rId12"/>
    <p:sldId id="337" r:id="rId13"/>
    <p:sldId id="338" r:id="rId14"/>
    <p:sldId id="339" r:id="rId15"/>
  </p:sldIdLst>
  <p:sldSz cx="12192000" cy="6858000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6" autoAdjust="0"/>
  </p:normalViewPr>
  <p:slideViewPr>
    <p:cSldViewPr snapToGrid="0">
      <p:cViewPr>
        <p:scale>
          <a:sx n="102" d="100"/>
          <a:sy n="102" d="100"/>
        </p:scale>
        <p:origin x="-912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pl-PL" sz="2800" b="1" noProof="0" dirty="0">
              <a:solidFill>
                <a:schemeClr val="accent2">
                  <a:lumMod val="50000"/>
                </a:schemeClr>
              </a:solidFill>
            </a:rPr>
            <a:t>POJEDNANIE I NADZIEJA POPRZEZ EWANGELIĘ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Skutki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pojednania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pPr algn="ctr"/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Od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złoczyńców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do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świętych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(Kol 1,21-22)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 smtClean="0">
              <a:solidFill>
                <a:schemeClr val="accent6">
                  <a:lumMod val="50000"/>
                </a:schemeClr>
              </a:solidFill>
            </a:rPr>
            <a:t>Ugruntowani</a:t>
          </a:r>
          <a:r>
            <a:rPr lang="pl-PL" sz="2000" b="1" noProof="0" dirty="0" smtClean="0">
              <a:solidFill>
                <a:schemeClr val="accent6">
                  <a:lumMod val="50000"/>
                </a:schemeClr>
              </a:solidFill>
            </a:rPr>
            <a:t> i </a:t>
          </a:r>
          <a:r>
            <a:rPr lang="en-US" sz="2000" b="1" noProof="0" dirty="0" err="1" smtClean="0">
              <a:solidFill>
                <a:schemeClr val="accent6">
                  <a:lumMod val="50000"/>
                </a:schemeClr>
              </a:solidFill>
            </a:rPr>
            <a:t>niezachwiani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/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(Kol 1,23)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Nadzieja</a:t>
          </a: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pl-PL" sz="2000" b="1" noProof="0" dirty="0" smtClean="0">
              <a:solidFill>
                <a:schemeClr val="accent6">
                  <a:lumMod val="50000"/>
                </a:schemeClr>
              </a:solidFill>
            </a:rPr>
            <a:t>Przynoszenie</a:t>
          </a:r>
          <a:r>
            <a:rPr lang="en-US" sz="2000" b="1" noProof="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nadziei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/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(Kol1,24-25)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Tajemnica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Boga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(Kol 1,26-27)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Moc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ewangelii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Głoszenie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Ewangelii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(Kol 1,28-29)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 custLinFactNeighborX="837" custLinFactNeighborY="659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  <dgm:t>
        <a:bodyPr/>
        <a:lstStyle/>
        <a:p>
          <a:endParaRPr lang="pl-PL"/>
        </a:p>
      </dgm:t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  <dgm:t>
        <a:bodyPr/>
        <a:lstStyle/>
        <a:p>
          <a:endParaRPr lang="pl-PL"/>
        </a:p>
      </dgm:t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  <dgm:t>
        <a:bodyPr/>
        <a:lstStyle/>
        <a:p>
          <a:endParaRPr lang="pl-PL"/>
        </a:p>
      </dgm:t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47513" custScaleY="158000" custLinFactNeighborX="-1350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  <dgm:t>
        <a:bodyPr/>
        <a:lstStyle/>
        <a:p>
          <a:endParaRPr lang="pl-PL"/>
        </a:p>
      </dgm:t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  <dgm:t>
        <a:bodyPr/>
        <a:lstStyle/>
        <a:p>
          <a:endParaRPr lang="pl-PL"/>
        </a:p>
      </dgm:t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38915" custScaleY="158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  <dgm:t>
        <a:bodyPr/>
        <a:lstStyle/>
        <a:p>
          <a:endParaRPr lang="pl-PL"/>
        </a:p>
      </dgm:t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  <dgm:t>
        <a:bodyPr/>
        <a:lstStyle/>
        <a:p>
          <a:endParaRPr lang="pl-PL"/>
        </a:p>
      </dgm:t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  <dgm:t>
        <a:bodyPr/>
        <a:lstStyle/>
        <a:p>
          <a:endParaRPr lang="pl-PL"/>
        </a:p>
      </dgm:t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umarł na krzyżu, aby zapłacić cenę za nasze grzechy (</a:t>
          </a:r>
          <a:r>
            <a:rPr lang="pl-PL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</a:t>
          </a:r>
          <a:r>
            <a:rPr lang="pl-PL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5,8).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Dzięki wierze, pokucie i chrztowi jesteśmy uwolnieni od grzechu i stajemy się bez skazy i bez zarzutu przed Bogiem [usprawiedliwienie] (</a:t>
          </a:r>
          <a:r>
            <a:rPr lang="pl-PL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</a:t>
          </a:r>
          <a:r>
            <a:rPr lang="pl-PL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5,10</a:t>
          </a:r>
          <a:r>
            <a:rPr lang="pl-PL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   </a:t>
          </a:r>
          <a:r>
            <a:rPr lang="pl-PL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 1,22).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Dzięki dziełu Ducha Świętego nasze życie stopniowo ulega przemianie i stajemy się święci przed Bogiem [uświęcenie] (</a:t>
          </a:r>
          <a:r>
            <a:rPr lang="pl-PL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</a:t>
          </a:r>
          <a:r>
            <a:rPr lang="pl-PL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8,1; 2 Kor 5,17).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Trwajcie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wierze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2000" b="1" noProof="0" dirty="0">
              <a:solidFill>
                <a:schemeClr val="tx1"/>
              </a:solidFill>
            </a:rPr>
            <a:t>Bądź wytrwały, tak jak Piotr, który po wyjściu z więzienia pukał do drzwi, aż mu otwarto
(</a:t>
          </a:r>
          <a:r>
            <a:rPr lang="pl-PL" sz="2000" b="1" noProof="0" dirty="0" err="1">
              <a:solidFill>
                <a:schemeClr val="tx1"/>
              </a:solidFill>
            </a:rPr>
            <a:t>Dz</a:t>
          </a:r>
          <a:r>
            <a:rPr lang="pl-PL" sz="2000" b="1" noProof="0" dirty="0">
              <a:solidFill>
                <a:schemeClr val="tx1"/>
              </a:solidFill>
            </a:rPr>
            <a:t> 12,11-16).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Ugruntowani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pl-PL" sz="2000" b="1" noProof="0" dirty="0">
              <a:solidFill>
                <a:schemeClr val="tx1"/>
              </a:solidFill>
            </a:rPr>
            <a:t>Nasza wiara musi być solidna, oparta na prawdach, których nauczyliśmy się z Biblii.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pPr algn="ctr"/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Nieugięci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2000" b="1" noProof="0" dirty="0" smtClean="0">
              <a:solidFill>
                <a:schemeClr val="tx1"/>
              </a:solidFill>
            </a:rPr>
            <a:t>Musimy być niezachwiani i nigdy nie przestawać wierzyć
w „nadzieję ewangelii”.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 sz="2000" b="1" noProof="0" dirty="0"/>
        </a:p>
        <a:p>
          <a:r>
            <a:rPr lang="pl-PL" sz="2000" b="1" noProof="0" dirty="0"/>
            <a:t>Zostało to zaplanowane przed założeniem świata </a:t>
          </a:r>
          <a:br>
            <a:rPr lang="pl-PL" sz="2000" b="1" noProof="0" dirty="0"/>
          </a:br>
          <a:r>
            <a:rPr lang="pl-PL" sz="2000" b="1" noProof="0" dirty="0"/>
            <a:t>(1 Piotra </a:t>
          </a:r>
          <a:r>
            <a:rPr lang="pl-PL" sz="2000" b="1" noProof="0" dirty="0" smtClean="0"/>
            <a:t>1,20</a:t>
          </a:r>
          <a:r>
            <a:rPr lang="pl-PL" sz="2000" b="1" noProof="0" dirty="0"/>
            <a:t>).
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noProof="0" dirty="0"/>
            <a:t>Zostało to częściowo przekazane aniołom (1 Piotra </a:t>
          </a:r>
          <a:r>
            <a:rPr lang="pl-PL" sz="2000" b="1" noProof="0" dirty="0" smtClean="0"/>
            <a:t>1,12</a:t>
          </a:r>
          <a:r>
            <a:rPr lang="pl-PL" sz="2000" b="1" noProof="0" dirty="0"/>
            <a:t>).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noProof="0" dirty="0"/>
            <a:t>Pierwszy przebłysk nadziei został dany Adamowi i Ewie (Rdz 3,15).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noProof="0" dirty="0"/>
            <a:t>Zostało to objawione prorokom (1 Piotra </a:t>
          </a:r>
          <a:r>
            <a:rPr lang="pl-PL" sz="2000" b="1" noProof="0" dirty="0" smtClean="0"/>
            <a:t>1,10-11).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noProof="0" dirty="0"/>
            <a:t>Jezus najpierw objawił to </a:t>
          </a:r>
          <a:r>
            <a:rPr lang="pl-PL" sz="2000" b="1" noProof="0" dirty="0" smtClean="0"/>
            <a:t>Żydom  </a:t>
          </a:r>
          <a:r>
            <a:rPr lang="pl-PL" sz="2000" b="1" noProof="0" dirty="0"/>
            <a:t>(</a:t>
          </a:r>
          <a:r>
            <a:rPr lang="pl-PL" sz="2000" b="1" noProof="0" dirty="0" err="1"/>
            <a:t>Mt</a:t>
          </a:r>
          <a:r>
            <a:rPr lang="pl-PL" sz="2000" b="1" noProof="0" dirty="0"/>
            <a:t> </a:t>
          </a:r>
          <a:r>
            <a:rPr lang="pl-PL" sz="2000" b="1" noProof="0" dirty="0" smtClean="0"/>
            <a:t>15,24</a:t>
          </a:r>
          <a:r>
            <a:rPr lang="pl-PL" sz="2000" b="1" noProof="0" dirty="0"/>
            <a:t>).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noProof="0" dirty="0"/>
            <a:t>Wtedy zostało to w pełni objawione wszystkim ludziom (Kol 1,27).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C2B3C75B-2581-4AEC-933F-476247340ACC}" type="presOf" srcId="{66328A07-8D3F-4F11-B4C7-92F2950A157A}" destId="{E53FDEBA-2F82-43EC-BB19-A3CF760E0293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66EF78D6-96C6-4B28-A92C-629432F96CF7}" type="presOf" srcId="{54CA9E06-57DA-4AA7-9DC6-1DA5356662F1}" destId="{94C45002-8D97-419C-BEE8-FB0829356100}" srcOrd="0" destOrd="0" presId="urn:microsoft.com/office/officeart/2008/layout/PictureStrips"/>
    <dgm:cxn modelId="{3A0CDF2D-F5B4-42AE-A32F-435FD2A91C7D}" type="presOf" srcId="{A2066F4B-9F11-4872-BBBB-7F45399EE829}" destId="{78E22542-7215-4385-AB27-17057C8AF491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019B3986-7707-43FC-AB8D-DA932EC3868E}" type="presOf" srcId="{E79FEE9B-917D-4683-97A8-39617642271E}" destId="{9C8C347F-BF0D-40B3-BF9C-4BADDE19275F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F43E9835-9D2E-47AB-8341-DBD8E96276EC}" type="presOf" srcId="{2E3DA547-1ACC-4445-99F9-E1CEA5ED269C}" destId="{446A686C-CCBD-4292-9191-710582702A1D}" srcOrd="0" destOrd="0" presId="urn:microsoft.com/office/officeart/2008/layout/PictureStrips"/>
    <dgm:cxn modelId="{291737DB-3242-466A-8119-F74836851E9E}" type="presOf" srcId="{42874223-D3C4-47BA-87AF-CF71AA88E3E3}" destId="{A1A1E23E-2242-4ECE-BC8A-69600FF0146B}" srcOrd="0" destOrd="0" presId="urn:microsoft.com/office/officeart/2008/layout/PictureStrips"/>
    <dgm:cxn modelId="{989BF30C-1933-49E8-ADD0-88DB389EAEC1}" type="presOf" srcId="{34A835F8-69F7-43E5-900F-7D06E136746E}" destId="{1574ABC4-6C0D-477C-B5FC-7FD775A269EC}" srcOrd="0" destOrd="0" presId="urn:microsoft.com/office/officeart/2008/layout/PictureStrips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113A5C71-9649-4B4C-9A22-AEEFF4476782}" type="presParOf" srcId="{A1A1E23E-2242-4ECE-BC8A-69600FF0146B}" destId="{F181FA26-ADC9-4945-A188-0BCB756DFBC3}" srcOrd="0" destOrd="0" presId="urn:microsoft.com/office/officeart/2008/layout/PictureStrips"/>
    <dgm:cxn modelId="{CC273A18-634A-47E3-ABF8-8B2B55519D74}" type="presParOf" srcId="{F181FA26-ADC9-4945-A188-0BCB756DFBC3}" destId="{9C8C347F-BF0D-40B3-BF9C-4BADDE19275F}" srcOrd="0" destOrd="0" presId="urn:microsoft.com/office/officeart/2008/layout/PictureStrips"/>
    <dgm:cxn modelId="{2B2F9B60-A978-4B1D-B90A-57A1A0F390E2}" type="presParOf" srcId="{F181FA26-ADC9-4945-A188-0BCB756DFBC3}" destId="{3C6B5002-180C-4477-A2ED-292F41229F86}" srcOrd="1" destOrd="0" presId="urn:microsoft.com/office/officeart/2008/layout/PictureStrips"/>
    <dgm:cxn modelId="{E8AFCFDA-CC51-4179-86AC-A99E519995CE}" type="presParOf" srcId="{A1A1E23E-2242-4ECE-BC8A-69600FF0146B}" destId="{753A1710-820C-41C4-8F8E-BE5614F017AD}" srcOrd="1" destOrd="0" presId="urn:microsoft.com/office/officeart/2008/layout/PictureStrips"/>
    <dgm:cxn modelId="{B58F20CB-7D06-4870-915F-E0EB8920CF55}" type="presParOf" srcId="{A1A1E23E-2242-4ECE-BC8A-69600FF0146B}" destId="{3C38448D-7C29-42EE-885B-53AAA4F5539F}" srcOrd="2" destOrd="0" presId="urn:microsoft.com/office/officeart/2008/layout/PictureStrips"/>
    <dgm:cxn modelId="{9BCECB40-F777-4C57-A5F4-BF6A70EB98C5}" type="presParOf" srcId="{3C38448D-7C29-42EE-885B-53AAA4F5539F}" destId="{78E22542-7215-4385-AB27-17057C8AF491}" srcOrd="0" destOrd="0" presId="urn:microsoft.com/office/officeart/2008/layout/PictureStrips"/>
    <dgm:cxn modelId="{F10D517C-EBA0-40A9-B87E-83E6865A0690}" type="presParOf" srcId="{3C38448D-7C29-42EE-885B-53AAA4F5539F}" destId="{C5F1C311-16D1-4BAD-BD58-36ECB6089C14}" srcOrd="1" destOrd="0" presId="urn:microsoft.com/office/officeart/2008/layout/PictureStrips"/>
    <dgm:cxn modelId="{437091C3-59B0-459C-8F25-5C2063927A8E}" type="presParOf" srcId="{A1A1E23E-2242-4ECE-BC8A-69600FF0146B}" destId="{C35CB20B-CA4B-49C2-9829-BC8E9EC7A6CB}" srcOrd="3" destOrd="0" presId="urn:microsoft.com/office/officeart/2008/layout/PictureStrips"/>
    <dgm:cxn modelId="{68D5307E-A4C4-49C7-8CED-B9D06B05E7C4}" type="presParOf" srcId="{A1A1E23E-2242-4ECE-BC8A-69600FF0146B}" destId="{317343E0-30F6-402F-A5D4-32EA3A236A99}" srcOrd="4" destOrd="0" presId="urn:microsoft.com/office/officeart/2008/layout/PictureStrips"/>
    <dgm:cxn modelId="{4B3F1D3A-EA76-41D1-A380-AD76FFA58B22}" type="presParOf" srcId="{317343E0-30F6-402F-A5D4-32EA3A236A99}" destId="{446A686C-CCBD-4292-9191-710582702A1D}" srcOrd="0" destOrd="0" presId="urn:microsoft.com/office/officeart/2008/layout/PictureStrips"/>
    <dgm:cxn modelId="{02C32AA9-527E-421C-B340-E37C9E13FFE6}" type="presParOf" srcId="{317343E0-30F6-402F-A5D4-32EA3A236A99}" destId="{99FF1246-F785-43B0-88F4-BA95F6998F80}" srcOrd="1" destOrd="0" presId="urn:microsoft.com/office/officeart/2008/layout/PictureStrips"/>
    <dgm:cxn modelId="{FBE83016-C784-4DB6-A0AD-78C902C099E4}" type="presParOf" srcId="{A1A1E23E-2242-4ECE-BC8A-69600FF0146B}" destId="{75BEBF16-3CDC-4A14-8CF0-B679E35719AE}" srcOrd="5" destOrd="0" presId="urn:microsoft.com/office/officeart/2008/layout/PictureStrips"/>
    <dgm:cxn modelId="{685E0A6B-F311-4EF7-9852-C32FA7E6B7D3}" type="presParOf" srcId="{A1A1E23E-2242-4ECE-BC8A-69600FF0146B}" destId="{58D61C84-8FBD-4BCD-9705-8C3C7065F47B}" srcOrd="6" destOrd="0" presId="urn:microsoft.com/office/officeart/2008/layout/PictureStrips"/>
    <dgm:cxn modelId="{424CFFF9-A8DC-4196-9B2F-047AC67998F9}" type="presParOf" srcId="{58D61C84-8FBD-4BCD-9705-8C3C7065F47B}" destId="{E53FDEBA-2F82-43EC-BB19-A3CF760E0293}" srcOrd="0" destOrd="0" presId="urn:microsoft.com/office/officeart/2008/layout/PictureStrips"/>
    <dgm:cxn modelId="{8E735106-5A1E-4990-AB05-B87DB4DD1D76}" type="presParOf" srcId="{58D61C84-8FBD-4BCD-9705-8C3C7065F47B}" destId="{24FA9EF7-A039-45B7-914F-CE5657FE2BAA}" srcOrd="1" destOrd="0" presId="urn:microsoft.com/office/officeart/2008/layout/PictureStrips"/>
    <dgm:cxn modelId="{FCAF1A34-0380-41DF-AA20-86E034C4E4BE}" type="presParOf" srcId="{A1A1E23E-2242-4ECE-BC8A-69600FF0146B}" destId="{B3056EF0-867A-4618-86CA-E77619F35D0E}" srcOrd="7" destOrd="0" presId="urn:microsoft.com/office/officeart/2008/layout/PictureStrips"/>
    <dgm:cxn modelId="{F2371ADE-8C56-448C-BE90-4ED41BAEF067}" type="presParOf" srcId="{A1A1E23E-2242-4ECE-BC8A-69600FF0146B}" destId="{E43B7308-147F-46DF-8DE1-6F58F3DE64E7}" srcOrd="8" destOrd="0" presId="urn:microsoft.com/office/officeart/2008/layout/PictureStrips"/>
    <dgm:cxn modelId="{2668E296-E387-46F2-B30C-56423082789F}" type="presParOf" srcId="{E43B7308-147F-46DF-8DE1-6F58F3DE64E7}" destId="{1574ABC4-6C0D-477C-B5FC-7FD775A269EC}" srcOrd="0" destOrd="0" presId="urn:microsoft.com/office/officeart/2008/layout/PictureStrips"/>
    <dgm:cxn modelId="{B7EE613E-F5EA-4651-9C8C-7F33B797C6F9}" type="presParOf" srcId="{E43B7308-147F-46DF-8DE1-6F58F3DE64E7}" destId="{33EB6DAF-74F0-41B9-A2AB-5845D37A1B97}" srcOrd="1" destOrd="0" presId="urn:microsoft.com/office/officeart/2008/layout/PictureStrips"/>
    <dgm:cxn modelId="{3699F7C9-063E-418F-AF4B-B00E455CFB0B}" type="presParOf" srcId="{A1A1E23E-2242-4ECE-BC8A-69600FF0146B}" destId="{97B3D2AC-F6A2-4ADB-A4BE-39CC2E9E96A8}" srcOrd="9" destOrd="0" presId="urn:microsoft.com/office/officeart/2008/layout/PictureStrips"/>
    <dgm:cxn modelId="{B6010731-90E0-464C-B588-465E9A565AC4}" type="presParOf" srcId="{A1A1E23E-2242-4ECE-BC8A-69600FF0146B}" destId="{C52850ED-580C-4A9E-9551-7D12B88B8F3E}" srcOrd="10" destOrd="0" presId="urn:microsoft.com/office/officeart/2008/layout/PictureStrips"/>
    <dgm:cxn modelId="{812181F6-94A7-4AAB-AC9A-F6FDD6AD0DFC}" type="presParOf" srcId="{C52850ED-580C-4A9E-9551-7D12B88B8F3E}" destId="{94C45002-8D97-419C-BEE8-FB0829356100}" srcOrd="0" destOrd="0" presId="urn:microsoft.com/office/officeart/2008/layout/PictureStrips"/>
    <dgm:cxn modelId="{661D54B7-7A22-4BB7-A89A-6ED28750EB5C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endParaRPr lang="pl-PL" sz="2000" b="1" noProof="0" dirty="0"/>
        </a:p>
        <a:p>
          <a:r>
            <a:rPr lang="pl-PL" sz="1800" b="1" noProof="0" dirty="0"/>
            <a:t>Wyjaśnił im chrześcijańską doktrynę i praktykę (2 </a:t>
          </a:r>
          <a:r>
            <a:rPr lang="pl-PL" sz="1800" b="1" noProof="0" dirty="0" err="1"/>
            <a:t>Tesaloniczan</a:t>
          </a:r>
          <a:r>
            <a:rPr lang="pl-PL" sz="1800" b="1" noProof="0" dirty="0"/>
            <a:t> </a:t>
          </a:r>
          <a:r>
            <a:rPr lang="pl-PL" sz="1800" b="1" noProof="0" dirty="0" smtClean="0"/>
            <a:t>2,15</a:t>
          </a:r>
          <a:r>
            <a:rPr lang="pl-PL" sz="1800" b="1" noProof="0" dirty="0"/>
            <a:t>).</a:t>
          </a:r>
          <a:r>
            <a:rPr lang="pl-PL" sz="2000" b="1" noProof="0" dirty="0"/>
            <a:t>
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pl-PL" sz="1800" b="1" noProof="0" dirty="0"/>
            <a:t>Ostrzegł ich przed konsekwencjami odrzucenia ewangelii (</a:t>
          </a:r>
          <a:r>
            <a:rPr lang="pl-PL" sz="1800" b="1" noProof="0" dirty="0" err="1"/>
            <a:t>Hbr</a:t>
          </a:r>
          <a:r>
            <a:rPr lang="pl-PL" sz="1800" b="1" noProof="0" dirty="0"/>
            <a:t> </a:t>
          </a:r>
          <a:r>
            <a:rPr lang="pl-PL" sz="1800" b="1" noProof="0" dirty="0" smtClean="0"/>
            <a:t>10,25-29</a:t>
          </a:r>
          <a:r>
            <a:rPr lang="pl-PL" sz="1800" b="1" noProof="0" dirty="0"/>
            <a:t>).</a:t>
          </a:r>
          <a:endParaRPr lang="en-US" sz="18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pl-PL" sz="1800" b="1" noProof="0" dirty="0"/>
            <a:t>Ostrzegł ich przed niebezpieczeństwami związanymi z fałszywymi nauczycielami </a:t>
          </a:r>
          <a:r>
            <a:rPr lang="pl-PL" sz="1800" b="1" noProof="0" dirty="0" smtClean="0"/>
            <a:t>(</a:t>
          </a:r>
          <a:r>
            <a:rPr lang="pl-PL" sz="1800" b="1" noProof="0" dirty="0" err="1"/>
            <a:t>Dz</a:t>
          </a:r>
          <a:r>
            <a:rPr lang="pl-PL" sz="1800" b="1" noProof="0" dirty="0"/>
            <a:t> 20, 29-30).</a:t>
          </a:r>
          <a:endParaRPr lang="en-US" sz="18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  <dgm:t>
        <a:bodyPr/>
        <a:lstStyle/>
        <a:p>
          <a:endParaRPr lang="pl-PL"/>
        </a:p>
      </dgm:t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  <dgm:t>
        <a:bodyPr/>
        <a:lstStyle/>
        <a:p>
          <a:endParaRPr lang="pl-PL"/>
        </a:p>
      </dgm:t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  <dgm:t>
        <a:bodyPr/>
        <a:lstStyle/>
        <a:p>
          <a:endParaRPr lang="pl-PL"/>
        </a:p>
      </dgm:t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77877B3-4AA1-456F-85C1-06896D8E4E07}" type="presOf" srcId="{CD2EBB4E-A46F-4DE9-B3FA-00F3E456E64C}" destId="{2F00E1F8-099B-4F47-B8BF-36EFD7BDE8BF}" srcOrd="0" destOrd="0" presId="urn:microsoft.com/office/officeart/2005/8/layout/target3"/>
    <dgm:cxn modelId="{91D0CE25-7BA1-41EF-90E4-069E2F70E9DA}" type="presOf" srcId="{CD2EBB4E-A46F-4DE9-B3FA-00F3E456E64C}" destId="{6A2FCADB-8DF0-46A5-8326-5FE8280DADAC}" srcOrd="1" destOrd="0" presId="urn:microsoft.com/office/officeart/2005/8/layout/target3"/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5B6EAFC7-86EF-42D9-B48A-6AA902F43924}" type="presOf" srcId="{8F02299A-7EF4-4835-9778-5832A00BC8B5}" destId="{8AD78FF3-30DE-4060-83B1-5DDF76F795D0}" srcOrd="0" destOrd="0" presId="urn:microsoft.com/office/officeart/2005/8/layout/target3"/>
    <dgm:cxn modelId="{1A1FD0F3-0E68-408A-BFDF-923D837DB35D}" type="presOf" srcId="{45B527D1-983F-44AE-A720-603136112F21}" destId="{7D8C8D37-E28E-4055-BF27-9D1F2CAC2699}" srcOrd="1" destOrd="0" presId="urn:microsoft.com/office/officeart/2005/8/layout/target3"/>
    <dgm:cxn modelId="{1ECAEE1B-EAE2-4630-B79B-187718D89788}" type="presOf" srcId="{8DB6F608-26F6-4883-B95A-34738503D330}" destId="{B1DE1E30-336F-4837-9693-E0EB552D8A92}" srcOrd="0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701647C0-84EF-4F0E-92D1-6DE5B504D8E9}" type="presOf" srcId="{8DB6F608-26F6-4883-B95A-34738503D330}" destId="{AB22FF03-8869-43D3-AA8B-212F26D3F04C}" srcOrd="1" destOrd="0" presId="urn:microsoft.com/office/officeart/2005/8/layout/target3"/>
    <dgm:cxn modelId="{94801A26-5278-4ADB-9EC3-53ED8B9C3928}" type="presOf" srcId="{45B527D1-983F-44AE-A720-603136112F21}" destId="{F73877C7-3B19-4518-965C-914A8841BDD2}" srcOrd="0" destOrd="0" presId="urn:microsoft.com/office/officeart/2005/8/layout/target3"/>
    <dgm:cxn modelId="{49AABF39-A804-45E0-B432-9E52F82C14C9}" type="presParOf" srcId="{8AD78FF3-30DE-4060-83B1-5DDF76F795D0}" destId="{12DA069D-C27C-447C-ABA1-9A69B5259F86}" srcOrd="0" destOrd="0" presId="urn:microsoft.com/office/officeart/2005/8/layout/target3"/>
    <dgm:cxn modelId="{02432137-07BE-4C50-8C61-94460B152DF3}" type="presParOf" srcId="{8AD78FF3-30DE-4060-83B1-5DDF76F795D0}" destId="{BD74066C-A2D5-456B-AE6D-E14CC2C3DA0F}" srcOrd="1" destOrd="0" presId="urn:microsoft.com/office/officeart/2005/8/layout/target3"/>
    <dgm:cxn modelId="{2D610A04-8C35-4442-87DD-846E19FE29AC}" type="presParOf" srcId="{8AD78FF3-30DE-4060-83B1-5DDF76F795D0}" destId="{2F00E1F8-099B-4F47-B8BF-36EFD7BDE8BF}" srcOrd="2" destOrd="0" presId="urn:microsoft.com/office/officeart/2005/8/layout/target3"/>
    <dgm:cxn modelId="{6DF45701-AE2C-4858-9810-DECB61E2C809}" type="presParOf" srcId="{8AD78FF3-30DE-4060-83B1-5DDF76F795D0}" destId="{88D94C4D-70B8-4B0F-AF9B-04EED3CA4227}" srcOrd="3" destOrd="0" presId="urn:microsoft.com/office/officeart/2005/8/layout/target3"/>
    <dgm:cxn modelId="{EBA1D7EC-3396-41F8-A832-88B3CA4B3757}" type="presParOf" srcId="{8AD78FF3-30DE-4060-83B1-5DDF76F795D0}" destId="{10BD5450-BABB-48E3-B9FF-9E8AA18A9B3D}" srcOrd="4" destOrd="0" presId="urn:microsoft.com/office/officeart/2005/8/layout/target3"/>
    <dgm:cxn modelId="{C735B574-3584-4606-8492-B80CDED8C75E}" type="presParOf" srcId="{8AD78FF3-30DE-4060-83B1-5DDF76F795D0}" destId="{F73877C7-3B19-4518-965C-914A8841BDD2}" srcOrd="5" destOrd="0" presId="urn:microsoft.com/office/officeart/2005/8/layout/target3"/>
    <dgm:cxn modelId="{1CC55613-89E7-40B8-8BC5-52C19DD5DBD4}" type="presParOf" srcId="{8AD78FF3-30DE-4060-83B1-5DDF76F795D0}" destId="{59EC908A-8EE0-4D7C-B79F-4D170063DE50}" srcOrd="6" destOrd="0" presId="urn:microsoft.com/office/officeart/2005/8/layout/target3"/>
    <dgm:cxn modelId="{A791AD65-91DC-4745-877F-BD42014AB830}" type="presParOf" srcId="{8AD78FF3-30DE-4060-83B1-5DDF76F795D0}" destId="{F4807447-6BA8-4E90-861B-DD95033FF1E2}" srcOrd="7" destOrd="0" presId="urn:microsoft.com/office/officeart/2005/8/layout/target3"/>
    <dgm:cxn modelId="{6F9BCD64-3633-45B3-A37D-537B64B97029}" type="presParOf" srcId="{8AD78FF3-30DE-4060-83B1-5DDF76F795D0}" destId="{B1DE1E30-336F-4837-9693-E0EB552D8A92}" srcOrd="8" destOrd="0" presId="urn:microsoft.com/office/officeart/2005/8/layout/target3"/>
    <dgm:cxn modelId="{9CFABFA8-31DD-4D9D-BE24-526E8E389AA8}" type="presParOf" srcId="{8AD78FF3-30DE-4060-83B1-5DDF76F795D0}" destId="{6A2FCADB-8DF0-46A5-8326-5FE8280DADAC}" srcOrd="9" destOrd="0" presId="urn:microsoft.com/office/officeart/2005/8/layout/target3"/>
    <dgm:cxn modelId="{E81C03E7-EE89-4B26-9DFE-C9C364D37A09}" type="presParOf" srcId="{8AD78FF3-30DE-4060-83B1-5DDF76F795D0}" destId="{7D8C8D37-E28E-4055-BF27-9D1F2CAC2699}" srcOrd="10" destOrd="0" presId="urn:microsoft.com/office/officeart/2005/8/layout/target3"/>
    <dgm:cxn modelId="{7E2D5706-C0D6-4A33-B773-61F2F46E51CE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699393" y="2158111"/>
          <a:ext cx="158971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58971" y="274020"/>
              </a:lnTo>
              <a:lnTo>
                <a:pt x="158971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889491" y="935942"/>
          <a:ext cx="3809901" cy="344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46"/>
              </a:lnTo>
              <a:lnTo>
                <a:pt x="3809901" y="216146"/>
              </a:lnTo>
              <a:lnTo>
                <a:pt x="3809901" y="34422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464603" y="2158111"/>
          <a:ext cx="1113930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113930" y="274020"/>
              </a:lnTo>
              <a:lnTo>
                <a:pt x="111393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42790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889491" y="935942"/>
          <a:ext cx="575111" cy="344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46"/>
              </a:lnTo>
              <a:lnTo>
                <a:pt x="575111" y="216146"/>
              </a:lnTo>
              <a:lnTo>
                <a:pt x="575111" y="34422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1713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743767" y="2158111"/>
          <a:ext cx="1173367" cy="402101"/>
        </a:xfrm>
        <a:custGeom>
          <a:avLst/>
          <a:gdLst/>
          <a:ahLst/>
          <a:cxnLst/>
          <a:rect l="0" t="0" r="0" b="0"/>
          <a:pathLst>
            <a:path>
              <a:moveTo>
                <a:pt x="1173367" y="0"/>
              </a:moveTo>
              <a:lnTo>
                <a:pt x="1173367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17134" y="935942"/>
          <a:ext cx="3972357" cy="344228"/>
        </a:xfrm>
        <a:custGeom>
          <a:avLst/>
          <a:gdLst/>
          <a:ahLst/>
          <a:cxnLst/>
          <a:rect l="0" t="0" r="0" b="0"/>
          <a:pathLst>
            <a:path>
              <a:moveTo>
                <a:pt x="3972357" y="0"/>
              </a:moveTo>
              <a:lnTo>
                <a:pt x="3972357" y="216146"/>
              </a:lnTo>
              <a:lnTo>
                <a:pt x="0" y="216146"/>
              </a:lnTo>
              <a:lnTo>
                <a:pt x="0" y="34422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921032" y="58000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1074652" y="203939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noProof="0" dirty="0">
              <a:solidFill>
                <a:schemeClr val="accent2">
                  <a:lumMod val="50000"/>
                </a:schemeClr>
              </a:solidFill>
            </a:rPr>
            <a:t>POJEDNANIE I NADZIEJA POPRZEZ EWANGELIĘ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1074652" y="203939"/>
        <a:ext cx="9936919" cy="877941"/>
      </dsp:txXfrm>
    </dsp:sp>
    <dsp:sp modelId="{1DE0F321-ED5A-41AF-A879-9B818B220EC8}">
      <dsp:nvSpPr>
        <dsp:cNvPr id="0" name=""/>
        <dsp:cNvSpPr/>
      </dsp:nvSpPr>
      <dsp:spPr>
        <a:xfrm>
          <a:off x="71162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6524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Skutki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pojednania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65244" y="1426109"/>
        <a:ext cx="2411021" cy="877941"/>
      </dsp:txXfrm>
    </dsp:sp>
    <dsp:sp modelId="{702217B5-9891-4E57-986B-E40E5930A3B1}">
      <dsp:nvSpPr>
        <dsp:cNvPr id="0" name=""/>
        <dsp:cNvSpPr/>
      </dsp:nvSpPr>
      <dsp:spPr>
        <a:xfrm>
          <a:off x="-139310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4309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Od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złoczyńców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do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świętych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(Kol 1,21-22)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14309" y="2706153"/>
        <a:ext cx="1766156" cy="1387148"/>
      </dsp:txXfrm>
    </dsp:sp>
    <dsp:sp modelId="{43BEDBA9-8DED-4279-B5CB-884CA4ACCA90}">
      <dsp:nvSpPr>
        <dsp:cNvPr id="0" name=""/>
        <dsp:cNvSpPr/>
      </dsp:nvSpPr>
      <dsp:spPr>
        <a:xfrm>
          <a:off x="1934086" y="2560213"/>
          <a:ext cx="2039493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087707" y="2706153"/>
          <a:ext cx="2039493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>
              <a:solidFill>
                <a:schemeClr val="accent6">
                  <a:lumMod val="50000"/>
                </a:schemeClr>
              </a:solidFill>
            </a:rPr>
            <a:t>Ugruntowani</a:t>
          </a:r>
          <a:r>
            <a:rPr lang="pl-PL" sz="2000" b="1" kern="1200" noProof="0" dirty="0" smtClean="0">
              <a:solidFill>
                <a:schemeClr val="accent6">
                  <a:lumMod val="50000"/>
                </a:schemeClr>
              </a:solidFill>
            </a:rPr>
            <a:t> i </a:t>
          </a:r>
          <a:r>
            <a:rPr lang="en-US" sz="2000" b="1" kern="1200" noProof="0" dirty="0" err="1" smtClean="0">
              <a:solidFill>
                <a:schemeClr val="accent6">
                  <a:lumMod val="50000"/>
                </a:schemeClr>
              </a:solidFill>
            </a:rPr>
            <a:t>niezachwiani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/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(Kol 1,23)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87707" y="2706153"/>
        <a:ext cx="2039493" cy="1387148"/>
      </dsp:txXfrm>
    </dsp:sp>
    <dsp:sp modelId="{B0D99446-D4AE-4ECA-9303-B4991C445B03}">
      <dsp:nvSpPr>
        <dsp:cNvPr id="0" name=""/>
        <dsp:cNvSpPr/>
      </dsp:nvSpPr>
      <dsp:spPr>
        <a:xfrm>
          <a:off x="525909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41271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Nadzieja</a:t>
          </a:r>
        </a:p>
      </dsp:txBody>
      <dsp:txXfrm>
        <a:off x="5412712" y="1426109"/>
        <a:ext cx="2411021" cy="877941"/>
      </dsp:txXfrm>
    </dsp:sp>
    <dsp:sp modelId="{1C97EA1C-DD2A-4FC5-A4AC-0C822779E2A8}">
      <dsp:nvSpPr>
        <dsp:cNvPr id="0" name=""/>
        <dsp:cNvSpPr/>
      </dsp:nvSpPr>
      <dsp:spPr>
        <a:xfrm>
          <a:off x="4467594" y="2560213"/>
          <a:ext cx="1920618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621215" y="2706153"/>
          <a:ext cx="1920618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solidFill>
                <a:schemeClr val="accent6">
                  <a:lumMod val="50000"/>
                </a:schemeClr>
              </a:solidFill>
            </a:rPr>
            <a:t>Przynoszenie</a:t>
          </a:r>
          <a:r>
            <a:rPr lang="en-US" sz="2000" b="1" kern="1200" noProof="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nadziei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/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(Kol1,24-25)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621215" y="2706153"/>
        <a:ext cx="1920618" cy="1387148"/>
      </dsp:txXfrm>
    </dsp:sp>
    <dsp:sp modelId="{B02ACB1A-363A-4CB4-8E9B-39E85E01A57C}">
      <dsp:nvSpPr>
        <dsp:cNvPr id="0" name=""/>
        <dsp:cNvSpPr/>
      </dsp:nvSpPr>
      <dsp:spPr>
        <a:xfrm>
          <a:off x="669545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84907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Tajemnica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Boga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(Kol 1,26-27)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849075" y="2706153"/>
        <a:ext cx="1766156" cy="1387148"/>
      </dsp:txXfrm>
    </dsp:sp>
    <dsp:sp modelId="{CBFFB407-C583-4B58-96BA-C44E032E75B1}">
      <dsp:nvSpPr>
        <dsp:cNvPr id="0" name=""/>
        <dsp:cNvSpPr/>
      </dsp:nvSpPr>
      <dsp:spPr>
        <a:xfrm>
          <a:off x="849388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64750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Moc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ewangelii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647503" y="1426109"/>
        <a:ext cx="2411021" cy="877941"/>
      </dsp:txXfrm>
    </dsp:sp>
    <dsp:sp modelId="{F8F5BE52-68D2-47B8-B49A-551BF9B43FBC}">
      <dsp:nvSpPr>
        <dsp:cNvPr id="0" name=""/>
        <dsp:cNvSpPr/>
      </dsp:nvSpPr>
      <dsp:spPr>
        <a:xfrm>
          <a:off x="897528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9128907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Głoszenie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Ewangelii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(Kol 1,28-29)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9128907" y="2706153"/>
        <a:ext cx="1766156" cy="13871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umarł na krzyżu, aby zapłacić cenę za nasze grzechy (</a:t>
          </a:r>
          <a:r>
            <a:rPr lang="pl-PL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</a:t>
          </a:r>
          <a:r>
            <a:rPr lang="pl-PL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5,8).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Dzięki wierze, pokucie i chrztowi jesteśmy uwolnieni od grzechu i stajemy się bez skazy i bez zarzutu przed Bogiem [usprawiedliwienie] (</a:t>
          </a:r>
          <a:r>
            <a:rPr lang="pl-PL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</a:t>
          </a:r>
          <a:r>
            <a:rPr lang="pl-PL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5,10</a:t>
          </a:r>
          <a:r>
            <a:rPr lang="pl-PL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   </a:t>
          </a:r>
          <a:r>
            <a:rPr lang="pl-PL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 1,22).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Dzięki dziełu Ducha Świętego nasze życie stopniowo ulega przemianie i stajemy się święci przed Bogiem [uświęcenie] (</a:t>
          </a:r>
          <a:r>
            <a:rPr lang="pl-PL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Rz</a:t>
          </a:r>
          <a:r>
            <a:rPr lang="pl-PL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8,1; 2 Kor 5,17).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Trwajcie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wierze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10" y="123991"/>
        <a:ext cx="3660922" cy="485805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tx1"/>
              </a:solidFill>
            </a:rPr>
            <a:t>Bądź wytrwały, tak jak Piotr, który po wyjściu z więzienia pukał do drzwi, aż mu otwarto
(</a:t>
          </a:r>
          <a:r>
            <a:rPr lang="pl-PL" sz="2000" b="1" kern="1200" noProof="0" dirty="0" err="1">
              <a:solidFill>
                <a:schemeClr val="tx1"/>
              </a:solidFill>
            </a:rPr>
            <a:t>Dz</a:t>
          </a:r>
          <a:r>
            <a:rPr lang="pl-PL" sz="2000" b="1" kern="1200" noProof="0" dirty="0">
              <a:solidFill>
                <a:schemeClr val="tx1"/>
              </a:solidFill>
            </a:rPr>
            <a:t> 12,11-16).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455176" y="722031"/>
        <a:ext cx="2325457" cy="304785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Ugruntowani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947" y="123991"/>
        <a:ext cx="3660922" cy="485805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tx1"/>
              </a:solidFill>
            </a:rPr>
            <a:t>Nasza wiara musi być solidna, oparta na prawdach, których nauczyliśmy się z Biblii.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417127" y="722031"/>
        <a:ext cx="2325457" cy="304785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Nieugięci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30541" y="123991"/>
        <a:ext cx="3660922" cy="485805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solidFill>
                <a:schemeClr val="tx1"/>
              </a:solidFill>
            </a:rPr>
            <a:t>Musimy być niezachwiani i nigdy nie przestawać wierzyć
w „nadzieję ewangelii”.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363486" y="722031"/>
        <a:ext cx="2325457" cy="30478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noProof="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/>
            <a:t>Zostało to zaplanowane przed założeniem świata </a:t>
          </a:r>
          <a:br>
            <a:rPr lang="pl-PL" sz="2000" b="1" kern="1200" noProof="0" dirty="0"/>
          </a:br>
          <a:r>
            <a:rPr lang="pl-PL" sz="2000" b="1" kern="1200" noProof="0" dirty="0"/>
            <a:t>(1 Piotra </a:t>
          </a:r>
          <a:r>
            <a:rPr lang="pl-PL" sz="2000" b="1" kern="1200" noProof="0" dirty="0" smtClean="0"/>
            <a:t>1,20</a:t>
          </a:r>
          <a:r>
            <a:rPr lang="pl-PL" sz="2000" b="1" kern="1200" noProof="0" dirty="0"/>
            <a:t>).
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/>
            <a:t>Zostało to częściowo przekazane aniołom (1 Piotra </a:t>
          </a:r>
          <a:r>
            <a:rPr lang="pl-PL" sz="2000" b="1" kern="1200" noProof="0" dirty="0" smtClean="0"/>
            <a:t>1,12</a:t>
          </a:r>
          <a:r>
            <a:rPr lang="pl-PL" sz="2000" b="1" kern="1200" noProof="0" dirty="0"/>
            <a:t>).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/>
            <a:t>Pierwszy przebłysk nadziei został dany Adamowi i Ewie (Rdz 3,15).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/>
            <a:t>Zostało to objawione prorokom (1 Piotra </a:t>
          </a:r>
          <a:r>
            <a:rPr lang="pl-PL" sz="2000" b="1" kern="1200" noProof="0" dirty="0" smtClean="0"/>
            <a:t>1,10-11).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/>
            <a:t>Jezus najpierw objawił to </a:t>
          </a:r>
          <a:r>
            <a:rPr lang="pl-PL" sz="2000" b="1" kern="1200" noProof="0" dirty="0" smtClean="0"/>
            <a:t>Żydom  </a:t>
          </a:r>
          <a:r>
            <a:rPr lang="pl-PL" sz="2000" b="1" kern="1200" noProof="0" dirty="0"/>
            <a:t>(</a:t>
          </a:r>
          <a:r>
            <a:rPr lang="pl-PL" sz="2000" b="1" kern="1200" noProof="0" dirty="0" err="1"/>
            <a:t>Mt</a:t>
          </a:r>
          <a:r>
            <a:rPr lang="pl-PL" sz="2000" b="1" kern="1200" noProof="0" dirty="0"/>
            <a:t> </a:t>
          </a:r>
          <a:r>
            <a:rPr lang="pl-PL" sz="2000" b="1" kern="1200" noProof="0" dirty="0" smtClean="0"/>
            <a:t>15,24</a:t>
          </a:r>
          <a:r>
            <a:rPr lang="pl-PL" sz="2000" b="1" kern="1200" noProof="0" dirty="0"/>
            <a:t>).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/>
            <a:t>Wtedy zostało to w pełni objawione wszystkim ludziom (Kol 1,27).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1118807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noProof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Wyjaśnił im chrześcijańską doktrynę i praktykę (2 </a:t>
          </a:r>
          <a:r>
            <a:rPr lang="pl-PL" sz="1800" b="1" kern="1200" noProof="0" dirty="0" err="1"/>
            <a:t>Tesaloniczan</a:t>
          </a:r>
          <a:r>
            <a:rPr lang="pl-PL" sz="1800" b="1" kern="1200" noProof="0" dirty="0"/>
            <a:t> </a:t>
          </a:r>
          <a:r>
            <a:rPr lang="pl-PL" sz="1800" b="1" kern="1200" noProof="0" dirty="0" smtClean="0"/>
            <a:t>2,15</a:t>
          </a:r>
          <a:r>
            <a:rPr lang="pl-PL" sz="1800" b="1" kern="1200" noProof="0" dirty="0"/>
            <a:t>).</a:t>
          </a:r>
          <a:r>
            <a:rPr lang="pl-PL" sz="2000" b="1" kern="1200" noProof="0" dirty="0"/>
            <a:t>
</a:t>
          </a:r>
          <a:endParaRPr lang="en-US" sz="2000" kern="1200" noProof="0" dirty="0"/>
        </a:p>
      </dsp:txBody>
      <dsp:txXfrm>
        <a:off x="703077" y="0"/>
        <a:ext cx="11118807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1118807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Ostrzegł ich przed konsekwencjami odrzucenia ewangelii (</a:t>
          </a:r>
          <a:r>
            <a:rPr lang="pl-PL" sz="1800" b="1" kern="1200" noProof="0" dirty="0" err="1"/>
            <a:t>Hbr</a:t>
          </a:r>
          <a:r>
            <a:rPr lang="pl-PL" sz="1800" b="1" kern="1200" noProof="0" dirty="0"/>
            <a:t> </a:t>
          </a:r>
          <a:r>
            <a:rPr lang="pl-PL" sz="1800" b="1" kern="1200" noProof="0" dirty="0" smtClean="0"/>
            <a:t>10,25-29</a:t>
          </a:r>
          <a:r>
            <a:rPr lang="pl-PL" sz="1800" b="1" kern="1200" noProof="0" dirty="0"/>
            <a:t>).</a:t>
          </a:r>
          <a:endParaRPr lang="en-US" sz="1800" kern="1200" noProof="0" dirty="0"/>
        </a:p>
      </dsp:txBody>
      <dsp:txXfrm>
        <a:off x="703077" y="421847"/>
        <a:ext cx="11118807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1118807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Ostrzegł ich przed niebezpieczeństwami związanymi z fałszywymi nauczycielami </a:t>
          </a:r>
          <a:r>
            <a:rPr lang="pl-PL" sz="1800" b="1" kern="1200" noProof="0" dirty="0" smtClean="0"/>
            <a:t>(</a:t>
          </a:r>
          <a:r>
            <a:rPr lang="pl-PL" sz="1800" b="1" kern="1200" noProof="0" dirty="0" err="1"/>
            <a:t>Dz</a:t>
          </a:r>
          <a:r>
            <a:rPr lang="pl-PL" sz="1800" b="1" kern="1200" noProof="0" dirty="0"/>
            <a:t> 20, 29-30).</a:t>
          </a:r>
          <a:endParaRPr lang="en-US" sz="1800" kern="1200" noProof="0" dirty="0"/>
        </a:p>
      </dsp:txBody>
      <dsp:txXfrm>
        <a:off x="703077" y="843694"/>
        <a:ext cx="11118807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92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23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5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1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2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41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00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08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3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77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18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pPr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POJEDNANIE I NADZIEJA</a:t>
            </a:r>
            <a:endParaRPr lang="en-US" sz="44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775829" y="6496050"/>
            <a:ext cx="2640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C3AF97"/>
                </a:solidFill>
              </a:rPr>
              <a:t>Lekcja</a:t>
            </a:r>
            <a:r>
              <a:rPr lang="en-US" sz="1600" b="1" noProof="0" dirty="0">
                <a:solidFill>
                  <a:srgbClr val="C3AF97"/>
                </a:solidFill>
              </a:rPr>
              <a:t> 9 </a:t>
            </a:r>
            <a:r>
              <a:rPr lang="en-US" sz="1600" b="1" noProof="0" dirty="0" err="1">
                <a:solidFill>
                  <a:srgbClr val="C3AF97"/>
                </a:solidFill>
              </a:rPr>
              <a:t>na</a:t>
            </a:r>
            <a:r>
              <a:rPr lang="en-US" sz="1600" b="1" noProof="0" dirty="0">
                <a:solidFill>
                  <a:srgbClr val="C3AF97"/>
                </a:solidFill>
              </a:rPr>
              <a:t> 28. </a:t>
            </a:r>
            <a:r>
              <a:rPr lang="en-US" sz="1600" b="1" noProof="0" dirty="0" err="1">
                <a:solidFill>
                  <a:srgbClr val="C3AF97"/>
                </a:solidFill>
              </a:rPr>
              <a:t>lutego</a:t>
            </a:r>
            <a:r>
              <a:rPr lang="en-US" sz="1600" b="1" noProof="0" dirty="0">
                <a:solidFill>
                  <a:srgbClr val="C3AF97"/>
                </a:solidFill>
              </a:rPr>
              <a:t> 2026</a:t>
            </a:r>
          </a:p>
        </p:txBody>
      </p:sp>
    </p:spTree>
    <p:extLst>
      <p:ext uri="{BB962C8B-B14F-4D97-AF65-F5344CB8AC3E}">
        <p14:creationId xmlns=""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MOC EWANGELII</a:t>
            </a:r>
          </a:p>
        </p:txBody>
      </p:sp>
    </p:spTree>
    <p:extLst>
      <p:ext uri="{BB962C8B-B14F-4D97-AF65-F5344CB8AC3E}">
        <p14:creationId xmlns:p14="http://schemas.microsoft.com/office/powerpoint/2010/main" xmlns="" val="20246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rgbClr val="CC00C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C00CC">
                      <a:alpha val="40000"/>
                    </a:srgbClr>
                  </a:glow>
                </a:effectLst>
              </a:rPr>
              <a:t>GŁOSZENIE EWANGELII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3678017-D366-38C6-1F76-5FA1CDF6332E}"/>
              </a:ext>
            </a:extLst>
          </p:cNvPr>
          <p:cNvSpPr txBox="1"/>
          <p:nvPr/>
        </p:nvSpPr>
        <p:spPr>
          <a:xfrm>
            <a:off x="519113" y="565848"/>
            <a:ext cx="10519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„Jego </a:t>
            </a:r>
            <a:r>
              <a:rPr lang="pl-PL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zwiastujemy, napominając i nauczając każdego człowieka we wszelkiej mądrości, aby stawić go doskonałym w Chrystusie </a:t>
            </a:r>
            <a:r>
              <a:rPr lang="pl-PL" b="1" dirty="0" smtClean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Jezusie</a:t>
            </a:r>
            <a:r>
              <a:rPr lang="en-US" b="1" dirty="0" smtClean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-US" sz="14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14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jaki sposób Paweł głosił ewangelię? </a:t>
            </a:r>
            <a:r>
              <a:rPr lang="pl-PL" sz="2000" b="1" dirty="0">
                <a:solidFill>
                  <a:prstClr val="black"/>
                </a:solidFill>
              </a:rPr>
              <a:t>Głównym tematem jego kazań był Chrystus ukrzyżowany (1 List do Koryntian </a:t>
            </a:r>
            <a:r>
              <a:rPr lang="pl-PL" sz="2000" b="1" dirty="0" smtClean="0">
                <a:solidFill>
                  <a:prstClr val="black"/>
                </a:solidFill>
              </a:rPr>
              <a:t>1,23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Gdy ludzie przyjęli Jezusa, Paweł napominał ich i nauczał, aż osiągnęli doskonałość (List do </a:t>
            </a:r>
            <a:r>
              <a:rPr lang="pl-PL" sz="2000" b="1" dirty="0" err="1">
                <a:solidFill>
                  <a:prstClr val="black"/>
                </a:solidFill>
              </a:rPr>
              <a:t>Kolosan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1,28-29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Jak to robił?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8397537"/>
              </p:ext>
            </p:extLst>
          </p:nvPr>
        </p:nvGraphicFramePr>
        <p:xfrm>
          <a:off x="251926" y="3156220"/>
          <a:ext cx="11821885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7E0EE5D-8712-C346-C94C-EF340DF97B02}"/>
              </a:ext>
            </a:extLst>
          </p:cNvPr>
          <p:cNvSpPr txBox="1"/>
          <p:nvPr/>
        </p:nvSpPr>
        <p:spPr>
          <a:xfrm>
            <a:off x="3346450" y="456286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Chwileczkę... uczynić ich doskonałymi? I to nie tylko kilku... „każdego człowieka”! </a:t>
            </a:r>
            <a:r>
              <a:rPr lang="pl-PL" sz="2000" b="1" dirty="0">
                <a:solidFill>
                  <a:prstClr val="black"/>
                </a:solidFill>
              </a:rPr>
              <a:t>(Kol </a:t>
            </a:r>
            <a:r>
              <a:rPr lang="pl-PL" sz="2000" b="1" dirty="0" smtClean="0">
                <a:solidFill>
                  <a:prstClr val="black"/>
                </a:solidFill>
              </a:rPr>
              <a:t>1,28b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xmlns="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xmlns="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xmlns="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354" y="4624942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CC14B8E-C535-01E2-9382-73CE3A7244E1}"/>
              </a:ext>
            </a:extLst>
          </p:cNvPr>
          <p:cNvSpPr txBox="1"/>
          <p:nvPr/>
        </p:nvSpPr>
        <p:spPr>
          <a:xfrm>
            <a:off x="3312368" y="5226784"/>
            <a:ext cx="88796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Greckie słowo przetłumaczone jako „dojrzały” (</a:t>
            </a:r>
            <a:r>
              <a:rPr lang="pl-PL" sz="2000" b="1" dirty="0" err="1">
                <a:solidFill>
                  <a:prstClr val="black"/>
                </a:solidFill>
              </a:rPr>
              <a:t>teleios</a:t>
            </a:r>
            <a:r>
              <a:rPr lang="pl-PL" sz="2000" b="1" dirty="0">
                <a:solidFill>
                  <a:prstClr val="black"/>
                </a:solidFill>
              </a:rPr>
              <a:t>) oznacza doskonały i bez wad. Poprzez proces chrześcijańskiego wzrostu stajemy się głęboko świadomi głębi prawa Bożego i jego wymagań. Naszym celem jest zatem osiągnięcie doskonałości w Chrystusie Jezusie.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13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„Patrząc na ukrzyżowanego Odkupiciela, pełniej rozumiemy wielkość i znaczenie ofiary złożonej przez Majestat niebios. Plan zbawienia jest przed nami uwielbiony, a myśl o Kalwarii budzi w naszych sercach żywe i święte emocje.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Chwała Bogu i Barankowi będzie w naszych sercach i na naszych ustach, ponieważ duma i kult własnej osoby nie mogą rozkwitnąć w duszy, która zachowuje świeże wspomnienie scen z 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Kalwarii.”</a:t>
            </a:r>
            <a:endParaRPr lang="en-US" sz="26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370FBA7-1FC7-35CC-116F-E319079AA086}"/>
              </a:ext>
            </a:extLst>
          </p:cNvPr>
          <p:cNvSpPr txBox="1"/>
          <p:nvPr/>
        </p:nvSpPr>
        <p:spPr>
          <a:xfrm>
            <a:off x="8011526" y="5575180"/>
            <a:ext cx="2821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prstClr val="black"/>
                </a:solidFill>
              </a:rPr>
              <a:t>EGW </a:t>
            </a:r>
            <a:r>
              <a:rPr lang="pl-PL" sz="1600" b="1" dirty="0" smtClean="0">
                <a:solidFill>
                  <a:prstClr val="black"/>
                </a:solidFill>
              </a:rPr>
              <a:t>(</a:t>
            </a:r>
            <a:r>
              <a:rPr lang="pl-PL" sz="1600" b="1" i="1" dirty="0" smtClean="0">
                <a:solidFill>
                  <a:prstClr val="black"/>
                </a:solidFill>
              </a:rPr>
              <a:t>Życie </a:t>
            </a:r>
            <a:r>
              <a:rPr lang="pl-PL" sz="1600" b="1" i="1" dirty="0">
                <a:solidFill>
                  <a:prstClr val="black"/>
                </a:solidFill>
              </a:rPr>
              <a:t>Jezusa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-US" sz="1600" b="1" dirty="0">
                <a:solidFill>
                  <a:prstClr val="black"/>
                </a:solidFill>
              </a:rPr>
              <a:t>. 661)</a:t>
            </a:r>
          </a:p>
        </p:txBody>
      </p:sp>
    </p:spTree>
    <p:extLst>
      <p:ext uri="{BB962C8B-B14F-4D97-AF65-F5344CB8AC3E}">
        <p14:creationId xmlns:p14="http://schemas.microsoft.com/office/powerpoint/2010/main" xmlns="" val="244720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xmlns="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7417AF-190E-4D6E-AFA6-7D3E84B0B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xmlns="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B30ED8-273E-4C07-8568-2FE5CC5C4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„On tego, który nie znał grzechu, za nas grzechem uczynił, abyśmy w nim stali się sprawiedliwością Bożą</a:t>
            </a:r>
            <a:r>
              <a:rPr lang="es-ES" sz="4400" b="1" dirty="0" smtClean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” 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pl-PL" sz="3200" dirty="0" smtClean="0">
                <a:solidFill>
                  <a:srgbClr val="156082">
                    <a:lumMod val="20000"/>
                    <a:lumOff val="80000"/>
                  </a:srgbClr>
                </a:solidFill>
              </a:rPr>
              <a:t>2 Koryntian</a:t>
            </a:r>
            <a:r>
              <a:rPr lang="es-ES" sz="3200" dirty="0" smtClean="0">
                <a:solidFill>
                  <a:srgbClr val="156082">
                    <a:lumMod val="20000"/>
                    <a:lumOff val="80000"/>
                  </a:srgbClr>
                </a:solidFill>
              </a:rPr>
              <a:t> 5</a:t>
            </a:r>
            <a:r>
              <a:rPr lang="pl-PL" sz="3200" dirty="0" smtClean="0">
                <a:solidFill>
                  <a:srgbClr val="156082">
                    <a:lumMod val="20000"/>
                    <a:lumOff val="80000"/>
                  </a:srgbClr>
                </a:solidFill>
              </a:rPr>
              <a:t>,</a:t>
            </a:r>
            <a:r>
              <a:rPr lang="es-ES" sz="3200" dirty="0" smtClean="0">
                <a:solidFill>
                  <a:srgbClr val="156082">
                    <a:lumMod val="20000"/>
                    <a:lumOff val="80000"/>
                  </a:srgbClr>
                </a:solidFill>
              </a:rPr>
              <a:t>21</a:t>
            </a:r>
            <a:endParaRPr lang="es-ES" sz="3200" dirty="0">
              <a:solidFill>
                <a:srgbClr val="156082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51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=""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=""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22257898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Po </a:t>
            </a:r>
            <a:r>
              <a:rPr lang="en-US" sz="2000" b="1" dirty="0" err="1"/>
              <a:t>stwierdzeniu</a:t>
            </a:r>
            <a:r>
              <a:rPr lang="en-US" sz="2000" b="1" dirty="0"/>
              <a:t>, </a:t>
            </a:r>
            <a:r>
              <a:rPr lang="en-US" sz="2000" b="1" dirty="0" err="1"/>
              <a:t>że</a:t>
            </a:r>
            <a:r>
              <a:rPr lang="en-US" sz="2000" b="1" dirty="0"/>
              <a:t> </a:t>
            </a:r>
            <a:r>
              <a:rPr lang="en-US" sz="2000" b="1" dirty="0" err="1"/>
              <a:t>krzyż</a:t>
            </a:r>
            <a:r>
              <a:rPr lang="en-US" sz="2000" b="1" dirty="0"/>
              <a:t> </a:t>
            </a:r>
            <a:r>
              <a:rPr lang="en-US" sz="2000" b="1" dirty="0" err="1"/>
              <a:t>Chrystusa</a:t>
            </a:r>
            <a:r>
              <a:rPr lang="en-US" sz="2000" b="1" dirty="0"/>
              <a:t> </a:t>
            </a:r>
            <a:r>
              <a:rPr lang="en-US" sz="2000" b="1" dirty="0" err="1"/>
              <a:t>pojednał</a:t>
            </a:r>
            <a:r>
              <a:rPr lang="en-US" sz="2000" b="1" dirty="0"/>
              <a:t> </a:t>
            </a:r>
            <a:r>
              <a:rPr lang="en-US" sz="2000" b="1" dirty="0" err="1"/>
              <a:t>niebo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ziemię</a:t>
            </a:r>
            <a:r>
              <a:rPr lang="en-US" sz="2000" b="1" dirty="0"/>
              <a:t>    (Kol 1,20), Paweł </a:t>
            </a:r>
            <a:r>
              <a:rPr lang="en-US" sz="2000" b="1" dirty="0" err="1"/>
              <a:t>przechodzi</a:t>
            </a:r>
            <a:r>
              <a:rPr lang="en-US" sz="2000" b="1" dirty="0"/>
              <a:t> do </a:t>
            </a:r>
            <a:r>
              <a:rPr lang="en-US" sz="2000" b="1" dirty="0" err="1"/>
              <a:t>wyjaśnienia</a:t>
            </a:r>
            <a:r>
              <a:rPr lang="en-US" sz="2000" b="1" dirty="0"/>
              <a:t> </a:t>
            </a:r>
            <a:r>
              <a:rPr lang="en-US" sz="2000" b="1" dirty="0" err="1"/>
              <a:t>praktycznych</a:t>
            </a:r>
            <a:r>
              <a:rPr lang="en-US" sz="2000" b="1" dirty="0"/>
              <a:t> </a:t>
            </a:r>
            <a:r>
              <a:rPr lang="en-US" sz="2000" b="1" dirty="0" err="1"/>
              <a:t>skutków</a:t>
            </a:r>
            <a:r>
              <a:rPr lang="en-US" sz="2000" b="1" dirty="0"/>
              <a:t> </a:t>
            </a:r>
            <a:r>
              <a:rPr lang="en-US" sz="2000" b="1" dirty="0" err="1"/>
              <a:t>tego</a:t>
            </a:r>
            <a:r>
              <a:rPr lang="en-US" sz="2000" b="1" dirty="0"/>
              <a:t> </a:t>
            </a:r>
            <a:r>
              <a:rPr lang="en-US" sz="2000" b="1" dirty="0" err="1"/>
              <a:t>pojednania</a:t>
            </a:r>
            <a:r>
              <a:rPr lang="en-US" sz="2000" b="1" dirty="0"/>
              <a:t> </a:t>
            </a:r>
            <a:r>
              <a:rPr lang="en-US" sz="2000" b="1" dirty="0" err="1"/>
              <a:t>dla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Jak to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zmieniło</a:t>
            </a:r>
            <a:r>
              <a:rPr lang="en-US" sz="2000" b="1" dirty="0"/>
              <a:t>? Jak </a:t>
            </a:r>
            <a:r>
              <a:rPr lang="en-US" sz="2000" b="1" dirty="0" err="1"/>
              <a:t>Bóg</a:t>
            </a:r>
            <a:r>
              <a:rPr lang="en-US" sz="2000" b="1" dirty="0"/>
              <a:t> </a:t>
            </a:r>
            <a:r>
              <a:rPr lang="en-US" sz="2000" b="1" dirty="0" err="1"/>
              <a:t>przewidział</a:t>
            </a:r>
            <a:r>
              <a:rPr lang="en-US" sz="2000" b="1" dirty="0"/>
              <a:t> to </a:t>
            </a:r>
            <a:r>
              <a:rPr lang="en-US" sz="2000" b="1" dirty="0" err="1"/>
              <a:t>wszystko</a:t>
            </a:r>
            <a:r>
              <a:rPr lang="en-US" sz="2000" b="1" dirty="0"/>
              <a:t>? Co </a:t>
            </a:r>
            <a:r>
              <a:rPr lang="en-US" sz="2000" b="1" dirty="0" err="1"/>
              <a:t>możemy</a:t>
            </a:r>
            <a:r>
              <a:rPr lang="en-US" sz="2000" b="1" dirty="0"/>
              <a:t> </a:t>
            </a:r>
            <a:r>
              <a:rPr lang="en-US" sz="2000" b="1" dirty="0" err="1"/>
              <a:t>zrobić</a:t>
            </a:r>
            <a:r>
              <a:rPr lang="en-US" sz="2000" b="1" dirty="0"/>
              <a:t>, aby </a:t>
            </a:r>
            <a:r>
              <a:rPr lang="en-US" sz="2000" b="1" dirty="0" err="1"/>
              <a:t>pomóc</a:t>
            </a:r>
            <a:r>
              <a:rPr lang="en-US" sz="2000" b="1" dirty="0"/>
              <a:t> </a:t>
            </a:r>
            <a:r>
              <a:rPr lang="en-US" sz="2000" b="1" dirty="0" err="1"/>
              <a:t>innym</a:t>
            </a:r>
            <a:r>
              <a:rPr lang="en-US" sz="2000" b="1" dirty="0"/>
              <a:t> w </a:t>
            </a:r>
            <a:r>
              <a:rPr lang="en-US" sz="2000" b="1" dirty="0" err="1"/>
              <a:t>pojednaniu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odzyskaniu</a:t>
            </a:r>
            <a:r>
              <a:rPr lang="en-US" sz="2000" b="1" dirty="0"/>
              <a:t> </a:t>
            </a:r>
            <a:r>
              <a:rPr lang="en-US" sz="2000" b="1" dirty="0" err="1"/>
              <a:t>nadziei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=""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SKUTKI POJEDNANIA</a:t>
            </a:r>
          </a:p>
        </p:txBody>
      </p:sp>
    </p:spTree>
    <p:extLst>
      <p:ext uri="{BB962C8B-B14F-4D97-AF65-F5344CB8AC3E}">
        <p14:creationId xmlns=""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OD ZŁOCZYŃCÓW DO ŚWIĘTYCH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199" y="599598"/>
            <a:ext cx="1101945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„I was, którzy niegdyś byliście mu obcymi i wrogo usposobionymi, a uczynki wasze złe </a:t>
            </a:r>
            <a:r>
              <a:rPr lang="pl-PL" b="1" dirty="0" err="1" smtClean="0">
                <a:solidFill>
                  <a:schemeClr val="accent3"/>
                </a:solidFill>
                <a:latin typeface="Comic Sans MS" panose="030F0702030302020204" pitchFamily="66" charset="0"/>
              </a:rPr>
              <a:t>były,teraz</a:t>
            </a:r>
            <a:r>
              <a:rPr lang="pl-PL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 pojednał w jego ziemskim ciele przez śmierć, aby was stawić przed obliczem swoim jako świętych i niepokalanych, i nienagannych</a:t>
            </a:r>
            <a:r>
              <a:rPr lang="en-US" b="1" noProof="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noProof="0" dirty="0" err="1" smtClean="0">
                <a:solidFill>
                  <a:schemeClr val="accent3"/>
                </a:solidFill>
                <a:latin typeface="Comic Sans MS" panose="030F0702030302020204" pitchFamily="66" charset="0"/>
              </a:rPr>
              <a:t>Kolosan</a:t>
            </a:r>
            <a:r>
              <a:rPr lang="en-US" sz="1400" b="1" noProof="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 1</a:t>
            </a:r>
            <a:r>
              <a:rPr lang="pl-PL" sz="1400" b="1" noProof="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,</a:t>
            </a:r>
            <a:r>
              <a:rPr lang="en-US" sz="1400" b="1" noProof="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21-22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Kwestia</a:t>
            </a:r>
            <a:r>
              <a:rPr lang="en-US" sz="2000" b="1" dirty="0"/>
              <a:t> jest </a:t>
            </a:r>
            <a:r>
              <a:rPr lang="en-US" sz="2000" b="1" dirty="0" err="1"/>
              <a:t>prosta</a:t>
            </a:r>
            <a:r>
              <a:rPr lang="en-US" sz="2000" b="1" dirty="0"/>
              <a:t>. </a:t>
            </a:r>
            <a:r>
              <a:rPr lang="en-US" sz="2000" b="1" dirty="0" err="1"/>
              <a:t>Żyliśmy</a:t>
            </a:r>
            <a:r>
              <a:rPr lang="en-US" sz="2000" b="1" dirty="0"/>
              <a:t>, </a:t>
            </a:r>
            <a:r>
              <a:rPr lang="en-US" sz="2000" b="1" dirty="0" err="1"/>
              <a:t>czyniąc</a:t>
            </a:r>
            <a:r>
              <a:rPr lang="en-US" sz="2000" b="1" dirty="0"/>
              <a:t> </a:t>
            </a:r>
            <a:r>
              <a:rPr lang="en-US" sz="2000" b="1" dirty="0" err="1"/>
              <a:t>zło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dlatego</a:t>
            </a:r>
            <a:r>
              <a:rPr lang="en-US" sz="2000" b="1" dirty="0"/>
              <a:t> </a:t>
            </a:r>
            <a:r>
              <a:rPr lang="en-US" sz="2000" b="1" dirty="0" err="1"/>
              <a:t>zostaliśmy</a:t>
            </a:r>
            <a:r>
              <a:rPr lang="en-US" sz="2000" b="1" dirty="0"/>
              <a:t> </a:t>
            </a:r>
            <a:r>
              <a:rPr lang="en-US" sz="2000" b="1" dirty="0" err="1"/>
              <a:t>skazani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wieczną</a:t>
            </a:r>
            <a:r>
              <a:rPr lang="en-US" sz="2000" b="1" dirty="0"/>
              <a:t> </a:t>
            </a:r>
            <a:r>
              <a:rPr lang="en-US" sz="2000" b="1" dirty="0" err="1"/>
              <a:t>śmierć</a:t>
            </a:r>
            <a:r>
              <a:rPr lang="en-US" sz="2000" b="1" dirty="0"/>
              <a:t>               (Rz 6,23; Ap 21,8).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11377659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=""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6914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Ale </a:t>
            </a:r>
            <a:r>
              <a:rPr lang="en-US" sz="2000" b="1" dirty="0" err="1"/>
              <a:t>Bóg</a:t>
            </a:r>
            <a:r>
              <a:rPr lang="en-US" sz="2000" b="1" dirty="0"/>
              <a:t> </a:t>
            </a:r>
            <a:r>
              <a:rPr lang="en-US" sz="2000" b="1" dirty="0" err="1"/>
              <a:t>przygotował</a:t>
            </a:r>
            <a:r>
              <a:rPr lang="en-US" sz="2000" b="1" dirty="0"/>
              <a:t> </a:t>
            </a:r>
            <a:r>
              <a:rPr lang="en-US" sz="2000" b="1" dirty="0" err="1"/>
              <a:t>dla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wspaniały</a:t>
            </a:r>
            <a:r>
              <a:rPr lang="en-US" sz="2000" b="1" dirty="0"/>
              <a:t> plan: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477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Sami </a:t>
            </a:r>
            <a:r>
              <a:rPr lang="en-US" sz="2000" b="1" dirty="0" err="1"/>
              <a:t>nie</a:t>
            </a:r>
            <a:r>
              <a:rPr lang="en-US" sz="2000" b="1" dirty="0"/>
              <a:t> </a:t>
            </a:r>
            <a:r>
              <a:rPr lang="en-US" sz="2000" b="1" dirty="0" err="1"/>
              <a:t>byliśmy</a:t>
            </a:r>
            <a:r>
              <a:rPr lang="en-US" sz="2000" b="1" dirty="0"/>
              <a:t> w </a:t>
            </a:r>
            <a:r>
              <a:rPr lang="en-US" sz="2000" b="1" dirty="0" err="1"/>
              <a:t>stanie</a:t>
            </a:r>
            <a:r>
              <a:rPr lang="en-US" sz="2000" b="1" dirty="0"/>
              <a:t> </a:t>
            </a:r>
            <a:r>
              <a:rPr lang="en-US" sz="2000" b="1" dirty="0" err="1"/>
              <a:t>zmienić</a:t>
            </a:r>
            <a:r>
              <a:rPr lang="en-US" sz="2000" b="1" dirty="0"/>
              <a:t> </a:t>
            </a:r>
            <a:r>
              <a:rPr lang="en-US" sz="2000" b="1" dirty="0" err="1"/>
              <a:t>tej</a:t>
            </a:r>
            <a:r>
              <a:rPr lang="en-US" sz="2000" b="1" dirty="0"/>
              <a:t> </a:t>
            </a:r>
            <a:r>
              <a:rPr lang="en-US" sz="2000" b="1" dirty="0" err="1"/>
              <a:t>sytuacji</a:t>
            </a:r>
            <a:r>
              <a:rPr lang="en-US" sz="2000" b="1" dirty="0"/>
              <a:t> ani </a:t>
            </a:r>
            <a:r>
              <a:rPr lang="en-US" sz="2000" b="1" dirty="0" err="1"/>
              <a:t>zapłacić</a:t>
            </a:r>
            <a:r>
              <a:rPr lang="en-US" sz="2000" b="1" dirty="0"/>
              <a:t> za </a:t>
            </a:r>
            <a:r>
              <a:rPr lang="en-US" sz="2000" b="1" dirty="0" err="1"/>
              <a:t>nasze</a:t>
            </a:r>
            <a:r>
              <a:rPr lang="en-US" sz="2000" b="1" dirty="0"/>
              <a:t> </a:t>
            </a:r>
            <a:r>
              <a:rPr lang="en-US" sz="2000" b="1" dirty="0" err="1"/>
              <a:t>zbawienie</a:t>
            </a:r>
            <a:r>
              <a:rPr lang="en-US" sz="2000" b="1" dirty="0"/>
              <a:t> (Psalm 49,7-8).</a:t>
            </a:r>
            <a:endParaRPr lang="en-US" sz="2000" noProof="0" dirty="0"/>
          </a:p>
        </p:txBody>
      </p:sp>
    </p:spTree>
    <p:extLst>
      <p:ext uri="{BB962C8B-B14F-4D97-AF65-F5344CB8AC3E}">
        <p14:creationId xmlns=""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UGRUNTOWANI I NIEZACHWIANI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33267" y="880660"/>
            <a:ext cx="8500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Jeśli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tylko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wytrwacie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wierze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ugruntowani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stali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zachwiejecie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się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nadziei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opartej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ewangelii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którą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usłyszeliście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pl-P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sz="1400" b="1" noProof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1,23a)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Zostaliśmy</a:t>
            </a:r>
            <a:r>
              <a:rPr lang="en-US" sz="2000" b="1" dirty="0"/>
              <a:t> </a:t>
            </a:r>
            <a:r>
              <a:rPr lang="en-US" sz="2000" b="1" dirty="0" err="1"/>
              <a:t>już</a:t>
            </a:r>
            <a:r>
              <a:rPr lang="en-US" sz="2000" b="1" dirty="0"/>
              <a:t> </a:t>
            </a:r>
            <a:r>
              <a:rPr lang="en-US" sz="2000" b="1" dirty="0" err="1"/>
              <a:t>usprawiedliwieni</a:t>
            </a:r>
            <a:r>
              <a:rPr lang="en-US" sz="2000" b="1" dirty="0"/>
              <a:t>, </a:t>
            </a:r>
            <a:r>
              <a:rPr lang="en-US" sz="2000" b="1" dirty="0" err="1"/>
              <a:t>jesteśmy</a:t>
            </a:r>
            <a:r>
              <a:rPr lang="en-US" sz="2000" b="1" dirty="0"/>
              <a:t> </a:t>
            </a:r>
            <a:r>
              <a:rPr lang="en-US" sz="2000" b="1" dirty="0" err="1"/>
              <a:t>uświęcani</a:t>
            </a:r>
            <a:r>
              <a:rPr lang="en-US" sz="2000" b="1" dirty="0"/>
              <a:t>, ale </a:t>
            </a:r>
            <a:r>
              <a:rPr lang="en-US" sz="2000" b="1" dirty="0" err="1"/>
              <a:t>droga</a:t>
            </a:r>
            <a:r>
              <a:rPr lang="en-US" sz="2000" b="1" dirty="0"/>
              <a:t> </a:t>
            </a:r>
            <a:r>
              <a:rPr lang="en-US" sz="2000" b="1" dirty="0" err="1"/>
              <a:t>jeszcze</a:t>
            </a:r>
            <a:r>
              <a:rPr lang="en-US" sz="2000" b="1" dirty="0"/>
              <a:t> </a:t>
            </a:r>
            <a:r>
              <a:rPr lang="en-US" sz="2000" b="1" dirty="0" err="1"/>
              <a:t>się</a:t>
            </a:r>
            <a:r>
              <a:rPr lang="en-US" sz="2000" b="1" dirty="0"/>
              <a:t> </a:t>
            </a:r>
            <a:r>
              <a:rPr lang="en-US" sz="2000" b="1" dirty="0" err="1"/>
              <a:t>nie</a:t>
            </a:r>
            <a:r>
              <a:rPr lang="en-US" sz="2000" b="1" dirty="0"/>
              <a:t> </a:t>
            </a:r>
            <a:r>
              <a:rPr lang="en-US" sz="2000" b="1" dirty="0" err="1"/>
              <a:t>skończyła</a:t>
            </a:r>
            <a:r>
              <a:rPr lang="en-US" sz="2000" b="1" dirty="0"/>
              <a:t>. </a:t>
            </a:r>
            <a:r>
              <a:rPr lang="en-US" sz="2000" b="1" dirty="0" err="1"/>
              <a:t>Istnieje</a:t>
            </a:r>
            <a:r>
              <a:rPr lang="en-US" sz="2000" b="1" dirty="0"/>
              <a:t> </a:t>
            </a:r>
            <a:r>
              <a:rPr lang="en-US" sz="2000" b="1" dirty="0" err="1"/>
              <a:t>ryzyko</a:t>
            </a:r>
            <a:r>
              <a:rPr lang="en-US" sz="2000" b="1" dirty="0"/>
              <a:t>, </a:t>
            </a:r>
            <a:r>
              <a:rPr lang="en-US" sz="2000" b="1" dirty="0" err="1"/>
              <a:t>że</a:t>
            </a:r>
            <a:r>
              <a:rPr lang="en-US" sz="2000" b="1" dirty="0"/>
              <a:t> </a:t>
            </a:r>
            <a:r>
              <a:rPr lang="en-US" sz="2000" b="1" dirty="0" err="1"/>
              <a:t>zbłądzimy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nie</a:t>
            </a:r>
            <a:r>
              <a:rPr lang="en-US" sz="2000" b="1" dirty="0"/>
              <a:t> </a:t>
            </a:r>
            <a:r>
              <a:rPr lang="en-US" sz="2000" b="1" dirty="0" err="1"/>
              <a:t>osiągniemy</a:t>
            </a:r>
            <a:r>
              <a:rPr lang="en-US" sz="2000" b="1" dirty="0"/>
              <a:t> </a:t>
            </a:r>
            <a:r>
              <a:rPr lang="en-US" sz="2000" b="1" dirty="0" err="1"/>
              <a:t>celu</a:t>
            </a:r>
            <a:r>
              <a:rPr lang="en-US" sz="2000" b="1" dirty="0"/>
              <a:t>. </a:t>
            </a:r>
            <a:r>
              <a:rPr lang="en-US" sz="2000" b="1" dirty="0" err="1"/>
              <a:t>Dlatego</a:t>
            </a:r>
            <a:r>
              <a:rPr lang="en-US" sz="2000" b="1" dirty="0"/>
              <a:t> Paweł </a:t>
            </a:r>
            <a:r>
              <a:rPr lang="en-US" sz="2000" b="1" dirty="0" err="1"/>
              <a:t>radzi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trzy</a:t>
            </a:r>
            <a:r>
              <a:rPr lang="en-US" sz="2000" b="1" dirty="0"/>
              <a:t> </a:t>
            </a:r>
            <a:r>
              <a:rPr lang="en-US" sz="2000" b="1" dirty="0" err="1"/>
              <a:t>rzeczy</a:t>
            </a:r>
            <a:r>
              <a:rPr lang="en-US" sz="2000" b="1" dirty="0"/>
              <a:t> (Kol 1,23a):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57079013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=""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pl-PL" sz="60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NADZIEJA</a:t>
            </a:r>
            <a:endParaRPr lang="en-US" sz="6000" b="1" spc="5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0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rgbClr val="0099CC">
                      <a:lumMod val="20000"/>
                      <a:lumOff val="80000"/>
                      <a:alpha val="85000"/>
                    </a:srgbClr>
                  </a:outerShdw>
                </a:effectLst>
              </a:rPr>
              <a:t>PRZYNOSZENIE NADZIEI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AE3400D-ACA9-0594-599C-BA54B5FB28C2}"/>
              </a:ext>
            </a:extLst>
          </p:cNvPr>
          <p:cNvSpPr txBox="1"/>
          <p:nvPr/>
        </p:nvSpPr>
        <p:spPr>
          <a:xfrm>
            <a:off x="1004983" y="577858"/>
            <a:ext cx="10135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„Tego </a:t>
            </a:r>
            <a:r>
              <a:rPr lang="pl-PL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Kościoła sługą zostałem zgodnie z postanowieniem Boga, powziętym Co do mnie ze względu na was, abym w pełni rozgłosił Słowo Boże</a:t>
            </a:r>
            <a:r>
              <a:rPr lang="en-US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-US" sz="1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  <a:r>
              <a:rPr lang="en-US" sz="1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Jak widzieliśmy, Boży plan naszego zbawienia opiera się na śmierci Jezusa i obejmuje nasze usprawiedliwienie oraz uświęcenie. Brakowało jednak czegoś ważnego: aby zaakceptować ten plan, musimy go najpierw poznać. Potrzebujemy kogoś, kto nam go objawi.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xmlns="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264706" y="2669836"/>
            <a:ext cx="3603834" cy="1637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xmlns="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D17842C-711B-501D-F9CA-3E18C1CC15F0}"/>
              </a:ext>
            </a:extLst>
          </p:cNvPr>
          <p:cNvSpPr txBox="1"/>
          <p:nvPr/>
        </p:nvSpPr>
        <p:spPr>
          <a:xfrm>
            <a:off x="3551036" y="2686503"/>
            <a:ext cx="46196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tym miejscu pojawia się „Boże zarządzanie” [Boży sposób porządkowania okoliczności, myśli, ludzi itp.], którego sługą był Paweł (Kol </a:t>
            </a:r>
            <a:r>
              <a:rPr lang="pl-PL" sz="2000" b="1" dirty="0" smtClean="0">
                <a:solidFill>
                  <a:prstClr val="black"/>
                </a:solidFill>
              </a:rPr>
              <a:t>1,25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A83248B-FC30-0198-0049-3E27F36F0A2D}"/>
              </a:ext>
            </a:extLst>
          </p:cNvPr>
          <p:cNvSpPr txBox="1"/>
          <p:nvPr/>
        </p:nvSpPr>
        <p:spPr>
          <a:xfrm>
            <a:off x="3573624" y="4416401"/>
            <a:ext cx="8618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cieszył się, że jest częścią tego planu, mimo że wiązało się to z cierpieniami (Kol 1:24). Od momentu aresztowania w Rzymie aż do śmierci napisał co najmniej siedem z czternastu listów zachowanych w Nowym Testamencie.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5C61711-7D7A-FC7B-9916-AB13167B0C67}"/>
              </a:ext>
            </a:extLst>
          </p:cNvPr>
          <p:cNvSpPr txBox="1"/>
          <p:nvPr/>
        </p:nvSpPr>
        <p:spPr>
          <a:xfrm>
            <a:off x="3564294" y="5683889"/>
            <a:ext cx="86277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był ważną częścią Bożego planu i cieszył się z tego. My również możemy być częścią tego planu, prowadząc innych do poznania Chrystusa. To jest nasza radość!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71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3462">
                  <a:noFill/>
                  <a:prstDash val="solid"/>
                </a:ln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dist="25400" dir="2700000" algn="bl" rotWithShape="0">
                    <a:srgbClr val="CC0000"/>
                  </a:outerShdw>
                </a:effectLst>
              </a:rPr>
              <a:t>TAJEMNICA BOGA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584775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„Tajemnicę</a:t>
            </a:r>
            <a:r>
              <a:rPr lang="pl-PL" b="1" dirty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, zakrytą od wieków i od pokoleń, a teraz objawioną świętym </a:t>
            </a:r>
            <a:r>
              <a:rPr lang="pl-PL" b="1" dirty="0" smtClean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jego</a:t>
            </a:r>
            <a:r>
              <a:rPr lang="en-US" b="1" dirty="0" smtClean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Kolosan</a:t>
            </a:r>
            <a:r>
              <a:rPr lang="en-US" sz="1400" b="1" dirty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26</a:t>
            </a:r>
            <a:r>
              <a:rPr lang="en-US" sz="1400" b="1" dirty="0">
                <a:solidFill>
                  <a:srgbClr val="CC9900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mówi o tajemnicy, która została objawiona Kościołowi po zmartwychwstaniu Chrystusa (Kol 1,26). Do tego czasu można było ją jedynie dostrzec. Ale czym jest ta tajemnica? „Chrystus w was, nadzieja chwały” (Kol 1,27).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56791402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7794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tej tajemnicy wciąż pozostają etapy do odkrycia. Teraz żyjemy w nadziei, że zostaniemy uwielbieni. Cóż za zmiana! Cóż za tajemnica! Grzeszni ludzie zostają usprawiedliwieni, uświęceni i uwielbieni przez odkupieńczą krew Jezusa. Tajemnica ta będzie przedmiotem badań przez całą wieczność.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xmlns="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xmlns="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5464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1005</Words>
  <Application>Microsoft Office PowerPoint</Application>
  <PresentationFormat>Niestandardowy</PresentationFormat>
  <Paragraphs>64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97</cp:revision>
  <dcterms:created xsi:type="dcterms:W3CDTF">2026-01-24T16:42:04Z</dcterms:created>
  <dcterms:modified xsi:type="dcterms:W3CDTF">2026-02-27T12:27:10Z</dcterms:modified>
</cp:coreProperties>
</file>