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16"/>
  </p:notesMasterIdLst>
  <p:sldIdLst>
    <p:sldId id="268" r:id="rId4"/>
    <p:sldId id="278" r:id="rId5"/>
    <p:sldId id="258" r:id="rId6"/>
    <p:sldId id="259" r:id="rId7"/>
    <p:sldId id="260" r:id="rId8"/>
    <p:sldId id="276" r:id="rId9"/>
    <p:sldId id="279" r:id="rId10"/>
    <p:sldId id="280" r:id="rId11"/>
    <p:sldId id="281" r:id="rId12"/>
    <p:sldId id="282" r:id="rId13"/>
    <p:sldId id="283" r:id="rId14"/>
    <p:sldId id="284" r:id="rId15"/>
  </p:sldIdLst>
  <p:sldSz cx="12192000" cy="6858000"/>
  <p:notesSz cx="6858000" cy="9144000"/>
  <p:embeddedFontLst>
    <p:embeddedFont>
      <p:font typeface="Comic Sans MS" pitchFamily="66" charset="0"/>
      <p:regular r:id="rId17"/>
      <p:bold r:id="rId18"/>
      <p:italic r:id="rId19"/>
      <p:boldItalic r:id="rId20"/>
    </p:embeddedFont>
    <p:embeddedFont>
      <p:font typeface="Constantia" pitchFamily="18" charset="0"/>
      <p:regular r:id="rId21"/>
      <p:bold r:id="rId22"/>
      <p:italic r:id="rId23"/>
      <p:boldItalic r:id="rId24"/>
    </p:embeddedFont>
    <p:embeddedFont>
      <p:font typeface="Calibri" pitchFamily="34" charset="0"/>
      <p:regular r:id="rId25"/>
      <p:bold r:id="rId26"/>
      <p:italic r:id="rId27"/>
      <p:boldItalic r:id="rId2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3" d="100"/>
          <a:sy n="123" d="100"/>
        </p:scale>
        <p:origin x="-114" y="-15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pl-PL" sz="2000" b="1" noProof="0" dirty="0" smtClean="0">
              <a:effectLst>
                <a:outerShdw blurRad="38100" dist="38100" dir="2700000" algn="tl">
                  <a:srgbClr val="000000">
                    <a:alpha val="43137"/>
                  </a:srgbClr>
                </a:outerShdw>
              </a:effectLst>
            </a:rPr>
            <a:t>Kup złota w ogniu oczyszczonego</a:t>
          </a:r>
          <a:endParaRPr lang="en" sz="2000" noProof="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pl-PL" sz="1800" b="1" noProof="0" dirty="0" smtClean="0">
              <a:effectLst/>
            </a:rPr>
            <a:t>Nie możemy zadowalać się półprawdami ani powierzchownym studiowaniem Biblii. Musimy odrzucić ludzkie doktryny (błyskotki) i zagłębić się w studiowanie Biblii, aby usunąć wszelkie niedoskonałości (zanieczyszczenia) z naszego jej rozumienia.</a:t>
          </a:r>
          <a:endParaRPr lang="en" sz="1800" noProof="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t>
        <a:bodyPr/>
        <a:lstStyle/>
        <a:p>
          <a:endParaRPr lang="pl-PL"/>
        </a:p>
      </dgm:t>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t>
        <a:bodyPr/>
        <a:lstStyle/>
        <a:p>
          <a:endParaRPr lang="pl-PL"/>
        </a:p>
      </dgm:t>
    </dgm:pt>
    <dgm:pt modelId="{10C5EEBE-B0F8-415F-9669-66275EFF5A07}" type="pres">
      <dgm:prSet presAssocID="{DF6DA6C4-307F-4EB8-B0A3-18CA357CA5BB}" presName="Parent" presStyleLbl="alignNode1" presStyleIdx="0" presStyleCnt="1" custScaleX="203264">
        <dgm:presLayoutVars>
          <dgm:bulletEnabled val="1"/>
        </dgm:presLayoutVars>
      </dgm:prSet>
      <dgm:spPr/>
      <dgm:t>
        <a:bodyPr/>
        <a:lstStyle/>
        <a:p>
          <a:endParaRPr lang="pl-PL"/>
        </a:p>
      </dgm:t>
    </dgm:pt>
  </dgm:ptLst>
  <dgm:cxnLst>
    <dgm:cxn modelId="{74FF693F-B888-49AC-9FD9-8C35231D75A6}" type="presOf" srcId="{DF6DA6C4-307F-4EB8-B0A3-18CA357CA5BB}" destId="{10C5EEBE-B0F8-415F-9669-66275EFF5A0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48446B12-2565-4696-A0BD-282C03931528}" type="presOf" srcId="{8B3876F2-42C4-47F0-99DB-4F3E2DD1BA00}" destId="{28E1BD37-E2A3-48C9-B0D5-AA69475F422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pl-PL" sz="2000" b="1" noProof="0" dirty="0" smtClean="0">
              <a:effectLst>
                <a:outerShdw blurRad="38100" dist="38100" dir="2700000" algn="tl">
                  <a:srgbClr val="000000">
                    <a:alpha val="43137"/>
                  </a:srgbClr>
                </a:outerShdw>
              </a:effectLst>
            </a:rPr>
            <a:t>Kup białe szaty</a:t>
          </a:r>
          <a:endParaRPr lang="en" sz="2000" noProof="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pl-PL" sz="1800" b="1" noProof="0" dirty="0" smtClean="0">
              <a:effectLst/>
            </a:rPr>
            <a:t>Uznanie sprawiedliwości Jezusa za jedyną drogę do zbawienia. Próba stawienia się przed Bogiem dzięki własnym sprawiedliwym uczynkom oznacza pokazanie się przed Nim nago.</a:t>
          </a:r>
          <a:endParaRPr lang="en" sz="1800" noProof="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t>
        <a:bodyPr/>
        <a:lstStyle/>
        <a:p>
          <a:endParaRPr lang="pl-PL"/>
        </a:p>
      </dgm:t>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 xmlns:a14="http://schemas.microsoft.com/office/drawing/2010/main">
                  <a14:imgLayer r:embed="rId2">
                    <a14:imgEffect>
                      <a14:brightnessContrast bright="20000"/>
                    </a14:imgEffect>
                  </a14:imgLayer>
                </a14:imgProps>
              </a:ext>
              <a:ext uri="{28A0092B-C50C-407E-A947-70E740481C1C}">
                <a14:useLocalDpi xmlns=""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t>
        <a:bodyPr/>
        <a:lstStyle/>
        <a:p>
          <a:endParaRPr lang="pl-PL"/>
        </a:p>
      </dgm:t>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t>
        <a:bodyPr/>
        <a:lstStyle/>
        <a:p>
          <a:endParaRPr lang="pl-PL"/>
        </a:p>
      </dgm:t>
    </dgm:pt>
  </dgm:ptLst>
  <dgm:cxnLst>
    <dgm:cxn modelId="{D27F5B8C-1A3D-4172-94AD-E376E8769AD4}" srcId="{6E1BE29A-42ED-40FB-9D41-1DB204B23E47}" destId="{8510DC3E-BE83-4E93-A023-B327D7927E2F}" srcOrd="0" destOrd="0" parTransId="{62B658E3-8481-4C7A-8FCA-C1606408AA21}" sibTransId="{49B7FE0A-87AF-4B56-B724-E5408137F224}"/>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9EE0B38D-9544-410C-8EF1-27F40C45A62B}" type="presOf" srcId="{0B584B29-6F84-409B-9246-CCD1001E3CA2}" destId="{DAE80C00-F3B6-4F1A-85AE-64E63077D46A}" srcOrd="0" destOrd="0" presId="urn:microsoft.com/office/officeart/2008/layout/TitlePictureLineup"/>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pl-PL" sz="2000" b="1" noProof="0" dirty="0" smtClean="0">
              <a:effectLst>
                <a:outerShdw blurRad="38100" dist="38100" dir="2700000" algn="tl">
                  <a:srgbClr val="000000">
                    <a:alpha val="43137"/>
                  </a:srgbClr>
                </a:outerShdw>
              </a:effectLst>
            </a:rPr>
            <a:t>Kup maść na oczy</a:t>
          </a:r>
          <a:endParaRPr lang="en" sz="2000" b="1" noProof="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pl-PL" sz="1800" b="1" noProof="0" dirty="0" smtClean="0">
              <a:effectLst/>
            </a:rPr>
            <a:t>Przyjmijcie Ducha Świętego. Tylko On może obdarzyć nas duchowym rozeznaniem i przekonać nas o naszym prawdziwym stanie (J 16,8).</a:t>
          </a:r>
          <a:endParaRPr lang="en" sz="1800" noProof="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t>
        <a:bodyPr/>
        <a:lstStyle/>
        <a:p>
          <a:endParaRPr lang="pl-PL"/>
        </a:p>
      </dgm:t>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 xmlns:a14="http://schemas.microsoft.com/office/drawing/2010/main">
                  <a14:imgLayer r:embed="rId2">
                    <a14:imgEffect>
                      <a14:brightnessContrast bright="20000"/>
                    </a14:imgEffect>
                  </a14:imgLayer>
                </a14:imgProps>
              </a:ext>
              <a:ext uri="{28A0092B-C50C-407E-A947-70E740481C1C}">
                <a14:useLocalDpi xmlns=""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t>
        <a:bodyPr/>
        <a:lstStyle/>
        <a:p>
          <a:endParaRPr lang="pl-PL"/>
        </a:p>
      </dgm:t>
    </dgm:pt>
    <dgm:pt modelId="{E987A411-ADF2-4352-9A3E-5F896F6B1B68}" type="pres">
      <dgm:prSet presAssocID="{088C4071-10B0-4611-B932-54173FABE3C7}" presName="Parent" presStyleLbl="alignNode1" presStyleIdx="0" presStyleCnt="1" custScaleX="117135">
        <dgm:presLayoutVars>
          <dgm:bulletEnabled val="1"/>
        </dgm:presLayoutVars>
      </dgm:prSet>
      <dgm:spPr/>
      <dgm:t>
        <a:bodyPr/>
        <a:lstStyle/>
        <a:p>
          <a:endParaRPr lang="pl-PL"/>
        </a:p>
      </dgm:t>
    </dgm:pt>
  </dgm:ptLst>
  <dgm:cxnLst>
    <dgm:cxn modelId="{7539C1EC-0949-4810-A307-8C728287AAC4}" srcId="{C3B4CA54-D7FC-40EB-99DA-CE2174052E94}" destId="{088C4071-10B0-4611-B932-54173FABE3C7}" srcOrd="0" destOrd="0" parTransId="{828D5803-DA7A-41A0-9B14-59D1FF39B76F}" sibTransId="{9E9C6C89-D6C1-473E-A3B8-1303F14D1FC2}"/>
    <dgm:cxn modelId="{289B1EC8-6045-499C-8EAA-959E6FF1343F}" type="presOf" srcId="{C3B4CA54-D7FC-40EB-99DA-CE2174052E94}" destId="{5527677C-6C13-47A9-ACDE-682DFF1259C9}"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F1787E49-113F-4CE7-A84D-C02AA6D0810F}" type="presOf" srcId="{088C4071-10B0-4611-B932-54173FABE3C7}" destId="{E987A411-ADF2-4352-9A3E-5F896F6B1B68}" srcOrd="0" destOrd="0" presId="urn:microsoft.com/office/officeart/2008/layout/TitlePictureLineup"/>
    <dgm:cxn modelId="{DD570837-F675-4F7A-9D32-5F340F70FA4C}" type="presOf" srcId="{0082DE6A-0C6C-4C1C-A4FF-AEB8C3C44A85}" destId="{2D67BC64-3A53-47F2-99AC-A9590D308343}" srcOrd="0" destOrd="0" presId="urn:microsoft.com/office/officeart/2008/layout/TitlePictureLineup"/>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pl-PL" sz="1800" b="1" noProof="0" dirty="0"/>
            <a:t>Postanowił </a:t>
          </a:r>
          <a:r>
            <a:rPr lang="pl-PL" sz="1800" b="1" noProof="0" dirty="0" smtClean="0"/>
            <a:t>nas stworzyć </a:t>
          </a:r>
          <a:r>
            <a:rPr lang="pl-PL" sz="1800" b="1" noProof="0" dirty="0"/>
            <a:t>
(Rdz </a:t>
          </a:r>
          <a:r>
            <a:rPr lang="pl-PL" sz="1800" b="1" noProof="0" dirty="0" smtClean="0"/>
            <a:t>2,7</a:t>
          </a:r>
          <a:r>
            <a:rPr lang="pl-PL" sz="1800" b="1" noProof="0" dirty="0"/>
            <a:t>)</a:t>
          </a:r>
          <a:endParaRPr lang="en" sz="1800" noProof="0" dirty="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pl-PL" sz="1800" b="1" noProof="0" dirty="0"/>
            <a:t>On nas szuka, gdy zgrzeszymy (Rdz </a:t>
          </a:r>
          <a:r>
            <a:rPr lang="pl-PL" sz="1800" b="1" noProof="0" dirty="0" smtClean="0"/>
            <a:t>3,8–9</a:t>
          </a:r>
          <a:r>
            <a:rPr lang="pl-PL" sz="1800" b="1" noProof="0" dirty="0"/>
            <a:t>)
</a:t>
          </a:r>
          <a:endParaRPr lang="en" sz="1800" noProof="0" dirty="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pl-PL" sz="1800" b="1" noProof="0" dirty="0"/>
            <a:t>Oddał samego siebie, aby nas </a:t>
          </a:r>
          <a:r>
            <a:rPr lang="pl-PL" sz="1800" b="1" noProof="0" dirty="0" smtClean="0"/>
            <a:t>zbawić    </a:t>
          </a:r>
          <a:r>
            <a:rPr lang="pl-PL" sz="1800" b="1" noProof="0" dirty="0"/>
            <a:t>(J </a:t>
          </a:r>
          <a:r>
            <a:rPr lang="pl-PL" sz="1800" b="1" noProof="0" dirty="0" smtClean="0"/>
            <a:t>3,16</a:t>
          </a:r>
          <a:r>
            <a:rPr lang="pl-PL" sz="1800" b="1" noProof="0" dirty="0"/>
            <a:t>)</a:t>
          </a:r>
          <a:endParaRPr lang="en" sz="1800" noProof="0" dirty="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pl-PL" sz="1800" b="1" noProof="0" dirty="0"/>
            <a:t>Chce nam dać nagrodę: zasiąść z Nim i cieszyć się wiecznością w Jego towarzystwie (</a:t>
          </a:r>
          <a:r>
            <a:rPr lang="pl-PL" sz="1800" b="1" noProof="0" dirty="0" err="1"/>
            <a:t>Ap</a:t>
          </a:r>
          <a:r>
            <a:rPr lang="pl-PL" sz="1800" b="1" noProof="0" dirty="0"/>
            <a:t> 3,21)</a:t>
          </a:r>
          <a:endParaRPr lang="en" sz="1800" noProof="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t>
        <a:bodyPr/>
        <a:lstStyle/>
        <a:p>
          <a:endParaRPr lang="pl-PL"/>
        </a:p>
      </dgm:t>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email">
            <a:extLst>
              <a:ext uri="{28A0092B-C50C-407E-A947-70E740481C1C}">
                <a14:useLocalDpi xmlns:a14="http://schemas.microsoft.com/office/drawing/2010/main" xmlns=""/>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X="115220" custScaleY="343922" custLinFactY="36201" custLinFactNeighborY="100000">
        <dgm:presLayoutVars>
          <dgm:bulletEnabled val="1"/>
        </dgm:presLayoutVars>
      </dgm:prSet>
      <dgm:spPr/>
      <dgm:t>
        <a:bodyPr/>
        <a:lstStyle/>
        <a:p>
          <a:endParaRPr lang="pl-PL"/>
        </a:p>
      </dgm:t>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email">
            <a:extLst>
              <a:ext uri="{28A0092B-C50C-407E-A947-70E740481C1C}">
                <a14:useLocalDpi xmlns:a14="http://schemas.microsoft.com/office/drawing/2010/main" xmlns=""/>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X="108191" custScaleY="343922" custLinFactY="36201" custLinFactNeighborY="100000">
        <dgm:presLayoutVars>
          <dgm:bulletEnabled val="1"/>
        </dgm:presLayoutVars>
      </dgm:prSet>
      <dgm:spPr/>
      <dgm:t>
        <a:bodyPr/>
        <a:lstStyle/>
        <a:p>
          <a:endParaRPr lang="pl-PL"/>
        </a:p>
      </dgm:t>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t>
        <a:bodyPr/>
        <a:lstStyle/>
        <a:p>
          <a:endParaRPr lang="pl-PL"/>
        </a:p>
      </dgm:t>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email">
            <a:extLst>
              <a:ext uri="{28A0092B-C50C-407E-A947-70E740481C1C}">
                <a14:useLocalDpi xmlns:a14="http://schemas.microsoft.com/office/drawing/2010/main" xmlns=""/>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t>
        <a:bodyPr/>
        <a:lstStyle/>
        <a:p>
          <a:endParaRPr lang="pl-PL"/>
        </a:p>
      </dgm:t>
    </dgm:pt>
  </dgm:ptLst>
  <dgm:cxnLst>
    <dgm:cxn modelId="{19F4AC29-F12A-43D6-A6C9-91EA31F79195}" srcId="{92833035-31F8-41D1-9AA0-65DC2A06C3D8}" destId="{44D31543-2615-4469-AF46-61D7AA19A766}" srcOrd="2" destOrd="0" parTransId="{280FD7F5-D8FC-4208-AC91-2CCAA8F7F439}" sibTransId="{BDE4C380-F898-4116-B3A4-B0A05C099D77}"/>
    <dgm:cxn modelId="{635986DC-B609-4D66-AE5C-1F29482CDF3B}" srcId="{92833035-31F8-41D1-9AA0-65DC2A06C3D8}" destId="{7A846FB1-1C63-48BB-8E6B-CB69BDE8BA6F}" srcOrd="3" destOrd="0" parTransId="{F1688E31-F7BF-4B2E-ACC5-925C7A972AC2}" sibTransId="{B9BD4F8D-2CB8-4B6E-8C59-3247DDEB907E}"/>
    <dgm:cxn modelId="{9C1DF94F-A70A-409C-B6FE-2F5407853158}" srcId="{92833035-31F8-41D1-9AA0-65DC2A06C3D8}" destId="{4CB1D9AE-C3E7-4D05-B60A-A5839B66257F}" srcOrd="1" destOrd="0" parTransId="{EF925FAC-930B-45C4-A5AC-D4152DA1DABB}" sibTransId="{C4A97B80-A0C2-4890-8D9C-9F9A448905A2}"/>
    <dgm:cxn modelId="{58DD76BD-DABD-40DA-9C75-600C2D80D143}" type="presOf" srcId="{92833035-31F8-41D1-9AA0-65DC2A06C3D8}" destId="{849C8DA9-69DC-48D5-A160-B65733D79606}" srcOrd="0" destOrd="0" presId="urn:microsoft.com/office/officeart/2008/layout/BendingPictureCaptionList"/>
    <dgm:cxn modelId="{01C5E9F7-91C7-47CC-A7DA-B4D52B8AB6CB}" type="presOf" srcId="{7A846FB1-1C63-48BB-8E6B-CB69BDE8BA6F}" destId="{1F8EE059-54B3-4B9F-8841-14F5573978EE}" srcOrd="0" destOrd="0" presId="urn:microsoft.com/office/officeart/2008/layout/BendingPictureCaptionList"/>
    <dgm:cxn modelId="{B52816AF-C217-4A96-8D21-A0651BDF3F40}" type="presOf" srcId="{44D31543-2615-4469-AF46-61D7AA19A766}" destId="{041268C3-FC86-47A8-B964-4E4FB48EC098}" srcOrd="0" destOrd="0" presId="urn:microsoft.com/office/officeart/2008/layout/BendingPictureCaptionList"/>
    <dgm:cxn modelId="{E2F4B088-23C9-4EED-8026-826B50C58D57}" srcId="{92833035-31F8-41D1-9AA0-65DC2A06C3D8}" destId="{A49E68EA-33E5-456B-9D25-58C4E0DB9026}" srcOrd="0" destOrd="0" parTransId="{805B81BD-933B-4279-8F22-6A9B285735D8}" sibTransId="{F65B09CD-BC16-4B71-B3AF-437CD3063FE4}"/>
    <dgm:cxn modelId="{F1C1DF05-868B-4406-BAE9-34B1A8442185}" type="presOf" srcId="{4CB1D9AE-C3E7-4D05-B60A-A5839B66257F}" destId="{46A44FE6-426A-49FF-82F4-0E33EDBE4697}" srcOrd="0" destOrd="0" presId="urn:microsoft.com/office/officeart/2008/layout/BendingPictureCaptionList"/>
    <dgm:cxn modelId="{B422319E-61F4-40B7-A718-61530979D19E}" type="presOf" srcId="{A49E68EA-33E5-456B-9D25-58C4E0DB9026}" destId="{82E28A1F-057F-422C-8BC5-7D24EAD1BA6E}" srcOrd="0" destOrd="0" presId="urn:microsoft.com/office/officeart/2008/layout/BendingPictureCaptionList"/>
    <dgm:cxn modelId="{1B9E0C31-153B-4EC4-B0D4-DC7C8B99104F}" type="presParOf" srcId="{849C8DA9-69DC-48D5-A160-B65733D79606}" destId="{5F377C04-EB46-4E51-8487-52E909B1E371}" srcOrd="0" destOrd="0" presId="urn:microsoft.com/office/officeart/2008/layout/BendingPictureCaptionList"/>
    <dgm:cxn modelId="{EB0F5036-B964-496D-91CD-CFD5DF8A5FE1}" type="presParOf" srcId="{5F377C04-EB46-4E51-8487-52E909B1E371}" destId="{9B51F407-7513-4C75-8FEE-7E19CBD2DF89}" srcOrd="0" destOrd="0" presId="urn:microsoft.com/office/officeart/2008/layout/BendingPictureCaptionList"/>
    <dgm:cxn modelId="{7DE5D832-390B-4879-BC95-0E3B51FD5008}" type="presParOf" srcId="{5F377C04-EB46-4E51-8487-52E909B1E371}" destId="{82E28A1F-057F-422C-8BC5-7D24EAD1BA6E}" srcOrd="1" destOrd="0" presId="urn:microsoft.com/office/officeart/2008/layout/BendingPictureCaptionList"/>
    <dgm:cxn modelId="{ACFD9710-D6E0-4AC6-B725-5418E1703F2C}" type="presParOf" srcId="{849C8DA9-69DC-48D5-A160-B65733D79606}" destId="{8DF5B9DD-2EAE-47B3-8E16-3FA2BD19A083}" srcOrd="1" destOrd="0" presId="urn:microsoft.com/office/officeart/2008/layout/BendingPictureCaptionList"/>
    <dgm:cxn modelId="{17C7EA36-39CF-478F-A3AE-462581A19EE5}" type="presParOf" srcId="{849C8DA9-69DC-48D5-A160-B65733D79606}" destId="{C65151BE-DA34-4667-B549-EC43525C3FF2}" srcOrd="2" destOrd="0" presId="urn:microsoft.com/office/officeart/2008/layout/BendingPictureCaptionList"/>
    <dgm:cxn modelId="{008E8ECD-A6CC-4566-BDAD-6F178BA279DB}" type="presParOf" srcId="{C65151BE-DA34-4667-B549-EC43525C3FF2}" destId="{82582CD3-6F25-4839-B5CD-59E085EE7CF9}" srcOrd="0" destOrd="0" presId="urn:microsoft.com/office/officeart/2008/layout/BendingPictureCaptionList"/>
    <dgm:cxn modelId="{04D62D62-B025-4432-A590-A87B67E4F9C7}" type="presParOf" srcId="{C65151BE-DA34-4667-B549-EC43525C3FF2}" destId="{46A44FE6-426A-49FF-82F4-0E33EDBE4697}" srcOrd="1" destOrd="0" presId="urn:microsoft.com/office/officeart/2008/layout/BendingPictureCaptionList"/>
    <dgm:cxn modelId="{D5EBBE2C-5810-4C78-BFAC-7D8F7725F2D6}" type="presParOf" srcId="{849C8DA9-69DC-48D5-A160-B65733D79606}" destId="{5835D1E8-EB36-4217-99F6-5EA53FDFCC23}" srcOrd="3" destOrd="0" presId="urn:microsoft.com/office/officeart/2008/layout/BendingPictureCaptionList"/>
    <dgm:cxn modelId="{91B8B444-0527-473E-8C93-06EC29E62182}" type="presParOf" srcId="{849C8DA9-69DC-48D5-A160-B65733D79606}" destId="{CF4CD524-66FB-45D4-888A-8DF4EB65E55B}" srcOrd="4" destOrd="0" presId="urn:microsoft.com/office/officeart/2008/layout/BendingPictureCaptionList"/>
    <dgm:cxn modelId="{9F612433-9776-4452-85AA-36B2606082CF}" type="presParOf" srcId="{CF4CD524-66FB-45D4-888A-8DF4EB65E55B}" destId="{2689B363-DF21-48B7-961E-AE76016241D0}" srcOrd="0" destOrd="0" presId="urn:microsoft.com/office/officeart/2008/layout/BendingPictureCaptionList"/>
    <dgm:cxn modelId="{D3716C4C-EDB0-4328-86E3-2A9BA4DC1877}" type="presParOf" srcId="{CF4CD524-66FB-45D4-888A-8DF4EB65E55B}" destId="{041268C3-FC86-47A8-B964-4E4FB48EC098}" srcOrd="1" destOrd="0" presId="urn:microsoft.com/office/officeart/2008/layout/BendingPictureCaptionList"/>
    <dgm:cxn modelId="{46A593C2-F05F-4C4A-B0F8-9EB32BE903DC}" type="presParOf" srcId="{849C8DA9-69DC-48D5-A160-B65733D79606}" destId="{92FF3529-01BC-4D22-89A1-9AB6D75DABBB}" srcOrd="5" destOrd="0" presId="urn:microsoft.com/office/officeart/2008/layout/BendingPictureCaptionList"/>
    <dgm:cxn modelId="{E44EA9BC-D6F6-4A7F-B313-36706ED184D6}" type="presParOf" srcId="{849C8DA9-69DC-48D5-A160-B65733D79606}" destId="{992F7033-4DD8-469D-BDE3-427C4607516E}" srcOrd="6" destOrd="0" presId="urn:microsoft.com/office/officeart/2008/layout/BendingPictureCaptionList"/>
    <dgm:cxn modelId="{9C7515E7-D6F7-4560-A72D-BCECEFEC1C97}" type="presParOf" srcId="{992F7033-4DD8-469D-BDE3-427C4607516E}" destId="{027EF167-1BD9-440E-B2CE-9F1F4DB31BB7}" srcOrd="0" destOrd="0" presId="urn:microsoft.com/office/officeart/2008/layout/BendingPictureCaptionList"/>
    <dgm:cxn modelId="{6F19AF19-3390-4E48-8B76-2F05718C3E2F}"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1" loCatId="list" qsTypeId="urn:microsoft.com/office/officeart/2005/8/quickstyle/3d1" qsCatId="3D" csTypeId="urn:microsoft.com/office/officeart/2005/8/colors/colorful1#1" csCatId="colorful" phldr="1"/>
      <dgm:spPr/>
      <dgm:t>
        <a:bodyPr/>
        <a:lstStyle/>
        <a:p>
          <a:endParaRPr lang="es-ES"/>
        </a:p>
      </dgm:t>
    </dgm:pt>
    <dgm:pt modelId="{714F0334-CBA6-4CBD-82CD-33C56B729413}">
      <dgm:prSet custT="1"/>
      <dgm:spPr>
        <a:solidFill>
          <a:schemeClr val="bg2"/>
        </a:solidFill>
      </dgm:spPr>
      <dgm:t>
        <a:bodyPr/>
        <a:lstStyle/>
        <a:p>
          <a:pPr algn="l"/>
          <a:r>
            <a:rPr lang="pl-PL" sz="2000" b="1" noProof="0" dirty="0">
              <a:effectLst>
                <a:outerShdw blurRad="38100" dist="38100" dir="2700000" algn="tl">
                  <a:srgbClr val="000000">
                    <a:alpha val="43137"/>
                  </a:srgbClr>
                </a:outerShdw>
              </a:effectLst>
            </a:rPr>
            <a:t>On jest naszym Pocieszycielem (J </a:t>
          </a:r>
          <a:r>
            <a:rPr lang="pl-PL" sz="2000" b="1" noProof="0" dirty="0" smtClean="0">
              <a:effectLst>
                <a:outerShdw blurRad="38100" dist="38100" dir="2700000" algn="tl">
                  <a:srgbClr val="000000">
                    <a:alpha val="43137"/>
                  </a:srgbClr>
                </a:outerShdw>
              </a:effectLst>
            </a:rPr>
            <a:t>14,16–17</a:t>
          </a:r>
          <a:r>
            <a:rPr lang="pl-PL"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pl-PL" sz="2000" b="1" noProof="0" dirty="0">
              <a:effectLst>
                <a:outerShdw blurRad="38100" dist="38100" dir="2700000" algn="tl">
                  <a:srgbClr val="000000">
                    <a:alpha val="43137"/>
                  </a:srgbClr>
                </a:outerShdw>
              </a:effectLst>
            </a:rPr>
            <a:t>On objawia nam Jezusa (J </a:t>
          </a:r>
          <a:r>
            <a:rPr lang="pl-PL" sz="2000" b="1" noProof="0" dirty="0" smtClean="0">
              <a:effectLst>
                <a:outerShdw blurRad="38100" dist="38100" dir="2700000" algn="tl">
                  <a:srgbClr val="000000">
                    <a:alpha val="43137"/>
                  </a:srgbClr>
                </a:outerShdw>
              </a:effectLst>
            </a:rPr>
            <a:t>15,26</a:t>
          </a:r>
          <a:r>
            <a:rPr lang="pl-PL"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pl-PL" sz="2000" b="1" noProof="0" dirty="0">
              <a:effectLst>
                <a:outerShdw blurRad="38100" dist="38100" dir="2700000" algn="tl">
                  <a:srgbClr val="000000">
                    <a:alpha val="43137"/>
                  </a:srgbClr>
                </a:outerShdw>
              </a:effectLst>
            </a:rPr>
            <a:t>Przekonuje nas o grzechu (J </a:t>
          </a:r>
          <a:r>
            <a:rPr lang="pl-PL" sz="2000" b="1" noProof="0" dirty="0" smtClean="0">
              <a:effectLst>
                <a:outerShdw blurRad="38100" dist="38100" dir="2700000" algn="tl">
                  <a:srgbClr val="000000">
                    <a:alpha val="43137"/>
                  </a:srgbClr>
                </a:outerShdw>
              </a:effectLst>
            </a:rPr>
            <a:t>16,8</a:t>
          </a:r>
          <a:r>
            <a:rPr lang="pl-PL"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pl-PL" sz="2000" b="1" noProof="0" dirty="0">
              <a:effectLst>
                <a:outerShdw blurRad="38100" dist="38100" dir="2700000" algn="tl">
                  <a:srgbClr val="000000">
                    <a:alpha val="43137"/>
                  </a:srgbClr>
                </a:outerShdw>
              </a:effectLst>
            </a:rPr>
            <a:t>On prowadzi nas do całej prawdy (J </a:t>
          </a:r>
          <a:r>
            <a:rPr lang="pl-PL" sz="2000" b="1" noProof="0" dirty="0" smtClean="0">
              <a:effectLst>
                <a:outerShdw blurRad="38100" dist="38100" dir="2700000" algn="tl">
                  <a:srgbClr val="000000">
                    <a:alpha val="43137"/>
                  </a:srgbClr>
                </a:outerShdw>
              </a:effectLst>
            </a:rPr>
            <a:t>16,13</a:t>
          </a:r>
          <a:r>
            <a:rPr lang="pl-PL"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t>
        <a:bodyPr/>
        <a:lstStyle/>
        <a:p>
          <a:endParaRPr lang="pl-PL"/>
        </a:p>
      </dgm:t>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t>
        <a:bodyPr/>
        <a:lstStyle/>
        <a:p>
          <a:endParaRPr lang="pl-PL"/>
        </a:p>
      </dgm:t>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t>
        <a:bodyPr/>
        <a:lstStyle/>
        <a:p>
          <a:endParaRPr lang="pl-PL"/>
        </a:p>
      </dgm:t>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t>
        <a:bodyPr/>
        <a:lstStyle/>
        <a:p>
          <a:endParaRPr lang="pl-PL"/>
        </a:p>
      </dgm:t>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t>
        <a:bodyPr/>
        <a:lstStyle/>
        <a:p>
          <a:endParaRPr lang="pl-PL"/>
        </a:p>
      </dgm:t>
    </dgm:pt>
  </dgm:ptLst>
  <dgm:cxnLst>
    <dgm:cxn modelId="{E29E4CFF-35BB-4AE4-8267-9A07F3CA1779}" type="presOf" srcId="{1FF8A6FC-EF2B-4E67-B005-4C69DD03F972}" destId="{B6F811C8-8640-406C-A6AA-8E6DEC70BB3C}" srcOrd="0" destOrd="0" presId="urn:microsoft.com/office/officeart/2005/8/layout/vList3#1"/>
    <dgm:cxn modelId="{F578CCE6-2520-4B0F-9116-B889CA0366F1}" type="presOf" srcId="{B8B29081-C3F7-404E-BC3B-0EC2FDA475F1}" destId="{93173098-8883-40F7-B292-42DF22E34511}" srcOrd="0" destOrd="0" presId="urn:microsoft.com/office/officeart/2005/8/layout/vList3#1"/>
    <dgm:cxn modelId="{2B7A6F69-96EE-421B-A5B8-7F53AC834303}" type="presOf" srcId="{73314C7D-34D2-42EF-87F1-EE1453A9F2BF}" destId="{1C76B845-8E1D-43F4-AC2A-A5851DFAC1F8}" srcOrd="0" destOrd="0" presId="urn:microsoft.com/office/officeart/2005/8/layout/vList3#1"/>
    <dgm:cxn modelId="{0C6967B4-84F1-4705-8C11-4F44C77FD1FF}" type="presOf" srcId="{36C0C966-28A0-4329-BF9E-CAD6E06B5CDB}" destId="{4423F01F-5BB6-4DE8-941B-A6ABD5E0C6CC}" srcOrd="0" destOrd="0" presId="urn:microsoft.com/office/officeart/2005/8/layout/vList3#1"/>
    <dgm:cxn modelId="{165CA7FA-5257-4158-8CB0-63F6CBEA1A63}" srcId="{73314C7D-34D2-42EF-87F1-EE1453A9F2BF}" destId="{36C0C966-28A0-4329-BF9E-CAD6E06B5CDB}" srcOrd="3" destOrd="0" parTransId="{6B936D32-FF7D-4993-BE30-839408A9C3FE}" sibTransId="{FE8A1735-A40B-43A6-8A2C-7D2F86ACB040}"/>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8A866C35-7028-40BB-A922-1B0E05E090BA}" type="presOf" srcId="{714F0334-CBA6-4CBD-82CD-33C56B729413}" destId="{E1EEA759-5146-4348-80E7-524FC380A559}" srcOrd="0" destOrd="0" presId="urn:microsoft.com/office/officeart/2005/8/layout/vList3#1"/>
    <dgm:cxn modelId="{A9A8391E-BCA0-4E83-A73B-1AAC1AFA38F3}" srcId="{73314C7D-34D2-42EF-87F1-EE1453A9F2BF}" destId="{B8B29081-C3F7-404E-BC3B-0EC2FDA475F1}" srcOrd="2" destOrd="0" parTransId="{64BBF2D3-BF0D-40E4-9CD2-D4AEC5A70443}" sibTransId="{00F29483-6E7F-4F11-B743-5CBEB4AE1AAC}"/>
    <dgm:cxn modelId="{07946016-C5DF-4568-9455-1D1D52176375}" type="presParOf" srcId="{1C76B845-8E1D-43F4-AC2A-A5851DFAC1F8}" destId="{FD1738AB-E811-494A-B0FE-A04B4E5763F4}" srcOrd="0" destOrd="0" presId="urn:microsoft.com/office/officeart/2005/8/layout/vList3#1"/>
    <dgm:cxn modelId="{395151CF-0A1D-422B-BC5E-8189384D15F1}" type="presParOf" srcId="{FD1738AB-E811-494A-B0FE-A04B4E5763F4}" destId="{BD7F966C-344C-4880-A71C-848E52194C0E}" srcOrd="0" destOrd="0" presId="urn:microsoft.com/office/officeart/2005/8/layout/vList3#1"/>
    <dgm:cxn modelId="{418C3CB9-6E10-4B31-A899-7ABCEBB62A27}" type="presParOf" srcId="{FD1738AB-E811-494A-B0FE-A04B4E5763F4}" destId="{E1EEA759-5146-4348-80E7-524FC380A559}" srcOrd="1" destOrd="0" presId="urn:microsoft.com/office/officeart/2005/8/layout/vList3#1"/>
    <dgm:cxn modelId="{06C9940D-8C8B-4816-B9BC-65CBD174009E}" type="presParOf" srcId="{1C76B845-8E1D-43F4-AC2A-A5851DFAC1F8}" destId="{2D635DA3-D7C3-42C8-9D18-A29643C7B119}" srcOrd="1" destOrd="0" presId="urn:microsoft.com/office/officeart/2005/8/layout/vList3#1"/>
    <dgm:cxn modelId="{5F71D74B-D167-4A33-8CD8-1A8A0D8DDD58}" type="presParOf" srcId="{1C76B845-8E1D-43F4-AC2A-A5851DFAC1F8}" destId="{C0FDF3AB-8660-43BA-95FA-749C25EBCC47}" srcOrd="2" destOrd="0" presId="urn:microsoft.com/office/officeart/2005/8/layout/vList3#1"/>
    <dgm:cxn modelId="{51C3AFF6-D20A-4558-AE0E-0B90083E7CC3}" type="presParOf" srcId="{C0FDF3AB-8660-43BA-95FA-749C25EBCC47}" destId="{07903487-9C75-4F36-BAAD-3999608CFCC1}" srcOrd="0" destOrd="0" presId="urn:microsoft.com/office/officeart/2005/8/layout/vList3#1"/>
    <dgm:cxn modelId="{42B4E07C-8972-446B-AAB6-C8FCFB46D115}" type="presParOf" srcId="{C0FDF3AB-8660-43BA-95FA-749C25EBCC47}" destId="{B6F811C8-8640-406C-A6AA-8E6DEC70BB3C}" srcOrd="1" destOrd="0" presId="urn:microsoft.com/office/officeart/2005/8/layout/vList3#1"/>
    <dgm:cxn modelId="{7163E092-164D-427D-9ADF-0BE7FE27F3D5}" type="presParOf" srcId="{1C76B845-8E1D-43F4-AC2A-A5851DFAC1F8}" destId="{0CB5A3AB-4852-4AA2-A615-455E228D7036}" srcOrd="3" destOrd="0" presId="urn:microsoft.com/office/officeart/2005/8/layout/vList3#1"/>
    <dgm:cxn modelId="{A2B8E4F6-96CB-44F2-BCF0-470CA6267E11}" type="presParOf" srcId="{1C76B845-8E1D-43F4-AC2A-A5851DFAC1F8}" destId="{52BD65F2-B2C4-498F-8F74-57368FA0F118}" srcOrd="4" destOrd="0" presId="urn:microsoft.com/office/officeart/2005/8/layout/vList3#1"/>
    <dgm:cxn modelId="{0E1102FB-E938-4E81-90E8-649D4541A2AE}" type="presParOf" srcId="{52BD65F2-B2C4-498F-8F74-57368FA0F118}" destId="{E82A5EE8-5D4A-48AE-B257-2340C0E1B182}" srcOrd="0" destOrd="0" presId="urn:microsoft.com/office/officeart/2005/8/layout/vList3#1"/>
    <dgm:cxn modelId="{BA5D192A-6681-4621-8172-C205938FA96A}" type="presParOf" srcId="{52BD65F2-B2C4-498F-8F74-57368FA0F118}" destId="{93173098-8883-40F7-B292-42DF22E34511}" srcOrd="1" destOrd="0" presId="urn:microsoft.com/office/officeart/2005/8/layout/vList3#1"/>
    <dgm:cxn modelId="{BDE281AB-9AE9-4F14-9315-643E51475EE3}" type="presParOf" srcId="{1C76B845-8E1D-43F4-AC2A-A5851DFAC1F8}" destId="{B23B91E0-2052-40C6-A316-BEEB2F3A95B4}" srcOrd="5" destOrd="0" presId="urn:microsoft.com/office/officeart/2005/8/layout/vList3#1"/>
    <dgm:cxn modelId="{FE77BA91-5063-4EAB-AB92-AE5DBE9C2540}" type="presParOf" srcId="{1C76B845-8E1D-43F4-AC2A-A5851DFAC1F8}" destId="{8427C215-FFB5-477A-A444-8A15E9A29F09}" srcOrd="6" destOrd="0" presId="urn:microsoft.com/office/officeart/2005/8/layout/vList3#1"/>
    <dgm:cxn modelId="{C0D7215D-70C2-4180-A055-FAC270D6EB10}" type="presParOf" srcId="{8427C215-FFB5-477A-A444-8A15E9A29F09}" destId="{656187B0-B962-462C-A5AD-3ABA3D521DB8}" srcOrd="0" destOrd="0" presId="urn:microsoft.com/office/officeart/2005/8/layout/vList3#1"/>
    <dgm:cxn modelId="{A75CEE72-53EF-4CE5-A781-8684BBBA67B7}" type="presParOf" srcId="{8427C215-FFB5-477A-A444-8A15E9A29F09}" destId="{4423F01F-5BB6-4DE8-941B-A6ABD5E0C6CC}" srcOrd="1" destOrd="0" presId="urn:microsoft.com/office/officeart/2005/8/layout/vList3#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cstate="print">
            <a:extLst>
              <a:ext uri="{28A0092B-C50C-407E-A947-70E740481C1C}">
                <a14:useLocalDpi xmlns=""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pl-PL" sz="1800" b="1" kern="1200" noProof="0" dirty="0" smtClean="0">
              <a:effectLst/>
            </a:rPr>
            <a:t>Nie możemy zadowalać się półprawdami ani powierzchownym studiowaniem Biblii. Musimy odrzucić ludzkie doktryny (błyskotki) i zagłębić się w studiowanie Biblii, aby usunąć wszelkie niedoskonałości (zanieczyszczenia) z naszego jej rozumienia.</a:t>
          </a:r>
          <a:endParaRPr lang="en" sz="1800" kern="1200" noProof="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pl-PL" sz="2000" b="1" kern="1200" noProof="0" dirty="0" smtClean="0">
              <a:effectLst>
                <a:outerShdw blurRad="38100" dist="38100" dir="2700000" algn="tl">
                  <a:srgbClr val="000000">
                    <a:alpha val="43137"/>
                  </a:srgbClr>
                </a:outerShdw>
              </a:effectLst>
            </a:rPr>
            <a:t>Kup złota w ogniu oczyszczonego</a:t>
          </a:r>
          <a:endParaRPr lang="en" sz="2000" kern="1200" noProof="0" dirty="0">
            <a:effectLst>
              <a:outerShdw blurRad="38100" dist="38100" dir="2700000" algn="tl">
                <a:srgbClr val="000000">
                  <a:alpha val="43137"/>
                </a:srgbClr>
              </a:outerShdw>
            </a:effectLst>
          </a:endParaRPr>
        </a:p>
      </dsp:txBody>
      <dsp:txXfrm>
        <a:off x="223634" y="2042"/>
        <a:ext cx="4247996" cy="41797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cstate="print">
            <a:extLst>
              <a:ext uri="{BEBA8EAE-BF5A-486C-A8C5-ECC9F3942E4B}">
                <a14:imgProps xmlns="" xmlns:a14="http://schemas.microsoft.com/office/drawing/2010/main">
                  <a14:imgLayer r:embed="rId2">
                    <a14:imgEffect>
                      <a14:brightnessContrast bright="20000"/>
                    </a14:imgEffect>
                  </a14:imgLayer>
                </a14:imgProps>
              </a:ext>
              <a:ext uri="{28A0092B-C50C-407E-A947-70E740481C1C}">
                <a14:useLocalDpi xmlns=""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pl-PL" sz="1800" b="1" kern="1200" noProof="0" dirty="0" smtClean="0">
              <a:effectLst/>
            </a:rPr>
            <a:t>Uznanie sprawiedliwości Jezusa za jedyną drogę do zbawienia. Próba stawienia się przed Bogiem dzięki własnym sprawiedliwym uczynkom oznacza pokazanie się przed Nim nago.</a:t>
          </a:r>
          <a:endParaRPr lang="en" sz="1800" kern="1200" noProof="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pl-PL" sz="2000" b="1" kern="1200" noProof="0" dirty="0" smtClean="0">
              <a:effectLst>
                <a:outerShdw blurRad="38100" dist="38100" dir="2700000" algn="tl">
                  <a:srgbClr val="000000">
                    <a:alpha val="43137"/>
                  </a:srgbClr>
                </a:outerShdw>
              </a:effectLst>
            </a:rPr>
            <a:t>Kup białe szaty</a:t>
          </a:r>
          <a:endParaRPr lang="en" sz="2000" kern="1200" noProof="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3415F4-ADED-4FAF-8BB4-1D211254539B}">
      <dsp:nvSpPr>
        <dsp:cNvPr id="0" name=""/>
        <dsp:cNvSpPr/>
      </dsp:nvSpPr>
      <dsp:spPr>
        <a:xfrm>
          <a:off x="389200"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89926" y="545414"/>
          <a:ext cx="2339991" cy="1692811"/>
        </a:xfrm>
        <a:prstGeom prst="rect">
          <a:avLst/>
        </a:prstGeom>
        <a:blipFill dpi="0" rotWithShape="1">
          <a:blip xmlns:r="http://schemas.openxmlformats.org/officeDocument/2006/relationships" r:embed="rId1" cstate="hqprint">
            <a:extLst>
              <a:ext uri="{BEBA8EAE-BF5A-486C-A8C5-ECC9F3942E4B}">
                <a14:imgProps xmlns="" xmlns:a14="http://schemas.microsoft.com/office/drawing/2010/main">
                  <a14:imgLayer r:embed="rId2">
                    <a14:imgEffect>
                      <a14:brightnessContrast bright="20000"/>
                    </a14:imgEffect>
                  </a14:imgLayer>
                </a14:imgProps>
              </a:ext>
              <a:ext uri="{28A0092B-C50C-407E-A947-70E740481C1C}">
                <a14:useLocalDpi xmlns=""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17919"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800100">
            <a:lnSpc>
              <a:spcPct val="90000"/>
            </a:lnSpc>
            <a:spcBef>
              <a:spcPct val="0"/>
            </a:spcBef>
            <a:spcAft>
              <a:spcPct val="35000"/>
            </a:spcAft>
          </a:pPr>
          <a:r>
            <a:rPr lang="pl-PL" sz="1800" b="1" kern="1200" noProof="0" dirty="0" smtClean="0">
              <a:effectLst/>
            </a:rPr>
            <a:t>Przyjmijcie Ducha Świętego. Tylko On może obdarzyć nas duchowym rozeznaniem i przekonać nas o naszym prawdziwym stanie (J 16,8).</a:t>
          </a:r>
          <a:endParaRPr lang="en" sz="1800" kern="1200" noProof="0" dirty="0">
            <a:effectLst/>
          </a:endParaRPr>
        </a:p>
      </dsp:txBody>
      <dsp:txXfrm>
        <a:off x="417919" y="2238226"/>
        <a:ext cx="2484006" cy="1943598"/>
      </dsp:txXfrm>
    </dsp:sp>
    <dsp:sp modelId="{E987A411-ADF2-4352-9A3E-5F896F6B1B68}">
      <dsp:nvSpPr>
        <dsp:cNvPr id="0" name=""/>
        <dsp:cNvSpPr/>
      </dsp:nvSpPr>
      <dsp:spPr>
        <a:xfrm>
          <a:off x="387126"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pl-PL" sz="2000" b="1" kern="1200" noProof="0" dirty="0" smtClean="0">
              <a:effectLst>
                <a:outerShdw blurRad="38100" dist="38100" dir="2700000" algn="tl">
                  <a:srgbClr val="000000">
                    <a:alpha val="43137"/>
                  </a:srgbClr>
                </a:outerShdw>
              </a:effectLst>
            </a:rPr>
            <a:t>Kup maść na oczy</a:t>
          </a:r>
          <a:endParaRPr lang="en" sz="2000" b="1" kern="1200" noProof="0" dirty="0">
            <a:effectLst>
              <a:outerShdw blurRad="38100" dist="38100" dir="2700000" algn="tl">
                <a:srgbClr val="000000">
                  <a:alpha val="43137"/>
                </a:srgbClr>
              </a:outerShdw>
            </a:effectLst>
          </a:endParaRPr>
        </a:p>
      </dsp:txBody>
      <dsp:txXfrm>
        <a:off x="387126" y="2042"/>
        <a:ext cx="2447993" cy="41797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51F407-7513-4C75-8FEE-7E19CBD2DF89}">
      <dsp:nvSpPr>
        <dsp:cNvPr id="0" name=""/>
        <dsp:cNvSpPr/>
      </dsp:nvSpPr>
      <dsp:spPr>
        <a:xfrm>
          <a:off x="326" y="53049"/>
          <a:ext cx="1475911" cy="1776596"/>
        </a:xfrm>
        <a:prstGeom prst="rect">
          <a:avLst/>
        </a:prstGeom>
        <a:blipFill rotWithShape="1">
          <a:blip xmlns:r="http://schemas.openxmlformats.org/officeDocument/2006/relationships" r:embed="rId1" cstate="email">
            <a:extLst>
              <a:ext uri="{28A0092B-C50C-407E-A947-70E740481C1C}">
                <a14:useLocalDpi xmlns:a14="http://schemas.microsoft.com/office/drawing/2010/main" xmlns=""/>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33196" y="1777924"/>
          <a:ext cx="1513485" cy="1421275"/>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b="1" kern="1200" noProof="0" dirty="0"/>
            <a:t>Postanowił </a:t>
          </a:r>
          <a:r>
            <a:rPr lang="pl-PL" sz="1800" b="1" kern="1200" noProof="0" dirty="0" smtClean="0"/>
            <a:t>nas stworzyć </a:t>
          </a:r>
          <a:r>
            <a:rPr lang="pl-PL" sz="1800" b="1" kern="1200" noProof="0" dirty="0"/>
            <a:t>
(Rdz </a:t>
          </a:r>
          <a:r>
            <a:rPr lang="pl-PL" sz="1800" b="1" kern="1200" noProof="0" dirty="0" smtClean="0"/>
            <a:t>2,7</a:t>
          </a:r>
          <a:r>
            <a:rPr lang="pl-PL" sz="1800" b="1" kern="1200" noProof="0" dirty="0"/>
            <a:t>)</a:t>
          </a:r>
          <a:endParaRPr lang="en" sz="1800" kern="1200" noProof="0" dirty="0"/>
        </a:p>
      </dsp:txBody>
      <dsp:txXfrm>
        <a:off x="33196" y="1777924"/>
        <a:ext cx="1513485" cy="1421275"/>
      </dsp:txXfrm>
    </dsp:sp>
    <dsp:sp modelId="{82582CD3-6F25-4839-B5CD-59E085EE7CF9}">
      <dsp:nvSpPr>
        <dsp:cNvPr id="0" name=""/>
        <dsp:cNvSpPr/>
      </dsp:nvSpPr>
      <dsp:spPr>
        <a:xfrm>
          <a:off x="1694272" y="53049"/>
          <a:ext cx="1475911" cy="1776596"/>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xmlns=""/>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773308" y="1777924"/>
          <a:ext cx="1421155" cy="1421275"/>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b="1" kern="1200" noProof="0" dirty="0"/>
            <a:t>On nas szuka, gdy zgrzeszymy (Rdz </a:t>
          </a:r>
          <a:r>
            <a:rPr lang="pl-PL" sz="1800" b="1" kern="1200" noProof="0" dirty="0" smtClean="0"/>
            <a:t>3,8–9</a:t>
          </a:r>
          <a:r>
            <a:rPr lang="pl-PL" sz="1800" b="1" kern="1200" noProof="0" dirty="0"/>
            <a:t>)
</a:t>
          </a:r>
          <a:endParaRPr lang="en" sz="1800" kern="1200" noProof="0" dirty="0"/>
        </a:p>
      </dsp:txBody>
      <dsp:txXfrm>
        <a:off x="1773308" y="1777924"/>
        <a:ext cx="1421155" cy="1421275"/>
      </dsp:txXfrm>
    </dsp:sp>
    <dsp:sp modelId="{2689B363-DF21-48B7-961E-AE76016241D0}">
      <dsp:nvSpPr>
        <dsp:cNvPr id="0" name=""/>
        <dsp:cNvSpPr/>
      </dsp:nvSpPr>
      <dsp:spPr>
        <a:xfrm>
          <a:off x="3342054" y="53049"/>
          <a:ext cx="1475911" cy="1776596"/>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474886" y="1777924"/>
          <a:ext cx="1313561" cy="1421275"/>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b="1" kern="1200" noProof="0" dirty="0"/>
            <a:t>Oddał samego siebie, aby nas </a:t>
          </a:r>
          <a:r>
            <a:rPr lang="pl-PL" sz="1800" b="1" kern="1200" noProof="0" dirty="0" smtClean="0"/>
            <a:t>zbawić    </a:t>
          </a:r>
          <a:r>
            <a:rPr lang="pl-PL" sz="1800" b="1" kern="1200" noProof="0" dirty="0"/>
            <a:t>(J </a:t>
          </a:r>
          <a:r>
            <a:rPr lang="pl-PL" sz="1800" b="1" kern="1200" noProof="0" dirty="0" smtClean="0"/>
            <a:t>3,16</a:t>
          </a:r>
          <a:r>
            <a:rPr lang="pl-PL" sz="1800" b="1" kern="1200" noProof="0" dirty="0"/>
            <a:t>)</a:t>
          </a:r>
          <a:endParaRPr lang="en" sz="1800" kern="1200" noProof="0" dirty="0"/>
        </a:p>
      </dsp:txBody>
      <dsp:txXfrm>
        <a:off x="3474886" y="1777924"/>
        <a:ext cx="1313561" cy="1421275"/>
      </dsp:txXfrm>
    </dsp:sp>
    <dsp:sp modelId="{027EF167-1BD9-440E-B2CE-9F1F4DB31BB7}">
      <dsp:nvSpPr>
        <dsp:cNvPr id="0" name=""/>
        <dsp:cNvSpPr/>
      </dsp:nvSpPr>
      <dsp:spPr>
        <a:xfrm>
          <a:off x="5312963" y="53049"/>
          <a:ext cx="1475911" cy="1776596"/>
        </a:xfrm>
        <a:prstGeom prst="rect">
          <a:avLst/>
        </a:prstGeom>
        <a:blipFill rotWithShape="1">
          <a:blip xmlns:r="http://schemas.openxmlformats.org/officeDocument/2006/relationships" r:embed="rId5" cstate="email">
            <a:extLst>
              <a:ext uri="{28A0092B-C50C-407E-A947-70E740481C1C}">
                <a14:useLocalDpi xmlns:a14="http://schemas.microsoft.com/office/drawing/2010/main" xmlns=""/>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965557" y="1777924"/>
          <a:ext cx="2274037" cy="1421275"/>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b="1" kern="1200" noProof="0" dirty="0"/>
            <a:t>Chce nam dać nagrodę: zasiąść z Nim i cieszyć się wiecznością w Jego towarzystwie (</a:t>
          </a:r>
          <a:r>
            <a:rPr lang="pl-PL" sz="1800" b="1" kern="1200" noProof="0" dirty="0" err="1"/>
            <a:t>Ap</a:t>
          </a:r>
          <a:r>
            <a:rPr lang="pl-PL" sz="1800" b="1" kern="1200" noProof="0" dirty="0"/>
            <a:t> 3,21)</a:t>
          </a:r>
          <a:endParaRPr lang="en" sz="1800" kern="1200" noProof="0" dirty="0"/>
        </a:p>
      </dsp:txBody>
      <dsp:txXfrm>
        <a:off x="4965557" y="1777924"/>
        <a:ext cx="2274037" cy="142127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EEA759-5146-4348-80E7-524FC380A559}">
      <dsp:nvSpPr>
        <dsp:cNvPr id="0" name=""/>
        <dsp:cNvSpPr/>
      </dsp:nvSpPr>
      <dsp:spPr>
        <a:xfrm rot="10800000">
          <a:off x="339873" y="385"/>
          <a:ext cx="5779516" cy="443588"/>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5610" tIns="76200" rIns="142240" bIns="76200" numCol="1" spcCol="1270" anchor="ctr" anchorCtr="0">
          <a:noAutofit/>
        </a:bodyPr>
        <a:lstStyle/>
        <a:p>
          <a:pPr lvl="0" algn="l" defTabSz="889000">
            <a:lnSpc>
              <a:spcPct val="90000"/>
            </a:lnSpc>
            <a:spcBef>
              <a:spcPct val="0"/>
            </a:spcBef>
            <a:spcAft>
              <a:spcPct val="35000"/>
            </a:spcAft>
          </a:pPr>
          <a:r>
            <a:rPr lang="pl-PL" sz="2000" b="1" kern="1200" noProof="0" dirty="0">
              <a:effectLst>
                <a:outerShdw blurRad="38100" dist="38100" dir="2700000" algn="tl">
                  <a:srgbClr val="000000">
                    <a:alpha val="43137"/>
                  </a:srgbClr>
                </a:outerShdw>
              </a:effectLst>
            </a:rPr>
            <a:t>On jest naszym Pocieszycielem (J </a:t>
          </a:r>
          <a:r>
            <a:rPr lang="pl-PL" sz="2000" b="1" kern="1200" noProof="0" dirty="0" smtClean="0">
              <a:effectLst>
                <a:outerShdw blurRad="38100" dist="38100" dir="2700000" algn="tl">
                  <a:srgbClr val="000000">
                    <a:alpha val="43137"/>
                  </a:srgbClr>
                </a:outerShdw>
              </a:effectLst>
            </a:rPr>
            <a:t>14,16–17</a:t>
          </a:r>
          <a:r>
            <a:rPr lang="pl-PL"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39873" y="385"/>
        <a:ext cx="5779516" cy="443588"/>
      </dsp:txXfrm>
    </dsp:sp>
    <dsp:sp modelId="{BD7F966C-344C-4880-A71C-848E52194C0E}">
      <dsp:nvSpPr>
        <dsp:cNvPr id="0" name=""/>
        <dsp:cNvSpPr/>
      </dsp:nvSpPr>
      <dsp:spPr>
        <a:xfrm>
          <a:off x="0" y="385"/>
          <a:ext cx="443588" cy="443588"/>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339873" y="554870"/>
          <a:ext cx="5779516" cy="443588"/>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5610" tIns="76200" rIns="142240" bIns="76200" numCol="1" spcCol="1270" anchor="ctr" anchorCtr="0">
          <a:noAutofit/>
        </a:bodyPr>
        <a:lstStyle/>
        <a:p>
          <a:pPr lvl="0" algn="l" defTabSz="889000">
            <a:lnSpc>
              <a:spcPct val="90000"/>
            </a:lnSpc>
            <a:spcBef>
              <a:spcPct val="0"/>
            </a:spcBef>
            <a:spcAft>
              <a:spcPct val="35000"/>
            </a:spcAft>
          </a:pPr>
          <a:r>
            <a:rPr lang="pl-PL" sz="2000" b="1" kern="1200" noProof="0" dirty="0">
              <a:effectLst>
                <a:outerShdw blurRad="38100" dist="38100" dir="2700000" algn="tl">
                  <a:srgbClr val="000000">
                    <a:alpha val="43137"/>
                  </a:srgbClr>
                </a:outerShdw>
              </a:effectLst>
            </a:rPr>
            <a:t>On objawia nam Jezusa (J </a:t>
          </a:r>
          <a:r>
            <a:rPr lang="pl-PL" sz="2000" b="1" kern="1200" noProof="0" dirty="0" smtClean="0">
              <a:effectLst>
                <a:outerShdw blurRad="38100" dist="38100" dir="2700000" algn="tl">
                  <a:srgbClr val="000000">
                    <a:alpha val="43137"/>
                  </a:srgbClr>
                </a:outerShdw>
              </a:effectLst>
            </a:rPr>
            <a:t>15,26</a:t>
          </a:r>
          <a:r>
            <a:rPr lang="pl-PL"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39873" y="554870"/>
        <a:ext cx="5779516" cy="443588"/>
      </dsp:txXfrm>
    </dsp:sp>
    <dsp:sp modelId="{07903487-9C75-4F36-BAAD-3999608CFCC1}">
      <dsp:nvSpPr>
        <dsp:cNvPr id="0" name=""/>
        <dsp:cNvSpPr/>
      </dsp:nvSpPr>
      <dsp:spPr>
        <a:xfrm>
          <a:off x="0" y="554870"/>
          <a:ext cx="443588" cy="443588"/>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339873" y="1109356"/>
          <a:ext cx="5779516" cy="443588"/>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5610" tIns="76200" rIns="142240" bIns="76200" numCol="1" spcCol="1270" anchor="ctr" anchorCtr="0">
          <a:noAutofit/>
        </a:bodyPr>
        <a:lstStyle/>
        <a:p>
          <a:pPr lvl="0" algn="l" defTabSz="889000">
            <a:lnSpc>
              <a:spcPct val="90000"/>
            </a:lnSpc>
            <a:spcBef>
              <a:spcPct val="0"/>
            </a:spcBef>
            <a:spcAft>
              <a:spcPct val="35000"/>
            </a:spcAft>
          </a:pPr>
          <a:r>
            <a:rPr lang="pl-PL" sz="2000" b="1" kern="1200" noProof="0" dirty="0">
              <a:effectLst>
                <a:outerShdw blurRad="38100" dist="38100" dir="2700000" algn="tl">
                  <a:srgbClr val="000000">
                    <a:alpha val="43137"/>
                  </a:srgbClr>
                </a:outerShdw>
              </a:effectLst>
            </a:rPr>
            <a:t>Przekonuje nas o grzechu (J </a:t>
          </a:r>
          <a:r>
            <a:rPr lang="pl-PL" sz="2000" b="1" kern="1200" noProof="0" dirty="0" smtClean="0">
              <a:effectLst>
                <a:outerShdw blurRad="38100" dist="38100" dir="2700000" algn="tl">
                  <a:srgbClr val="000000">
                    <a:alpha val="43137"/>
                  </a:srgbClr>
                </a:outerShdw>
              </a:effectLst>
            </a:rPr>
            <a:t>16,8</a:t>
          </a:r>
          <a:r>
            <a:rPr lang="pl-PL"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39873" y="1109356"/>
        <a:ext cx="5779516" cy="443588"/>
      </dsp:txXfrm>
    </dsp:sp>
    <dsp:sp modelId="{E82A5EE8-5D4A-48AE-B257-2340C0E1B182}">
      <dsp:nvSpPr>
        <dsp:cNvPr id="0" name=""/>
        <dsp:cNvSpPr/>
      </dsp:nvSpPr>
      <dsp:spPr>
        <a:xfrm>
          <a:off x="0" y="1109356"/>
          <a:ext cx="443588" cy="443588"/>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339873" y="1663841"/>
          <a:ext cx="5779516" cy="443588"/>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5610" tIns="76200" rIns="142240" bIns="76200" numCol="1" spcCol="1270" anchor="ctr" anchorCtr="0">
          <a:noAutofit/>
        </a:bodyPr>
        <a:lstStyle/>
        <a:p>
          <a:pPr lvl="0" algn="l" defTabSz="889000">
            <a:lnSpc>
              <a:spcPct val="90000"/>
            </a:lnSpc>
            <a:spcBef>
              <a:spcPct val="0"/>
            </a:spcBef>
            <a:spcAft>
              <a:spcPct val="35000"/>
            </a:spcAft>
          </a:pPr>
          <a:r>
            <a:rPr lang="pl-PL" sz="2000" b="1" kern="1200" noProof="0" dirty="0">
              <a:effectLst>
                <a:outerShdw blurRad="38100" dist="38100" dir="2700000" algn="tl">
                  <a:srgbClr val="000000">
                    <a:alpha val="43137"/>
                  </a:srgbClr>
                </a:outerShdw>
              </a:effectLst>
            </a:rPr>
            <a:t>On prowadzi nas do całej prawdy (J </a:t>
          </a:r>
          <a:r>
            <a:rPr lang="pl-PL" sz="2000" b="1" kern="1200" noProof="0" dirty="0" smtClean="0">
              <a:effectLst>
                <a:outerShdw blurRad="38100" dist="38100" dir="2700000" algn="tl">
                  <a:srgbClr val="000000">
                    <a:alpha val="43137"/>
                  </a:srgbClr>
                </a:outerShdw>
              </a:effectLst>
            </a:rPr>
            <a:t>16,13</a:t>
          </a:r>
          <a:r>
            <a:rPr lang="pl-PL"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39873" y="1663841"/>
        <a:ext cx="5779516" cy="443588"/>
      </dsp:txXfrm>
    </dsp:sp>
    <dsp:sp modelId="{656187B0-B962-462C-A5AD-3ABA3D521DB8}">
      <dsp:nvSpPr>
        <dsp:cNvPr id="0" name=""/>
        <dsp:cNvSpPr/>
      </dsp:nvSpPr>
      <dsp:spPr>
        <a:xfrm>
          <a:off x="0" y="1663841"/>
          <a:ext cx="443588" cy="443588"/>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pPr/>
              <a:t>02/04/2026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pPr/>
              <a:t>‹#›</a:t>
            </a:fld>
            <a:endParaRPr lang="es-ES"/>
          </a:p>
        </p:txBody>
      </p:sp>
    </p:spTree>
    <p:extLst>
      <p:ext uri="{BB962C8B-B14F-4D97-AF65-F5344CB8AC3E}">
        <p14:creationId xmlns=""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solidFill>
                  <a:prstClr val="black"/>
                </a:solidFill>
                <a:latin typeface="Calibri"/>
              </a:rPr>
              <a:pPr/>
              <a:t>11</a:t>
            </a:fld>
            <a:endParaRPr lang="es-ES">
              <a:solidFill>
                <a:prstClr val="black"/>
              </a:solidFill>
              <a:latin typeface="Calibri"/>
            </a:endParaRPr>
          </a:p>
        </p:txBody>
      </p:sp>
    </p:spTree>
    <p:extLst>
      <p:ext uri="{BB962C8B-B14F-4D97-AF65-F5344CB8AC3E}">
        <p14:creationId xmlns:p14="http://schemas.microsoft.com/office/powerpoint/2010/main" xmlns="" val="5670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5" name="Marcador de pie de página 4">
            <a:extLst>
              <a:ext uri="{FF2B5EF4-FFF2-40B4-BE49-F238E27FC236}">
                <a16:creationId xmlns=""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139308493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5" name="Marcador de pie de página 4">
            <a:extLst>
              <a:ext uri="{FF2B5EF4-FFF2-40B4-BE49-F238E27FC236}">
                <a16:creationId xmlns=""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23300885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5" name="Marcador de pie de página 4">
            <a:extLst>
              <a:ext uri="{FF2B5EF4-FFF2-40B4-BE49-F238E27FC236}">
                <a16:creationId xmlns=""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33008281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22B6C77C-21AF-C545-D18D-E87397B22562}"/>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6192493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743FDD80-E545-00B6-014E-52A052FD938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057030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2F814D90-DF7F-F8DE-B4E2-32A43EECF319}"/>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3105763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6" name="Marcador de pie de página 5">
            <a:extLst>
              <a:ext uri="{FF2B5EF4-FFF2-40B4-BE49-F238E27FC236}">
                <a16:creationId xmlns="" xmlns:a16="http://schemas.microsoft.com/office/drawing/2014/main" id="{1A950298-4F06-46BD-3387-4A4E1FE94F4C}"/>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254408321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8" name="Marcador de pie de página 7">
            <a:extLst>
              <a:ext uri="{FF2B5EF4-FFF2-40B4-BE49-F238E27FC236}">
                <a16:creationId xmlns="" xmlns:a16="http://schemas.microsoft.com/office/drawing/2014/main" id="{2E98C94B-8884-B9DB-064A-19F69735DC18}"/>
              </a:ext>
            </a:extLst>
          </p:cNvPr>
          <p:cNvSpPr>
            <a:spLocks noGrp="1"/>
          </p:cNvSpPr>
          <p:nvPr>
            <p:ph type="ftr" sz="quarter" idx="11"/>
          </p:nvPr>
        </p:nvSpPr>
        <p:spPr/>
        <p:txBody>
          <a:bodyPr/>
          <a:lstStyle/>
          <a:p>
            <a:endParaRPr lang="es-ES">
              <a:solidFill>
                <a:prstClr val="black">
                  <a:tint val="82000"/>
                </a:prstClr>
              </a:solidFill>
            </a:endParaRPr>
          </a:p>
        </p:txBody>
      </p:sp>
      <p:sp>
        <p:nvSpPr>
          <p:cNvPr id="9" name="Marcador de número de diapositiva 8">
            <a:extLst>
              <a:ext uri="{FF2B5EF4-FFF2-40B4-BE49-F238E27FC236}">
                <a16:creationId xmlns=""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40061906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4" name="Marcador de pie de página 3">
            <a:extLst>
              <a:ext uri="{FF2B5EF4-FFF2-40B4-BE49-F238E27FC236}">
                <a16:creationId xmlns="" xmlns:a16="http://schemas.microsoft.com/office/drawing/2014/main" id="{6A7A02D2-B45A-5162-32F6-A9B46CFF161F}"/>
              </a:ext>
            </a:extLst>
          </p:cNvPr>
          <p:cNvSpPr>
            <a:spLocks noGrp="1"/>
          </p:cNvSpPr>
          <p:nvPr>
            <p:ph type="ftr" sz="quarter" idx="11"/>
          </p:nvPr>
        </p:nvSpPr>
        <p:spPr/>
        <p:txBody>
          <a:bodyPr/>
          <a:lstStyle/>
          <a:p>
            <a:endParaRPr lang="es-ES">
              <a:solidFill>
                <a:prstClr val="black">
                  <a:tint val="82000"/>
                </a:prstClr>
              </a:solidFill>
            </a:endParaRPr>
          </a:p>
        </p:txBody>
      </p:sp>
      <p:sp>
        <p:nvSpPr>
          <p:cNvPr id="5" name="Marcador de número de diapositiva 4">
            <a:extLst>
              <a:ext uri="{FF2B5EF4-FFF2-40B4-BE49-F238E27FC236}">
                <a16:creationId xmlns=""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1298062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3" name="Marcador de pie de página 2">
            <a:extLst>
              <a:ext uri="{FF2B5EF4-FFF2-40B4-BE49-F238E27FC236}">
                <a16:creationId xmlns="" xmlns:a16="http://schemas.microsoft.com/office/drawing/2014/main" id="{211CA8A0-303A-9BC4-0D68-18E04D99D274}"/>
              </a:ext>
            </a:extLst>
          </p:cNvPr>
          <p:cNvSpPr>
            <a:spLocks noGrp="1"/>
          </p:cNvSpPr>
          <p:nvPr>
            <p:ph type="ftr" sz="quarter" idx="11"/>
          </p:nvPr>
        </p:nvSpPr>
        <p:spPr/>
        <p:txBody>
          <a:bodyPr/>
          <a:lstStyle/>
          <a:p>
            <a:endParaRPr lang="es-ES">
              <a:solidFill>
                <a:prstClr val="black">
                  <a:tint val="82000"/>
                </a:prstClr>
              </a:solidFill>
            </a:endParaRPr>
          </a:p>
        </p:txBody>
      </p:sp>
      <p:sp>
        <p:nvSpPr>
          <p:cNvPr id="4" name="Marcador de número de diapositiva 3">
            <a:extLst>
              <a:ext uri="{FF2B5EF4-FFF2-40B4-BE49-F238E27FC236}">
                <a16:creationId xmlns=""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9271427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6" name="Marcador de pie de página 5">
            <a:extLst>
              <a:ext uri="{FF2B5EF4-FFF2-40B4-BE49-F238E27FC236}">
                <a16:creationId xmlns="" xmlns:a16="http://schemas.microsoft.com/office/drawing/2014/main" id="{1CCC6F88-BDB2-628A-7031-1B6F074EA345}"/>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3334944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5" name="Marcador de pie de página 4">
            <a:extLst>
              <a:ext uri="{FF2B5EF4-FFF2-40B4-BE49-F238E27FC236}">
                <a16:creationId xmlns=""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2438844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6" name="Marcador de pie de página 5">
            <a:extLst>
              <a:ext uri="{FF2B5EF4-FFF2-40B4-BE49-F238E27FC236}">
                <a16:creationId xmlns="" xmlns:a16="http://schemas.microsoft.com/office/drawing/2014/main" id="{9D035876-FCCA-9614-E547-5BD6A92CAE04}"/>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23647869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8AEFAEF5-3F10-0A56-FE33-2F72FCBEE6E4}"/>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1182776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D1239B8D-734D-3E94-8B70-6C1B8E6E323C}"/>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30560991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02CC2FAD-6F7D-7159-5B29-C9799A121732}"/>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22B6C77C-21AF-C545-D18D-E87397B22562}"/>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18FDEA3C-F447-4176-40B2-AD8330B35585}"/>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3930849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039095CD-8861-49C8-8795-44D6F9341CE6}"/>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743FDD80-E545-00B6-014E-52A052FD938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86BED468-0C98-B4CE-C146-A88837D1180B}"/>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438844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72771732-0B85-17A6-8CB3-41FC1D80F01D}"/>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2F814D90-DF7F-F8DE-B4E2-32A43EECF319}"/>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79960D14-C7F7-B524-D7A2-7B8ADEA528C9}"/>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3463171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C5D8F935-E079-C65C-F08C-78EDD79DF234}"/>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1A950298-4F06-46BD-3387-4A4E1FE94F4C}"/>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9208CDBA-7AED-B39A-0C0A-E9180F733E59}"/>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8695267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96539645-3D3D-3C99-D153-28EF73475217}"/>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8" name="Marcador de pie de página 7">
            <a:extLst>
              <a:ext uri="{FF2B5EF4-FFF2-40B4-BE49-F238E27FC236}">
                <a16:creationId xmlns:a16="http://schemas.microsoft.com/office/drawing/2014/main" xmlns="" id="{2E98C94B-8884-B9DB-064A-19F69735DC18}"/>
              </a:ext>
            </a:extLst>
          </p:cNvPr>
          <p:cNvSpPr>
            <a:spLocks noGrp="1"/>
          </p:cNvSpPr>
          <p:nvPr>
            <p:ph type="ftr" sz="quarter" idx="11"/>
          </p:nvPr>
        </p:nvSpPr>
        <p:spPr/>
        <p:txBody>
          <a:bodyPr/>
          <a:lstStyle/>
          <a:p>
            <a:endParaRPr lang="es-ES">
              <a:solidFill>
                <a:prstClr val="black">
                  <a:tint val="82000"/>
                </a:prstClr>
              </a:solidFill>
            </a:endParaRPr>
          </a:p>
        </p:txBody>
      </p:sp>
      <p:sp>
        <p:nvSpPr>
          <p:cNvPr id="9" name="Marcador de número de diapositiva 8">
            <a:extLst>
              <a:ext uri="{FF2B5EF4-FFF2-40B4-BE49-F238E27FC236}">
                <a16:creationId xmlns:a16="http://schemas.microsoft.com/office/drawing/2014/main" xmlns="" id="{5223FF3E-7DA7-1E3C-85D7-6F79FC7AB665}"/>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0295982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D83E7B60-7C2A-DA69-1EDA-E0F3FEA67694}"/>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4" name="Marcador de pie de página 3">
            <a:extLst>
              <a:ext uri="{FF2B5EF4-FFF2-40B4-BE49-F238E27FC236}">
                <a16:creationId xmlns:a16="http://schemas.microsoft.com/office/drawing/2014/main" xmlns="" id="{6A7A02D2-B45A-5162-32F6-A9B46CFF161F}"/>
              </a:ext>
            </a:extLst>
          </p:cNvPr>
          <p:cNvSpPr>
            <a:spLocks noGrp="1"/>
          </p:cNvSpPr>
          <p:nvPr>
            <p:ph type="ftr" sz="quarter" idx="11"/>
          </p:nvPr>
        </p:nvSpPr>
        <p:spPr/>
        <p:txBody>
          <a:bodyPr/>
          <a:lstStyle/>
          <a:p>
            <a:endParaRPr lang="es-ES">
              <a:solidFill>
                <a:prstClr val="black">
                  <a:tint val="82000"/>
                </a:prstClr>
              </a:solidFill>
            </a:endParaRPr>
          </a:p>
        </p:txBody>
      </p:sp>
      <p:sp>
        <p:nvSpPr>
          <p:cNvPr id="5" name="Marcador de número de diapositiva 4">
            <a:extLst>
              <a:ext uri="{FF2B5EF4-FFF2-40B4-BE49-F238E27FC236}">
                <a16:creationId xmlns:a16="http://schemas.microsoft.com/office/drawing/2014/main" xmlns="" id="{3B374ABB-F738-C608-061F-98DB93331150}"/>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5940451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5D0E3FE6-9671-A4F6-F416-A524D0F16AE0}"/>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3" name="Marcador de pie de página 2">
            <a:extLst>
              <a:ext uri="{FF2B5EF4-FFF2-40B4-BE49-F238E27FC236}">
                <a16:creationId xmlns:a16="http://schemas.microsoft.com/office/drawing/2014/main" xmlns="" id="{211CA8A0-303A-9BC4-0D68-18E04D99D274}"/>
              </a:ext>
            </a:extLst>
          </p:cNvPr>
          <p:cNvSpPr>
            <a:spLocks noGrp="1"/>
          </p:cNvSpPr>
          <p:nvPr>
            <p:ph type="ftr" sz="quarter" idx="11"/>
          </p:nvPr>
        </p:nvSpPr>
        <p:spPr/>
        <p:txBody>
          <a:bodyPr/>
          <a:lstStyle/>
          <a:p>
            <a:endParaRPr lang="es-ES">
              <a:solidFill>
                <a:prstClr val="black">
                  <a:tint val="82000"/>
                </a:prstClr>
              </a:solidFill>
            </a:endParaRPr>
          </a:p>
        </p:txBody>
      </p:sp>
      <p:sp>
        <p:nvSpPr>
          <p:cNvPr id="4" name="Marcador de número de diapositiva 3">
            <a:extLst>
              <a:ext uri="{FF2B5EF4-FFF2-40B4-BE49-F238E27FC236}">
                <a16:creationId xmlns:a16="http://schemas.microsoft.com/office/drawing/2014/main" xmlns="" id="{CC1406CC-1DA6-43A7-6660-0DCF3EB1AB33}"/>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2529830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5" name="Marcador de pie de página 4">
            <a:extLst>
              <a:ext uri="{FF2B5EF4-FFF2-40B4-BE49-F238E27FC236}">
                <a16:creationId xmlns=""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33463171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27973C70-2150-AE8D-8917-DC5E418F8499}"/>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1CCC6F88-BDB2-628A-7031-1B6F074EA345}"/>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33668952-F744-DABD-967D-6D84DDD93ADB}"/>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6734012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66A103DC-DEE0-E2A7-F896-CCDC76217645}"/>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9D035876-FCCA-9614-E547-5BD6A92CAE04}"/>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84B0533F-583D-A7F1-CA96-86D51812906B}"/>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8614233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298F58F8-400C-2543-86CE-58BF2DEB6B29}"/>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8AEFAEF5-3F10-0A56-FE33-2F72FCBEE6E4}"/>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B1E4F454-A6EB-FFFA-A589-63EA5EB33B90}"/>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3300885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A4E95506-2872-84D7-7D64-F606B7BF8423}"/>
              </a:ext>
            </a:extLst>
          </p:cNvPr>
          <p:cNvSpPr>
            <a:spLocks noGrp="1"/>
          </p:cNvSpPr>
          <p:nvPr>
            <p:ph type="dt" sz="half" idx="10"/>
          </p:nvPr>
        </p:nvSpPr>
        <p:spPr/>
        <p:txBody>
          <a:body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D1239B8D-734D-3E94-8B70-6C1B8E6E323C}"/>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D4249E5F-8BC4-C747-5B48-D27C595DD91C}"/>
              </a:ext>
            </a:extLst>
          </p:cNvPr>
          <p:cNvSpPr>
            <a:spLocks noGrp="1"/>
          </p:cNvSpPr>
          <p:nvPr>
            <p:ph type="sldNum" sz="quarter" idx="12"/>
          </p:nvPr>
        </p:nvSpPr>
        <p:spPr/>
        <p:txBody>
          <a:body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3008281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6" name="Marcador de pie de página 5">
            <a:extLst>
              <a:ext uri="{FF2B5EF4-FFF2-40B4-BE49-F238E27FC236}">
                <a16:creationId xmlns=""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18695267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8" name="Marcador de pie de página 7">
            <a:extLst>
              <a:ext uri="{FF2B5EF4-FFF2-40B4-BE49-F238E27FC236}">
                <a16:creationId xmlns=""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10295982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4" name="Marcador de pie de página 3">
            <a:extLst>
              <a:ext uri="{FF2B5EF4-FFF2-40B4-BE49-F238E27FC236}">
                <a16:creationId xmlns=""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15940451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3" name="Marcador de pie de página 2">
            <a:extLst>
              <a:ext uri="{FF2B5EF4-FFF2-40B4-BE49-F238E27FC236}">
                <a16:creationId xmlns=""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22529830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6" name="Marcador de pie de página 5">
            <a:extLst>
              <a:ext uri="{FF2B5EF4-FFF2-40B4-BE49-F238E27FC236}">
                <a16:creationId xmlns=""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26734012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pPr/>
              <a:t>02/04/2026</a:t>
            </a:fld>
            <a:endParaRPr lang="es-ES"/>
          </a:p>
        </p:txBody>
      </p:sp>
      <p:sp>
        <p:nvSpPr>
          <p:cNvPr id="6" name="Marcador de pie de página 5">
            <a:extLst>
              <a:ext uri="{FF2B5EF4-FFF2-40B4-BE49-F238E27FC236}">
                <a16:creationId xmlns=""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28614233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pPr/>
              <a:t>02/04/2026</a:t>
            </a:fld>
            <a:endParaRPr lang="es-ES"/>
          </a:p>
        </p:txBody>
      </p:sp>
      <p:sp>
        <p:nvSpPr>
          <p:cNvPr id="5" name="Marcador de pie de página 4">
            <a:extLst>
              <a:ext uri="{FF2B5EF4-FFF2-40B4-BE49-F238E27FC236}">
                <a16:creationId xmlns=""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pPr/>
              <a:t>‹#›</a:t>
            </a:fld>
            <a:endParaRPr lang="es-ES"/>
          </a:p>
        </p:txBody>
      </p:sp>
    </p:spTree>
    <p:extLst>
      <p:ext uri="{BB962C8B-B14F-4D97-AF65-F5344CB8AC3E}">
        <p14:creationId xmlns=""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374067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solidFill>
                  <a:prstClr val="black">
                    <a:tint val="82000"/>
                  </a:prstClr>
                </a:solidFill>
              </a:rPr>
              <a:pPr/>
              <a:t>02/04/2026</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3839014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diagramData" Target="../diagrams/data5.xml"/><Relationship Id="rId11" Type="http://schemas.openxmlformats.org/officeDocument/2006/relationships/image" Target="../media/image42.jpeg"/><Relationship Id="rId5" Type="http://schemas.openxmlformats.org/officeDocument/2006/relationships/image" Target="../media/image41.jpeg"/><Relationship Id="rId10" Type="http://schemas.microsoft.com/office/2007/relationships/diagramDrawing" Target="../diagrams/drawing5.xml"/><Relationship Id="rId4" Type="http://schemas.microsoft.com/office/2007/relationships/hdphoto" Target="../media/hdphoto5.wdp"/><Relationship Id="rId9" Type="http://schemas.openxmlformats.org/officeDocument/2006/relationships/diagramColors" Target="../diagrams/colors5.xml"/><Relationship Id="rId1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4.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1.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image" Target="../media/image28.jpeg"/><Relationship Id="rId1" Type="http://schemas.openxmlformats.org/officeDocument/2006/relationships/slideLayout" Target="../slideLayouts/slideLayout29.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jpeg"/><Relationship Id="rId4" Type="http://schemas.microsoft.com/office/2007/relationships/hdphoto" Target="../media/hdphoto2.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a:ext>
            </a:extLst>
          </a:blip>
          <a:srcRect/>
          <a:stretch>
            <a:fillRect/>
          </a:stretch>
        </a:blipFill>
        <a:effectLst/>
      </p:bgPr>
    </p:bg>
    <p:spTree>
      <p:nvGrpSpPr>
        <p:cNvPr id="1" name="">
          <a:extLst>
            <a:ext uri="{FF2B5EF4-FFF2-40B4-BE49-F238E27FC236}">
              <a16:creationId xmlns=""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 xmlns:a16="http://schemas.microsoft.com/office/drawing/2014/main" id="{75B5879D-7B73-4A79-5D07-C180C3AC7DE1}"/>
              </a:ext>
            </a:extLst>
          </p:cNvPr>
          <p:cNvSpPr txBox="1"/>
          <p:nvPr/>
        </p:nvSpPr>
        <p:spPr>
          <a:xfrm>
            <a:off x="2154264" y="0"/>
            <a:ext cx="10037736" cy="2554545"/>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pl-PL" sz="8000" b="1" noProof="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ZDERZENIE Z</a:t>
            </a:r>
            <a:r>
              <a:rPr lang="pl-PL"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r>
              <a:rPr lang="pl-PL" sz="8000" b="1" noProof="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RZECZYWISTOŚCIĄ</a:t>
            </a:r>
            <a:endParaRPr lang="en" sz="80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 xmlns:a16="http://schemas.microsoft.com/office/drawing/2014/main" id="{023018E4-0EA2-89A9-B734-F8712482EFBD}"/>
              </a:ext>
            </a:extLst>
          </p:cNvPr>
          <p:cNvSpPr txBox="1"/>
          <p:nvPr/>
        </p:nvSpPr>
        <p:spPr>
          <a:xfrm>
            <a:off x="109342" y="6191250"/>
            <a:ext cx="1852808" cy="584775"/>
          </a:xfrm>
          <a:prstGeom prst="rect">
            <a:avLst/>
          </a:prstGeom>
          <a:noFill/>
        </p:spPr>
        <p:txBody>
          <a:bodyPr wrap="square" rtlCol="0">
            <a:spAutoFit/>
          </a:bodyPr>
          <a:lstStyle/>
          <a:p>
            <a:r>
              <a:rPr lang="pl-PL" sz="1600" b="1" noProof="0" dirty="0" smtClean="0">
                <a:solidFill>
                  <a:srgbClr val="D7AA80"/>
                </a:solidFill>
              </a:rPr>
              <a:t>Lekcja 1 na </a:t>
            </a:r>
          </a:p>
          <a:p>
            <a:r>
              <a:rPr lang="pl-PL" sz="1600" b="1" dirty="0" smtClean="0">
                <a:solidFill>
                  <a:srgbClr val="D7AA80"/>
                </a:solidFill>
              </a:rPr>
              <a:t>4. kwietnia</a:t>
            </a:r>
            <a:r>
              <a:rPr lang="en" sz="1600" b="1" noProof="0" dirty="0" smtClean="0">
                <a:solidFill>
                  <a:srgbClr val="D7AA80"/>
                </a:solidFill>
              </a:rPr>
              <a:t> </a:t>
            </a:r>
            <a:r>
              <a:rPr lang="en" sz="1600" b="1" noProof="0" dirty="0">
                <a:solidFill>
                  <a:srgbClr val="D7AA80"/>
                </a:solidFill>
              </a:rPr>
              <a:t>2026</a:t>
            </a:r>
          </a:p>
        </p:txBody>
      </p:sp>
    </p:spTree>
    <p:extLst>
      <p:ext uri="{BB962C8B-B14F-4D97-AF65-F5344CB8AC3E}">
        <p14:creationId xmlns="" xmlns:p14="http://schemas.microsoft.com/office/powerpoint/2010/main" val="2986567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xmlns="">
                  <a14:imgLayer r:embed="rId3">
                    <a14:imgEffect>
                      <a14:artisticBlur radius="32"/>
                    </a14:imgEffect>
                    <a14:imgEffect>
                      <a14:brightnessContrast contrast="40000"/>
                    </a14:imgEffect>
                  </a14:imgLayer>
                </a14:imgProps>
              </a:ext>
              <a:ext uri="{28A0092B-C50C-407E-A947-70E740481C1C}">
                <a14:useLocalDpi xmlns:a14="http://schemas.microsoft.com/office/drawing/2010/main" xmlns=""/>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xmlns=""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dirty="0">
              <a:solidFill>
                <a:prstClr val="white"/>
              </a:solidFill>
            </a:endParaRPr>
          </a:p>
        </p:txBody>
      </p:sp>
      <p:sp>
        <p:nvSpPr>
          <p:cNvPr id="3" name="CuadroTexto 2">
            <a:extLst>
              <a:ext uri="{FF2B5EF4-FFF2-40B4-BE49-F238E27FC236}">
                <a16:creationId xmlns:a16="http://schemas.microsoft.com/office/drawing/2014/main" xmlns=""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l-PL" sz="4400" b="1" dirty="0">
                <a:ln/>
                <a:solidFill>
                  <a:srgbClr val="FFFF66"/>
                </a:solidFill>
              </a:rPr>
              <a:t>GAŁĄZKA I WINOROŚL</a:t>
            </a:r>
            <a:endParaRPr lang="en" sz="4400" b="1" dirty="0">
              <a:ln/>
              <a:solidFill>
                <a:srgbClr val="FFFF66"/>
              </a:solidFill>
            </a:endParaRPr>
          </a:p>
        </p:txBody>
      </p:sp>
      <p:sp>
        <p:nvSpPr>
          <p:cNvPr id="7" name="CuadroTexto 6">
            <a:extLst>
              <a:ext uri="{FF2B5EF4-FFF2-40B4-BE49-F238E27FC236}">
                <a16:creationId xmlns:a16="http://schemas.microsoft.com/office/drawing/2014/main" xmlns="" id="{85E6C2DD-DDF9-ECCD-D953-0EA33403FC56}"/>
              </a:ext>
            </a:extLst>
          </p:cNvPr>
          <p:cNvSpPr txBox="1"/>
          <p:nvPr/>
        </p:nvSpPr>
        <p:spPr>
          <a:xfrm>
            <a:off x="614361" y="578910"/>
            <a:ext cx="10963276" cy="646331"/>
          </a:xfrm>
          <a:prstGeom prst="rect">
            <a:avLst/>
          </a:prstGeom>
          <a:noFill/>
        </p:spPr>
        <p:txBody>
          <a:bodyPr wrap="square">
            <a:spAutoFit/>
          </a:bodyPr>
          <a:lstStyle/>
          <a:p>
            <a:pPr algn="ctr"/>
            <a:r>
              <a:rPr lang="pl-PL" b="1" dirty="0" smtClean="0">
                <a:solidFill>
                  <a:srgbClr val="FFCB7F"/>
                </a:solidFill>
                <a:effectLst>
                  <a:outerShdw blurRad="38100" dist="38100" dir="2700000" algn="tl">
                    <a:srgbClr val="000000">
                      <a:alpha val="43137"/>
                    </a:srgbClr>
                  </a:outerShdw>
                </a:effectLst>
                <a:latin typeface="Comic Sans MS" panose="030F0702030302020204" pitchFamily="66" charset="0"/>
              </a:rPr>
              <a:t>„Ja </a:t>
            </a:r>
            <a:r>
              <a:rPr lang="pl-PL" b="1" dirty="0">
                <a:solidFill>
                  <a:srgbClr val="FFCB7F"/>
                </a:solidFill>
                <a:effectLst>
                  <a:outerShdw blurRad="38100" dist="38100" dir="2700000" algn="tl">
                    <a:srgbClr val="000000">
                      <a:alpha val="43137"/>
                    </a:srgbClr>
                  </a:outerShdw>
                </a:effectLst>
                <a:latin typeface="Comic Sans MS" panose="030F0702030302020204" pitchFamily="66" charset="0"/>
              </a:rPr>
              <a:t>jestem krzewem winnym, wy jesteście latoroślami. Kto trwa we mnie, a Ja w nim, ten wydaje wiele owocu; bo beze mnie nic uczynić nie </a:t>
            </a:r>
            <a:r>
              <a:rPr lang="pl-PL" b="1" dirty="0" smtClean="0">
                <a:solidFill>
                  <a:srgbClr val="FFCB7F"/>
                </a:solidFill>
                <a:effectLst>
                  <a:outerShdw blurRad="38100" dist="38100" dir="2700000" algn="tl">
                    <a:srgbClr val="000000">
                      <a:alpha val="43137"/>
                    </a:srgbClr>
                  </a:outerShdw>
                </a:effectLst>
                <a:latin typeface="Comic Sans MS" panose="030F0702030302020204" pitchFamily="66" charset="0"/>
              </a:rPr>
              <a:t>możecie</a:t>
            </a:r>
            <a:r>
              <a:rPr lang="en" b="1" dirty="0" smtClean="0">
                <a:solidFill>
                  <a:srgbClr val="FFCB7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FCB7F"/>
                </a:solidFill>
                <a:effectLst>
                  <a:outerShdw blurRad="38100" dist="38100" dir="2700000" algn="tl">
                    <a:srgbClr val="000000">
                      <a:alpha val="43137"/>
                    </a:srgbClr>
                  </a:outerShdw>
                </a:effectLst>
                <a:latin typeface="Comic Sans MS" panose="030F0702030302020204" pitchFamily="66" charset="0"/>
              </a:rPr>
              <a:t>(J</a:t>
            </a:r>
            <a:r>
              <a:rPr lang="pl-PL" sz="1400" b="1" dirty="0">
                <a:solidFill>
                  <a:srgbClr val="FFCB7F"/>
                </a:solidFill>
                <a:effectLst>
                  <a:outerShdw blurRad="38100" dist="38100" dir="2700000" algn="tl">
                    <a:srgbClr val="000000">
                      <a:alpha val="43137"/>
                    </a:srgbClr>
                  </a:outerShdw>
                </a:effectLst>
                <a:latin typeface="Comic Sans MS" panose="030F0702030302020204" pitchFamily="66" charset="0"/>
              </a:rPr>
              <a:t>an</a:t>
            </a:r>
            <a:r>
              <a:rPr lang="en" sz="1400" b="1" dirty="0">
                <a:solidFill>
                  <a:srgbClr val="FFCB7F"/>
                </a:solidFill>
                <a:effectLst>
                  <a:outerShdw blurRad="38100" dist="38100" dir="2700000" algn="tl">
                    <a:srgbClr val="000000">
                      <a:alpha val="43137"/>
                    </a:srgbClr>
                  </a:outerShdw>
                </a:effectLst>
                <a:latin typeface="Comic Sans MS" panose="030F0702030302020204" pitchFamily="66" charset="0"/>
              </a:rPr>
              <a:t> </a:t>
            </a:r>
            <a:r>
              <a:rPr lang="en" sz="1400" b="1" dirty="0" smtClean="0">
                <a:solidFill>
                  <a:srgbClr val="FFCB7F"/>
                </a:solidFill>
                <a:effectLst>
                  <a:outerShdw blurRad="38100" dist="38100" dir="2700000" algn="tl">
                    <a:srgbClr val="000000">
                      <a:alpha val="43137"/>
                    </a:srgbClr>
                  </a:outerShdw>
                </a:effectLst>
                <a:latin typeface="Comic Sans MS" panose="030F0702030302020204" pitchFamily="66" charset="0"/>
              </a:rPr>
              <a:t>15</a:t>
            </a:r>
            <a:r>
              <a:rPr lang="pl-PL" sz="1400" b="1" dirty="0" smtClean="0">
                <a:solidFill>
                  <a:srgbClr val="FFCB7F"/>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FFCB7F"/>
                </a:solidFill>
                <a:effectLst>
                  <a:outerShdw blurRad="38100" dist="38100" dir="2700000" algn="tl">
                    <a:srgbClr val="000000">
                      <a:alpha val="43137"/>
                    </a:srgbClr>
                  </a:outerShdw>
                </a:effectLst>
                <a:latin typeface="Comic Sans MS" panose="030F0702030302020204" pitchFamily="66" charset="0"/>
              </a:rPr>
              <a:t>5</a:t>
            </a:r>
            <a:r>
              <a:rPr lang="en" sz="1400" b="1" dirty="0">
                <a:solidFill>
                  <a:srgbClr val="FFCB7F"/>
                </a:solidFill>
                <a:effectLst>
                  <a:outerShdw blurRad="38100" dist="38100" dir="2700000" algn="tl">
                    <a:srgbClr val="000000">
                      <a:alpha val="43137"/>
                    </a:srgbClr>
                  </a:outerShdw>
                </a:effectLst>
                <a:latin typeface="Comic Sans MS" panose="030F0702030302020204" pitchFamily="66" charset="0"/>
              </a:rPr>
              <a:t>)</a:t>
            </a:r>
            <a:endParaRPr lang="en" b="1"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xmlns="" id="{559DCA9F-033F-F536-7B48-70B4563A8A87}"/>
              </a:ext>
            </a:extLst>
          </p:cNvPr>
          <p:cNvSpPr txBox="1"/>
          <p:nvPr/>
        </p:nvSpPr>
        <p:spPr>
          <a:xfrm>
            <a:off x="157350" y="1425188"/>
            <a:ext cx="7008283" cy="707886"/>
          </a:xfrm>
          <a:prstGeom prst="rect">
            <a:avLst/>
          </a:prstGeom>
          <a:noFill/>
        </p:spPr>
        <p:txBody>
          <a:bodyPr wrap="square" rtlCol="0">
            <a:spAutoFit/>
          </a:bodyPr>
          <a:lstStyle/>
          <a:p>
            <a:pPr>
              <a:spcBef>
                <a:spcPts val="600"/>
              </a:spcBef>
            </a:pPr>
            <a:r>
              <a:rPr lang="pl-PL" sz="2000" b="1" dirty="0">
                <a:solidFill>
                  <a:prstClr val="black"/>
                </a:solidFill>
              </a:rPr>
              <a:t>Tuż przed śmiercią Jezus oświadczył, że jest „winoroślą”, a jego uczniowie są „latoroślami”. Co miał przez to na myśli?</a:t>
            </a:r>
            <a:endParaRPr lang="en" sz="2000" b="1" dirty="0">
              <a:solidFill>
                <a:prstClr val="black"/>
              </a:solidFill>
            </a:endParaRPr>
          </a:p>
        </p:txBody>
      </p:sp>
      <p:pic>
        <p:nvPicPr>
          <p:cNvPr id="6" name="Imagen 5" descr="Imagen que contiene exterior, hombre, fruta, parado&#10;&#10;El contenido generado por IA puede ser incorrecto.">
            <a:extLst>
              <a:ext uri="{FF2B5EF4-FFF2-40B4-BE49-F238E27FC236}">
                <a16:creationId xmlns:a16="http://schemas.microsoft.com/office/drawing/2014/main" xmlns="" id="{22148B84-B143-01AC-F0AF-1C2C4CD0C7E0}"/>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7863211" y="1360288"/>
            <a:ext cx="4026139" cy="225856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xmlns="" id="{9CD64795-343B-D953-736F-9BD570CE2D7E}"/>
              </a:ext>
            </a:extLst>
          </p:cNvPr>
          <p:cNvPicPr>
            <a:picLocks noChangeAspect="1"/>
          </p:cNvPicPr>
          <p:nvPr/>
        </p:nvPicPr>
        <p:blipFill rotWithShape="1">
          <a:blip r:embed="rId5" cstate="email">
            <a:extLst>
              <a:ext uri="{28A0092B-C50C-407E-A947-70E740481C1C}">
                <a14:useLocalDpi xmlns:a14="http://schemas.microsoft.com/office/drawing/2010/main" xmlns=""/>
              </a:ext>
            </a:extLst>
          </a:blip>
          <a:srcRect r="-136"/>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xmlns="" id="{573444EE-5C87-DE82-D557-9713A42DF775}"/>
              </a:ext>
            </a:extLst>
          </p:cNvPr>
          <p:cNvPicPr>
            <a:picLocks noChangeAspect="1"/>
          </p:cNvPicPr>
          <p:nvPr/>
        </p:nvPicPr>
        <p:blipFill rotWithShape="1">
          <a:blip r:embed="rId6" cstate="email">
            <a:extLst>
              <a:ext uri="{28A0092B-C50C-407E-A947-70E740481C1C}">
                <a14:useLocalDpi xmlns:a14="http://schemas.microsoft.com/office/drawing/2010/main" xmlns=""/>
              </a:ext>
            </a:extLst>
          </a:blip>
          <a:srcRect/>
          <a:stretch>
            <a:fillRect/>
          </a:stretch>
        </p:blipFill>
        <p:spPr>
          <a:xfrm>
            <a:off x="9197974" y="3959817"/>
            <a:ext cx="2844425" cy="2696587"/>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xmlns="" id="{72EE8674-3BC6-4C0C-61C1-122CC33CDA50}"/>
              </a:ext>
            </a:extLst>
          </p:cNvPr>
          <p:cNvSpPr txBox="1"/>
          <p:nvPr/>
        </p:nvSpPr>
        <p:spPr>
          <a:xfrm>
            <a:off x="2587457" y="4308628"/>
            <a:ext cx="6300822" cy="1323439"/>
          </a:xfrm>
          <a:prstGeom prst="rect">
            <a:avLst/>
          </a:prstGeom>
          <a:noFill/>
        </p:spPr>
        <p:txBody>
          <a:bodyPr wrap="square">
            <a:spAutoFit/>
          </a:bodyPr>
          <a:lstStyle/>
          <a:p>
            <a:pPr>
              <a:spcBef>
                <a:spcPts val="600"/>
              </a:spcBef>
            </a:pPr>
            <a:r>
              <a:rPr lang="pl-PL" sz="2000" b="1" dirty="0">
                <a:solidFill>
                  <a:prstClr val="black"/>
                </a:solidFill>
              </a:rPr>
              <a:t>Trwanie w Jezusie jest antidotum na letniość charakterystyczną dla Laodycei. </a:t>
            </a:r>
            <a:r>
              <a:rPr lang="pl-PL" sz="2000" b="1" dirty="0">
                <a:solidFill>
                  <a:prstClr val="black"/>
                </a:solidFill>
              </a:rPr>
              <a:t>Co więcej, jest źródłem radości (J </a:t>
            </a:r>
            <a:r>
              <a:rPr lang="pl-PL" sz="2000" b="1" dirty="0" smtClean="0">
                <a:solidFill>
                  <a:prstClr val="black"/>
                </a:solidFill>
              </a:rPr>
              <a:t>5,11</a:t>
            </a:r>
            <a:r>
              <a:rPr lang="pl-PL" sz="2000" b="1" dirty="0">
                <a:solidFill>
                  <a:prstClr val="black"/>
                </a:solidFill>
              </a:rPr>
              <a:t>). Ale jak możemy trwać </a:t>
            </a:r>
            <a:r>
              <a:rPr lang="pl-PL" sz="2000" b="1" dirty="0" smtClean="0">
                <a:solidFill>
                  <a:prstClr val="black"/>
                </a:solidFill>
              </a:rPr>
              <a:t>    w </a:t>
            </a:r>
            <a:r>
              <a:rPr lang="pl-PL" sz="2000" b="1" dirty="0">
                <a:solidFill>
                  <a:prstClr val="black"/>
                </a:solidFill>
              </a:rPr>
              <a:t>Jezusie?</a:t>
            </a:r>
            <a:endParaRPr lang="en" sz="2000" b="1" dirty="0">
              <a:solidFill>
                <a:prstClr val="black"/>
              </a:solidFill>
            </a:endParaRPr>
          </a:p>
        </p:txBody>
      </p:sp>
      <p:sp>
        <p:nvSpPr>
          <p:cNvPr id="18" name="CuadroTexto 17">
            <a:extLst>
              <a:ext uri="{FF2B5EF4-FFF2-40B4-BE49-F238E27FC236}">
                <a16:creationId xmlns:a16="http://schemas.microsoft.com/office/drawing/2014/main" xmlns="" id="{3CBDDA05-5DEA-F3DF-12E7-00C8EDE6B893}"/>
              </a:ext>
            </a:extLst>
          </p:cNvPr>
          <p:cNvSpPr txBox="1"/>
          <p:nvPr/>
        </p:nvSpPr>
        <p:spPr>
          <a:xfrm>
            <a:off x="2602955" y="5611009"/>
            <a:ext cx="6696240" cy="1015663"/>
          </a:xfrm>
          <a:prstGeom prst="rect">
            <a:avLst/>
          </a:prstGeom>
          <a:noFill/>
        </p:spPr>
        <p:txBody>
          <a:bodyPr wrap="square">
            <a:spAutoFit/>
          </a:bodyPr>
          <a:lstStyle/>
          <a:p>
            <a:pPr>
              <a:spcBef>
                <a:spcPts val="600"/>
              </a:spcBef>
            </a:pPr>
            <a:r>
              <a:rPr lang="pl-PL" sz="2000" b="1" dirty="0">
                <a:solidFill>
                  <a:prstClr val="black"/>
                </a:solidFill>
              </a:rPr>
              <a:t>Czyniąc to, co Mu się podoba, czyli przestrzegając Jego przykazań (J </a:t>
            </a:r>
            <a:r>
              <a:rPr lang="pl-PL" sz="2000" b="1" dirty="0" smtClean="0">
                <a:solidFill>
                  <a:prstClr val="black"/>
                </a:solidFill>
              </a:rPr>
              <a:t>15,10</a:t>
            </a:r>
            <a:r>
              <a:rPr lang="pl-PL" sz="2000" b="1" dirty="0">
                <a:solidFill>
                  <a:prstClr val="black"/>
                </a:solidFill>
              </a:rPr>
              <a:t>). Jest to pełna miłości odpowiedź na miłość, jaką okazał nam Bóg (1 J </a:t>
            </a:r>
            <a:r>
              <a:rPr lang="pl-PL" sz="2000" b="1" dirty="0" smtClean="0">
                <a:solidFill>
                  <a:prstClr val="black"/>
                </a:solidFill>
              </a:rPr>
              <a:t>4,19</a:t>
            </a:r>
            <a:r>
              <a:rPr lang="pl-PL" sz="2000" b="1" dirty="0">
                <a:solidFill>
                  <a:prstClr val="black"/>
                </a:solidFill>
              </a:rPr>
              <a:t>).</a:t>
            </a:r>
            <a:endParaRPr lang="en" sz="2000" b="1" dirty="0">
              <a:solidFill>
                <a:prstClr val="black"/>
              </a:solidFill>
            </a:endParaRPr>
          </a:p>
        </p:txBody>
      </p:sp>
      <p:sp>
        <p:nvSpPr>
          <p:cNvPr id="20" name="CuadroTexto 19">
            <a:extLst>
              <a:ext uri="{FF2B5EF4-FFF2-40B4-BE49-F238E27FC236}">
                <a16:creationId xmlns:a16="http://schemas.microsoft.com/office/drawing/2014/main" xmlns="" id="{1D7B9897-07BA-6226-421E-8A2550257C02}"/>
              </a:ext>
            </a:extLst>
          </p:cNvPr>
          <p:cNvSpPr txBox="1"/>
          <p:nvPr/>
        </p:nvSpPr>
        <p:spPr>
          <a:xfrm>
            <a:off x="103107" y="2386607"/>
            <a:ext cx="7971510" cy="1938992"/>
          </a:xfrm>
          <a:prstGeom prst="rect">
            <a:avLst/>
          </a:prstGeom>
          <a:noFill/>
        </p:spPr>
        <p:txBody>
          <a:bodyPr wrap="square">
            <a:spAutoFit/>
          </a:bodyPr>
          <a:lstStyle/>
          <a:p>
            <a:pPr>
              <a:spcBef>
                <a:spcPts val="600"/>
              </a:spcBef>
            </a:pPr>
            <a:r>
              <a:rPr lang="pl-PL" sz="2000" b="1" dirty="0">
                <a:solidFill>
                  <a:prstClr val="black"/>
                </a:solidFill>
              </a:rPr>
              <a:t>Gałązka może przez pewien czas przetrwać bez </a:t>
            </a:r>
            <a:r>
              <a:rPr lang="pl-PL" sz="2000" b="1" dirty="0" smtClean="0">
                <a:solidFill>
                  <a:prstClr val="black"/>
                </a:solidFill>
              </a:rPr>
              <a:t>połączenia          </a:t>
            </a:r>
            <a:r>
              <a:rPr lang="pl-PL" sz="2000" b="1" dirty="0">
                <a:solidFill>
                  <a:prstClr val="black"/>
                </a:solidFill>
              </a:rPr>
              <a:t>z winoroślą, ale w końcu uschnie. </a:t>
            </a:r>
            <a:r>
              <a:rPr lang="pl-PL" sz="2000" b="1" dirty="0">
                <a:solidFill>
                  <a:prstClr val="black"/>
                </a:solidFill>
              </a:rPr>
              <a:t>Abyśmy nie stracili życia wiecznego, Jezus zwraca się do nas z prośbą: „Trwajcie we Mnie” (J 15, 4). W jedenastu wersetach, w których Jezus opowiada tę przypowieść o winorośli i gałązkach, dziesięć razy używa czasownika „trwać”. Musi to być coś naprawdę ważnego.</a:t>
            </a:r>
            <a:endParaRPr lang="en" sz="2000" b="1" dirty="0">
              <a:solidFill>
                <a:prstClr val="black"/>
              </a:solidFill>
            </a:endParaRPr>
          </a:p>
        </p:txBody>
      </p:sp>
    </p:spTree>
    <p:extLst>
      <p:ext uri="{BB962C8B-B14F-4D97-AF65-F5344CB8AC3E}">
        <p14:creationId xmlns:p14="http://schemas.microsoft.com/office/powerpoint/2010/main" xmlns="" val="27031118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xmlns=""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xmlns=""/>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dirty="0">
              <a:solidFill>
                <a:prstClr val="white"/>
              </a:solidFill>
            </a:endParaRPr>
          </a:p>
        </p:txBody>
      </p:sp>
      <p:sp>
        <p:nvSpPr>
          <p:cNvPr id="3" name="CuadroTexto 2">
            <a:extLst>
              <a:ext uri="{FF2B5EF4-FFF2-40B4-BE49-F238E27FC236}">
                <a16:creationId xmlns:a16="http://schemas.microsoft.com/office/drawing/2014/main" xmlns="" id="{5FCCEA48-909E-F750-9CFE-17E83E9C1C33}"/>
              </a:ext>
            </a:extLst>
          </p:cNvPr>
          <p:cNvSpPr txBox="1"/>
          <p:nvPr/>
        </p:nvSpPr>
        <p:spPr>
          <a:xfrm>
            <a:off x="0" y="-39328"/>
            <a:ext cx="12192000" cy="769441"/>
          </a:xfrm>
          <a:prstGeom prst="rect">
            <a:avLst/>
          </a:prstGeom>
          <a:noFill/>
        </p:spPr>
        <p:txBody>
          <a:bodyPr wrap="square">
            <a:spAutoFit/>
          </a:bodyPr>
          <a:lstStyle/>
          <a:p>
            <a:pPr algn="ctr"/>
            <a:r>
              <a:rPr lang="pl-PL" sz="4400" b="1" spc="1000" dirty="0">
                <a:ln w="0"/>
                <a:solidFill>
                  <a:prstClr val="white"/>
                </a:solidFill>
                <a:effectLst>
                  <a:innerShdw blurRad="63500" dist="50800" dir="13500000">
                    <a:srgbClr val="000000">
                      <a:alpha val="50000"/>
                    </a:srgbClr>
                  </a:innerShdw>
                </a:effectLst>
              </a:rPr>
              <a:t>SOKI</a:t>
            </a:r>
            <a:endParaRPr lang="en" sz="4400" b="1" spc="1000" dirty="0">
              <a:ln w="0"/>
              <a:solidFill>
                <a:prstClr val="white"/>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xmlns="" id="{87CC8439-2DDA-00F9-13A3-333158AEA595}"/>
              </a:ext>
            </a:extLst>
          </p:cNvPr>
          <p:cNvSpPr txBox="1"/>
          <p:nvPr/>
        </p:nvSpPr>
        <p:spPr>
          <a:xfrm>
            <a:off x="814387" y="533251"/>
            <a:ext cx="10563225" cy="646331"/>
          </a:xfrm>
          <a:prstGeom prst="rect">
            <a:avLst/>
          </a:prstGeom>
          <a:noFill/>
        </p:spPr>
        <p:txBody>
          <a:bodyPr wrap="square">
            <a:spAutoFit/>
          </a:bodyPr>
          <a:lstStyle/>
          <a:p>
            <a:pPr algn="ctr"/>
            <a:r>
              <a:rPr lang="pl-PL" b="1" dirty="0" smtClean="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„Trwajcie </a:t>
            </a:r>
            <a:r>
              <a:rPr lang="pl-PL"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we mnie, a Ja w was. </a:t>
            </a:r>
            <a:r>
              <a:rPr lang="pl-PL"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Jak latorośl sama z siebie nie może wydawać owocu, jeśli nie trwa w krzewie winnym, tak i wy, jeśli we mnie trwać nie będziecie</a:t>
            </a:r>
            <a:r>
              <a:rPr lang="en"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(J</a:t>
            </a:r>
            <a:r>
              <a:rPr lang="pl-PL" sz="1400" b="1" dirty="0" err="1">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an</a:t>
            </a:r>
            <a:r>
              <a:rPr lang="en" sz="1400"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 15:4)</a:t>
            </a:r>
          </a:p>
        </p:txBody>
      </p:sp>
      <p:sp>
        <p:nvSpPr>
          <p:cNvPr id="2" name="CuadroTexto 1">
            <a:extLst>
              <a:ext uri="{FF2B5EF4-FFF2-40B4-BE49-F238E27FC236}">
                <a16:creationId xmlns:a16="http://schemas.microsoft.com/office/drawing/2014/main" xmlns="" id="{A2E16A47-6DB3-8316-C8C4-CB3D55D54DEB}"/>
              </a:ext>
            </a:extLst>
          </p:cNvPr>
          <p:cNvSpPr txBox="1"/>
          <p:nvPr/>
        </p:nvSpPr>
        <p:spPr>
          <a:xfrm>
            <a:off x="3169403" y="1266869"/>
            <a:ext cx="8843738" cy="707886"/>
          </a:xfrm>
          <a:prstGeom prst="rect">
            <a:avLst/>
          </a:prstGeom>
          <a:noFill/>
        </p:spPr>
        <p:txBody>
          <a:bodyPr wrap="square" rtlCol="0">
            <a:spAutoFit/>
          </a:bodyPr>
          <a:lstStyle/>
          <a:p>
            <a:pPr>
              <a:spcBef>
                <a:spcPts val="600"/>
              </a:spcBef>
            </a:pPr>
            <a:r>
              <a:rPr lang="pl-PL" sz="2000" b="1" dirty="0">
                <a:solidFill>
                  <a:prstClr val="black"/>
                </a:solidFill>
              </a:rPr>
              <a:t>Zimą gałęzie są przytwierdzone do winorośli, ale nie wydają owoców. Dlaczego? Ponieważ nie dociera do nich sok.</a:t>
            </a:r>
            <a:endParaRPr lang="en" sz="2000" b="1" dirty="0">
              <a:solidFill>
                <a:prstClr val="black"/>
              </a:solidFill>
            </a:endParaRPr>
          </a:p>
        </p:txBody>
      </p:sp>
      <p:graphicFrame>
        <p:nvGraphicFramePr>
          <p:cNvPr id="10" name="Diagrama 9">
            <a:extLst>
              <a:ext uri="{FF2B5EF4-FFF2-40B4-BE49-F238E27FC236}">
                <a16:creationId xmlns:a16="http://schemas.microsoft.com/office/drawing/2014/main" xmlns="" id="{01498EF3-F62D-864E-49ED-A8C11DD977D1}"/>
              </a:ext>
            </a:extLst>
          </p:cNvPr>
          <p:cNvGraphicFramePr/>
          <p:nvPr>
            <p:extLst>
              <p:ext uri="{D42A27DB-BD31-4B8C-83A1-F6EECF244321}">
                <p14:modId xmlns:p14="http://schemas.microsoft.com/office/powerpoint/2010/main" xmlns="" val="1857534011"/>
              </p:ext>
            </p:extLst>
          </p:nvPr>
        </p:nvGraphicFramePr>
        <p:xfrm>
          <a:off x="135266" y="4750185"/>
          <a:ext cx="6459263"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xmlns="" id="{C474E92F-80F2-6C53-B8AE-928C3C7DA1E5}"/>
              </a:ext>
            </a:extLst>
          </p:cNvPr>
          <p:cNvPicPr>
            <a:picLocks noChangeAspect="1"/>
          </p:cNvPicPr>
          <p:nvPr/>
        </p:nvPicPr>
        <p:blipFill>
          <a:blip r:embed="rId11" cstate="email">
            <a:extLst>
              <a:ext uri="{28A0092B-C50C-407E-A947-70E740481C1C}">
                <a14:useLocalDpi xmlns:a14="http://schemas.microsoft.com/office/drawing/2010/main" xmlns=""/>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xmlns="" id="{5FF31CDF-4175-8A68-10E8-CB9CA0980872}"/>
              </a:ext>
            </a:extLst>
          </p:cNvPr>
          <p:cNvPicPr>
            <a:picLocks noChangeAspect="1"/>
          </p:cNvPicPr>
          <p:nvPr/>
        </p:nvPicPr>
        <p:blipFill>
          <a:blip r:embed="rId12" cstate="email">
            <a:extLst>
              <a:ext uri="{28A0092B-C50C-407E-A947-70E740481C1C}">
                <a14:useLocalDpi xmlns:a14="http://schemas.microsoft.com/office/drawing/2010/main" xmlns=""/>
              </a:ext>
            </a:extLst>
          </a:blip>
          <a:stretch>
            <a:fillRect/>
          </a:stretch>
        </p:blipFill>
        <p:spPr>
          <a:xfrm>
            <a:off x="127819" y="1136033"/>
            <a:ext cx="2927627" cy="1646790"/>
          </a:xfrm>
          <a:prstGeom prst="rect">
            <a:avLst/>
          </a:prstGeom>
        </p:spPr>
      </p:pic>
      <p:grpSp>
        <p:nvGrpSpPr>
          <p:cNvPr id="5" name="Grupo 12">
            <a:extLst>
              <a:ext uri="{FF2B5EF4-FFF2-40B4-BE49-F238E27FC236}">
                <a16:creationId xmlns:a16="http://schemas.microsoft.com/office/drawing/2014/main" xmlns="" id="{3D904B76-20EF-002F-987C-6971618F7F06}"/>
              </a:ext>
            </a:extLst>
          </p:cNvPr>
          <p:cNvGrpSpPr/>
          <p:nvPr/>
        </p:nvGrpSpPr>
        <p:grpSpPr>
          <a:xfrm>
            <a:off x="6363890" y="4928463"/>
            <a:ext cx="3152069" cy="1728060"/>
            <a:chOff x="5476568" y="4750185"/>
            <a:chExt cx="3755922" cy="2042282"/>
          </a:xfrm>
        </p:grpSpPr>
        <p:pic>
          <p:nvPicPr>
            <p:cNvPr id="11" name="Imagen 10">
              <a:extLst>
                <a:ext uri="{FF2B5EF4-FFF2-40B4-BE49-F238E27FC236}">
                  <a16:creationId xmlns:a16="http://schemas.microsoft.com/office/drawing/2014/main" xmlns="" id="{DA949A37-EBB6-DAD3-0482-A54E0FE2C456}"/>
                </a:ext>
              </a:extLst>
            </p:cNvPr>
            <p:cNvPicPr>
              <a:picLocks noChangeAspect="1"/>
            </p:cNvPicPr>
            <p:nvPr/>
          </p:nvPicPr>
          <p:blipFill>
            <a:blip r:embed="rId13" cstate="email">
              <a:extLst>
                <a:ext uri="{28A0092B-C50C-407E-A947-70E740481C1C}">
                  <a14:useLocalDpi xmlns:a14="http://schemas.microsoft.com/office/drawing/2010/main" xmlns=""/>
                </a:ext>
              </a:extLst>
            </a:blip>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xmlns=""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dirty="0">
                <a:solidFill>
                  <a:prstClr val="white"/>
                </a:solidFill>
              </a:endParaRPr>
            </a:p>
          </p:txBody>
        </p:sp>
      </p:grpSp>
      <p:pic>
        <p:nvPicPr>
          <p:cNvPr id="15" name="Imagen 14" descr="Un dibujo de una persona&#10;&#10;El contenido generado por IA puede ser incorrecto.">
            <a:extLst>
              <a:ext uri="{FF2B5EF4-FFF2-40B4-BE49-F238E27FC236}">
                <a16:creationId xmlns:a16="http://schemas.microsoft.com/office/drawing/2014/main" xmlns="" id="{E54B660E-9F52-4430-2C63-C5A4B8493A63}"/>
              </a:ext>
            </a:extLst>
          </p:cNvPr>
          <p:cNvPicPr>
            <a:picLocks noChangeAspect="1"/>
          </p:cNvPicPr>
          <p:nvPr/>
        </p:nvPicPr>
        <p:blipFill>
          <a:blip r:embed="rId14" cstate="email">
            <a:extLst>
              <a:ext uri="{28A0092B-C50C-407E-A947-70E740481C1C}">
                <a14:useLocalDpi xmlns:a14="http://schemas.microsoft.com/office/drawing/2010/main" xmlns=""/>
              </a:ext>
            </a:extLst>
          </a:blip>
          <a:stretch>
            <a:fillRect/>
          </a:stretch>
        </p:blipFill>
        <p:spPr>
          <a:xfrm>
            <a:off x="9670942" y="4917310"/>
            <a:ext cx="2334408" cy="1739211"/>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xmlns="" id="{A7D6DB97-933E-4321-6B4B-13DDCC1293F1}"/>
              </a:ext>
            </a:extLst>
          </p:cNvPr>
          <p:cNvSpPr txBox="1"/>
          <p:nvPr/>
        </p:nvSpPr>
        <p:spPr>
          <a:xfrm>
            <a:off x="3200401" y="3953293"/>
            <a:ext cx="8991600" cy="707886"/>
          </a:xfrm>
          <a:prstGeom prst="rect">
            <a:avLst/>
          </a:prstGeom>
          <a:noFill/>
        </p:spPr>
        <p:txBody>
          <a:bodyPr wrap="square">
            <a:spAutoFit/>
          </a:bodyPr>
          <a:lstStyle/>
          <a:p>
            <a:pPr>
              <a:spcBef>
                <a:spcPts val="600"/>
              </a:spcBef>
            </a:pPr>
            <a:r>
              <a:rPr lang="pl-PL" sz="2000" b="1" dirty="0">
                <a:solidFill>
                  <a:prstClr val="black"/>
                </a:solidFill>
              </a:rPr>
              <a:t>W tym samym fragmencie (J 14–17) Jezus wyjaśnia nam: to Duch Święty działa w nas, aby dać nam życie, jeśli tylko tego pragniemy.</a:t>
            </a:r>
            <a:endParaRPr lang="en" sz="2000" b="1" dirty="0">
              <a:solidFill>
                <a:prstClr val="black"/>
              </a:solidFill>
            </a:endParaRPr>
          </a:p>
        </p:txBody>
      </p:sp>
      <p:sp>
        <p:nvSpPr>
          <p:cNvPr id="14" name="CuadroTexto 13">
            <a:extLst>
              <a:ext uri="{FF2B5EF4-FFF2-40B4-BE49-F238E27FC236}">
                <a16:creationId xmlns:a16="http://schemas.microsoft.com/office/drawing/2014/main" xmlns="" id="{00323626-5266-9D2B-513B-7E6F88E90677}"/>
              </a:ext>
            </a:extLst>
          </p:cNvPr>
          <p:cNvSpPr txBox="1"/>
          <p:nvPr/>
        </p:nvSpPr>
        <p:spPr>
          <a:xfrm>
            <a:off x="3177153" y="3086282"/>
            <a:ext cx="9014848" cy="1015663"/>
          </a:xfrm>
          <a:prstGeom prst="rect">
            <a:avLst/>
          </a:prstGeom>
          <a:noFill/>
        </p:spPr>
        <p:txBody>
          <a:bodyPr wrap="square">
            <a:spAutoFit/>
          </a:bodyPr>
          <a:lstStyle/>
          <a:p>
            <a:pPr>
              <a:spcBef>
                <a:spcPts val="600"/>
              </a:spcBef>
            </a:pPr>
            <a:r>
              <a:rPr lang="pl-PL" sz="2000" b="1" dirty="0">
                <a:solidFill>
                  <a:prstClr val="black"/>
                </a:solidFill>
              </a:rPr>
              <a:t>Niezależnie od tego, czy jesteśmy delikatnymi pędami, czy złamanymi gałęziami, jedno jest pewne: potrzebujemy soku winorośli. Do czego możemy porównać ten sok?</a:t>
            </a:r>
            <a:endParaRPr lang="en" sz="2000" b="1" dirty="0">
              <a:solidFill>
                <a:prstClr val="black"/>
              </a:solidFill>
            </a:endParaRPr>
          </a:p>
        </p:txBody>
      </p:sp>
      <p:sp>
        <p:nvSpPr>
          <p:cNvPr id="18" name="CuadroTexto 17">
            <a:extLst>
              <a:ext uri="{FF2B5EF4-FFF2-40B4-BE49-F238E27FC236}">
                <a16:creationId xmlns:a16="http://schemas.microsoft.com/office/drawing/2014/main" xmlns="" id="{C3C42FB7-567B-1779-CA29-9BCD951521AE}"/>
              </a:ext>
            </a:extLst>
          </p:cNvPr>
          <p:cNvSpPr txBox="1"/>
          <p:nvPr/>
        </p:nvSpPr>
        <p:spPr>
          <a:xfrm>
            <a:off x="3177154" y="1862251"/>
            <a:ext cx="8963806" cy="1323439"/>
          </a:xfrm>
          <a:prstGeom prst="rect">
            <a:avLst/>
          </a:prstGeom>
          <a:noFill/>
        </p:spPr>
        <p:txBody>
          <a:bodyPr wrap="square">
            <a:spAutoFit/>
          </a:bodyPr>
          <a:lstStyle/>
          <a:p>
            <a:pPr>
              <a:spcBef>
                <a:spcPts val="600"/>
              </a:spcBef>
            </a:pPr>
            <a:r>
              <a:rPr lang="pl-PL" sz="2000" b="1" dirty="0">
                <a:solidFill>
                  <a:prstClr val="black"/>
                </a:solidFill>
              </a:rPr>
              <a:t>Dopiero wraz z nadejściem wiosny zaczynają one czerpać sok z winorośli, a wtedy pojawiają się pędy (gałęzie). Greckie słowo użyte przez Jana może również odnosić się do gałęzi, które zostały odłamane, a następnie ponownie wszczepione do winorośli.</a:t>
            </a:r>
            <a:endParaRPr lang="en" sz="2000" b="1" dirty="0">
              <a:solidFill>
                <a:prstClr val="black"/>
              </a:solidFill>
            </a:endParaRPr>
          </a:p>
        </p:txBody>
      </p:sp>
    </p:spTree>
    <p:extLst>
      <p:ext uri="{BB962C8B-B14F-4D97-AF65-F5344CB8AC3E}">
        <p14:creationId xmlns:p14="http://schemas.microsoft.com/office/powerpoint/2010/main" xmlns="" val="10449536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vertical)">
                                      <p:cBhvr>
                                        <p:cTn id="48" dur="500"/>
                                        <p:tgtEl>
                                          <p:spTgt spid="5"/>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p:bldSub>
          <a:bldDgm bld="one"/>
        </p:bldSub>
      </p:bldGraphic>
      <p:bldP spid="6"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a:extLst>
            <a:ext uri="{FF2B5EF4-FFF2-40B4-BE49-F238E27FC236}">
              <a16:creationId xmlns:a16="http://schemas.microsoft.com/office/drawing/2014/main" xmlns=""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xmlns="" id="{06FEECF5-6771-BEF3-C216-7072F8CAB8CB}"/>
              </a:ext>
            </a:extLst>
          </p:cNvPr>
          <p:cNvSpPr txBox="1"/>
          <p:nvPr/>
        </p:nvSpPr>
        <p:spPr>
          <a:xfrm>
            <a:off x="915781" y="583274"/>
            <a:ext cx="10165173" cy="5632311"/>
          </a:xfrm>
          <a:prstGeom prst="rect">
            <a:avLst/>
          </a:prstGeom>
          <a:noFill/>
        </p:spPr>
        <p:txBody>
          <a:bodyPr wrap="square">
            <a:spAutoFit/>
          </a:bodyPr>
          <a:lstStyle/>
          <a:p>
            <a:pPr>
              <a:spcBef>
                <a:spcPts val="600"/>
              </a:spcBef>
            </a:pPr>
            <a:r>
              <a:rPr lang="pl-PL" sz="2400" b="1" dirty="0">
                <a:solidFill>
                  <a:prstClr val="black"/>
                </a:solidFill>
                <a:latin typeface="Constantia" panose="02030602050306030303" pitchFamily="18" charset="0"/>
              </a:rPr>
              <a:t>„Złoto, o którym tu mowa jako o wypróbowanym w ogniu, to wiara i miłość. Wzbogaca ono serce, gdyż zostało oczyszczone aż do osiągnięcia czystości, a im bardziej jest poddawane próbie, tym jaśniejszy staje się jego blask. Biała szata to czystość charakteru, sprawiedliwość Chrystusa przekazana grzesznikowi. Jest to rzeczywiście szata o niebiańskiej fakturze, którą można nabyć jedynie od Chrystusa w zamian za życie pełne dobrowolnego posłuszeństwa. Maść na oczy to mądrość i łaska, które pozwalają nam odróżniać zło od dobra i wykrywać grzech pod każdą postacią. Bóg dał swojemu Kościołowi oczy, które nakazuje nam namaścić mądrością, abyśmy widzieli jasno; ale wielu wyłupałoby oczy Kościołowi, gdyby mogli, bo nie chcą, by ich uczynki wyszły na jaw, aby nie zostali zganieni. Boska maść na oczy zapewni jasność rozumienia. Chrystus jest skarbnicą wszystkich łask. </a:t>
            </a:r>
            <a:r>
              <a:rPr lang="pl-PL" sz="2400" b="1" dirty="0">
                <a:solidFill>
                  <a:prstClr val="black"/>
                </a:solidFill>
                <a:latin typeface="Constantia" panose="02030602050306030303" pitchFamily="18" charset="0"/>
              </a:rPr>
              <a:t>Mówi: „Kupuj ode Mnie” </a:t>
            </a:r>
            <a:r>
              <a:rPr lang="pl-PL" sz="2400" b="1" dirty="0" smtClean="0">
                <a:solidFill>
                  <a:prstClr val="black"/>
                </a:solidFill>
                <a:latin typeface="Constantia" panose="02030602050306030303" pitchFamily="18" charset="0"/>
              </a:rPr>
              <a:t>(Apokalipsa 3,18</a:t>
            </a:r>
            <a:r>
              <a:rPr lang="pl-PL" sz="2400" b="1" dirty="0">
                <a:solidFill>
                  <a:prstClr val="black"/>
                </a:solidFill>
                <a:latin typeface="Constantia" panose="02030602050306030303" pitchFamily="18" charset="0"/>
              </a:rPr>
              <a:t>).</a:t>
            </a:r>
            <a:endParaRPr lang="en" sz="2400" b="1" dirty="0">
              <a:solidFill>
                <a:prstClr val="black"/>
              </a:solidFill>
              <a:latin typeface="Constantia" panose="02030602050306030303" pitchFamily="18" charset="0"/>
            </a:endParaRPr>
          </a:p>
        </p:txBody>
      </p:sp>
      <p:sp>
        <p:nvSpPr>
          <p:cNvPr id="4" name="CuadroTexto 3">
            <a:extLst>
              <a:ext uri="{FF2B5EF4-FFF2-40B4-BE49-F238E27FC236}">
                <a16:creationId xmlns:a16="http://schemas.microsoft.com/office/drawing/2014/main" xmlns="" id="{7969F3CF-93BC-2EB7-245A-6EF03279E880}"/>
              </a:ext>
            </a:extLst>
          </p:cNvPr>
          <p:cNvSpPr txBox="1"/>
          <p:nvPr/>
        </p:nvSpPr>
        <p:spPr>
          <a:xfrm>
            <a:off x="6818285" y="5870309"/>
            <a:ext cx="3990195" cy="338554"/>
          </a:xfrm>
          <a:prstGeom prst="rect">
            <a:avLst/>
          </a:prstGeom>
          <a:noFill/>
        </p:spPr>
        <p:txBody>
          <a:bodyPr wrap="none" rtlCol="0">
            <a:spAutoFit/>
          </a:bodyPr>
          <a:lstStyle/>
          <a:p>
            <a:pPr algn="r"/>
            <a:r>
              <a:rPr lang="en" sz="1600" b="1" dirty="0">
                <a:solidFill>
                  <a:prstClr val="black"/>
                </a:solidFill>
              </a:rPr>
              <a:t>EGW (</a:t>
            </a:r>
            <a:r>
              <a:rPr lang="pl-PL" sz="1600" b="1" i="1" dirty="0">
                <a:solidFill>
                  <a:prstClr val="black"/>
                </a:solidFill>
              </a:rPr>
              <a:t>Świadectwa dla zboru</a:t>
            </a:r>
            <a:r>
              <a:rPr lang="en" sz="1600" b="1" dirty="0">
                <a:solidFill>
                  <a:prstClr val="black"/>
                </a:solidFill>
              </a:rPr>
              <a:t>, </a:t>
            </a:r>
            <a:r>
              <a:rPr lang="pl-PL" sz="1600" b="1" dirty="0">
                <a:solidFill>
                  <a:prstClr val="black"/>
                </a:solidFill>
              </a:rPr>
              <a:t>t</a:t>
            </a:r>
            <a:r>
              <a:rPr lang="en" sz="1600" b="1" dirty="0">
                <a:solidFill>
                  <a:prstClr val="black"/>
                </a:solidFill>
              </a:rPr>
              <a:t>. 4, </a:t>
            </a:r>
            <a:r>
              <a:rPr lang="pl-PL" sz="1600" b="1" dirty="0">
                <a:solidFill>
                  <a:prstClr val="black"/>
                </a:solidFill>
              </a:rPr>
              <a:t>s</a:t>
            </a:r>
            <a:r>
              <a:rPr lang="en" sz="1600" b="1" dirty="0">
                <a:solidFill>
                  <a:prstClr val="black"/>
                </a:solidFill>
              </a:rPr>
              <a:t>. 88)</a:t>
            </a:r>
          </a:p>
        </p:txBody>
      </p:sp>
    </p:spTree>
    <p:extLst>
      <p:ext uri="{BB962C8B-B14F-4D97-AF65-F5344CB8AC3E}">
        <p14:creationId xmlns:p14="http://schemas.microsoft.com/office/powerpoint/2010/main" xmlns="" val="28791644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pic>
        <p:nvPicPr>
          <p:cNvPr id="4" name="Imagen 3" descr="Persona con cabello largo&#10;&#10;El contenido generado por IA puede ser incorrecto.">
            <a:extLst>
              <a:ext uri="{FF2B5EF4-FFF2-40B4-BE49-F238E27FC236}">
                <a16:creationId xmlns=""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 xmlns:a14="http://schemas.microsoft.com/office/drawing/2010/main" val="0"/>
              </a:ext>
            </a:extLst>
          </a:blip>
          <a:srcRect t="3686"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 xmlns:a14="http://schemas.microsoft.com/office/drawing/2010/main" val="0"/>
              </a:ext>
            </a:extLst>
          </a:blip>
          <a:srcRect r="-2" b="1415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 xmlns:a16="http://schemas.microsoft.com/office/drawing/2014/main" id="{D4B02901-B77C-C10D-82DF-0E3052C540CF}"/>
              </a:ext>
            </a:extLst>
          </p:cNvPr>
          <p:cNvSpPr txBox="1"/>
          <p:nvPr/>
        </p:nvSpPr>
        <p:spPr>
          <a:xfrm>
            <a:off x="7943849" y="435188"/>
            <a:ext cx="4060763" cy="4924425"/>
          </a:xfrm>
          <a:prstGeom prst="rect">
            <a:avLst/>
          </a:prstGeom>
          <a:noFill/>
        </p:spPr>
        <p:txBody>
          <a:bodyPr wrap="square">
            <a:spAutoFit/>
          </a:bodyPr>
          <a:lstStyle/>
          <a:p>
            <a:pPr algn="ctr">
              <a:defRPr/>
            </a:pPr>
            <a:r>
              <a:rPr lang="pl-PL" sz="4000" b="1" dirty="0" smtClean="0">
                <a:solidFill>
                  <a:prstClr val="white"/>
                </a:solidFill>
                <a:effectLst>
                  <a:outerShdw blurRad="38100" dist="38100" dir="2700000" algn="tl">
                    <a:srgbClr val="000000">
                      <a:alpha val="43137"/>
                    </a:srgbClr>
                  </a:outerShdw>
                </a:effectLst>
                <a:latin typeface="Comic Sans MS" panose="030F0702030302020204" pitchFamily="66" charset="0"/>
              </a:rPr>
              <a:t>„Jak mnie umiłował Ojciec, tak i Ja was umiłowałem; trwajcie w miłości mojej</a:t>
            </a:r>
            <a:r>
              <a:rPr lang="es-ES" sz="4000" b="1" dirty="0" smtClean="0">
                <a:solidFill>
                  <a:prstClr val="white"/>
                </a:solidFill>
                <a:effectLst>
                  <a:outerShdw blurRad="38100" dist="38100" dir="2700000" algn="tl">
                    <a:srgbClr val="000000">
                      <a:alpha val="43137"/>
                    </a:srgbClr>
                  </a:outerShdw>
                </a:effectLst>
                <a:latin typeface="Comic Sans MS" panose="030F0702030302020204" pitchFamily="66" charset="0"/>
              </a:rPr>
              <a:t>”</a:t>
            </a:r>
            <a:endParaRPr lang="es-ES" sz="4000" b="1" dirty="0">
              <a:solidFill>
                <a:prstClr val="white"/>
              </a:solidFill>
              <a:effectLst>
                <a:outerShdw blurRad="38100" dist="38100" dir="2700000" algn="tl">
                  <a:srgbClr val="000000">
                    <a:alpha val="43137"/>
                  </a:srgbClr>
                </a:outerShdw>
              </a:effectLst>
              <a:latin typeface="Comic Sans MS" panose="030F0702030302020204" pitchFamily="66" charset="0"/>
            </a:endParaRPr>
          </a:p>
          <a:p>
            <a:pPr algn="ctr">
              <a:spcBef>
                <a:spcPts val="1200"/>
              </a:spcBef>
              <a:defRPr/>
            </a:pPr>
            <a:r>
              <a:rPr lang="es-ES" sz="2400" b="1" dirty="0" smtClean="0">
                <a:solidFill>
                  <a:prstClr val="white"/>
                </a:solidFill>
                <a:effectLst>
                  <a:outerShdw blurRad="38100" dist="38100" dir="2700000" algn="tl">
                    <a:srgbClr val="000000">
                      <a:alpha val="43137"/>
                    </a:srgbClr>
                  </a:outerShdw>
                </a:effectLst>
                <a:latin typeface="Comic Sans MS" panose="030F0702030302020204" pitchFamily="66" charset="0"/>
              </a:rPr>
              <a:t>(</a:t>
            </a:r>
            <a:r>
              <a:rPr lang="pl-PL" sz="2400" b="1" dirty="0" smtClean="0">
                <a:solidFill>
                  <a:prstClr val="white"/>
                </a:solidFill>
                <a:effectLst>
                  <a:outerShdw blurRad="38100" dist="38100" dir="2700000" algn="tl">
                    <a:srgbClr val="000000">
                      <a:alpha val="43137"/>
                    </a:srgbClr>
                  </a:outerShdw>
                </a:effectLst>
                <a:latin typeface="Comic Sans MS" panose="030F0702030302020204" pitchFamily="66" charset="0"/>
              </a:rPr>
              <a:t>Jan</a:t>
            </a:r>
            <a:r>
              <a:rPr lang="es-ES" sz="2400" b="1" dirty="0" smtClean="0">
                <a:solidFill>
                  <a:prstClr val="white"/>
                </a:solidFill>
                <a:effectLst>
                  <a:outerShdw blurRad="38100" dist="38100" dir="2700000" algn="tl">
                    <a:srgbClr val="000000">
                      <a:alpha val="43137"/>
                    </a:srgbClr>
                  </a:outerShdw>
                </a:effectLst>
                <a:latin typeface="Comic Sans MS" panose="030F0702030302020204" pitchFamily="66" charset="0"/>
              </a:rPr>
              <a:t> 15</a:t>
            </a:r>
            <a:r>
              <a:rPr lang="pl-PL" sz="2400" b="1" dirty="0" smtClean="0">
                <a:solidFill>
                  <a:prstClr val="white"/>
                </a:solidFill>
                <a:effectLst>
                  <a:outerShdw blurRad="38100" dist="38100" dir="2700000" algn="tl">
                    <a:srgbClr val="000000">
                      <a:alpha val="43137"/>
                    </a:srgbClr>
                  </a:outerShdw>
                </a:effectLst>
                <a:latin typeface="Comic Sans MS" panose="030F0702030302020204" pitchFamily="66" charset="0"/>
              </a:rPr>
              <a:t>,</a:t>
            </a:r>
            <a:r>
              <a:rPr lang="es-ES" sz="2400" b="1" dirty="0" smtClean="0">
                <a:solidFill>
                  <a:prstClr val="white"/>
                </a:solidFill>
                <a:effectLst>
                  <a:outerShdw blurRad="38100" dist="38100" dir="2700000" algn="tl">
                    <a:srgbClr val="000000">
                      <a:alpha val="43137"/>
                    </a:srgbClr>
                  </a:outerShdw>
                </a:effectLst>
                <a:latin typeface="Comic Sans MS" panose="030F0702030302020204" pitchFamily="66" charset="0"/>
              </a:rPr>
              <a:t>9)</a:t>
            </a:r>
            <a:endParaRPr lang="es-ES" sz="4000" b="1" dirty="0">
              <a:solidFill>
                <a:prstClr val="white"/>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 xmlns:p14="http://schemas.microsoft.com/office/powerpoint/2010/main" val="31630881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 xmlns:a14="http://schemas.microsoft.com/office/drawing/2010/main">
                  <a14:imgLayer r:embed="rId3">
                    <a14:imgEffect>
                      <a14:brightnessContrast bright="10000"/>
                    </a14:imgEffect>
                  </a14:imgLayer>
                </a14:imgProps>
              </a:ext>
              <a:ext uri="{28A0092B-C50C-407E-A947-70E740481C1C}">
                <a14:useLocalDpi xmlns=""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pl-PL" sz="2000" b="1" noProof="0" dirty="0" smtClean="0">
                <a:solidFill>
                  <a:srgbClr val="6C176A"/>
                </a:solidFill>
              </a:rPr>
              <a:t>Przesłanie Boże</a:t>
            </a:r>
            <a:r>
              <a:rPr lang="en" sz="2000" b="1" noProof="0" dirty="0" smtClean="0">
                <a:solidFill>
                  <a:srgbClr val="6C176A"/>
                </a:solidFill>
              </a:rPr>
              <a:t> (</a:t>
            </a:r>
            <a:r>
              <a:rPr lang="pl-PL" sz="2000" b="1" noProof="0" dirty="0" smtClean="0">
                <a:solidFill>
                  <a:srgbClr val="6C176A"/>
                </a:solidFill>
              </a:rPr>
              <a:t>Apokalipsa</a:t>
            </a:r>
            <a:r>
              <a:rPr lang="en" sz="2000" b="1" noProof="0" dirty="0" smtClean="0">
                <a:solidFill>
                  <a:srgbClr val="6C176A"/>
                </a:solidFill>
              </a:rPr>
              <a:t> 3</a:t>
            </a:r>
            <a:r>
              <a:rPr lang="pl-PL" sz="2000" b="1" noProof="0" dirty="0" smtClean="0">
                <a:solidFill>
                  <a:srgbClr val="6C176A"/>
                </a:solidFill>
              </a:rPr>
              <a:t>,</a:t>
            </a:r>
            <a:r>
              <a:rPr lang="en" sz="2000" b="1" noProof="0" dirty="0" smtClean="0">
                <a:solidFill>
                  <a:srgbClr val="6C176A"/>
                </a:solidFill>
              </a:rPr>
              <a:t>14-22</a:t>
            </a:r>
            <a:r>
              <a:rPr lang="en" sz="2000" b="1" noProof="0" dirty="0">
                <a:solidFill>
                  <a:srgbClr val="6C176A"/>
                </a:solidFill>
              </a:rPr>
              <a:t>):</a:t>
            </a:r>
          </a:p>
          <a:p>
            <a:pPr lvl="1">
              <a:spcBef>
                <a:spcPts val="600"/>
              </a:spcBef>
            </a:pPr>
            <a:r>
              <a:rPr lang="pl-PL" sz="2000" b="1" noProof="0" dirty="0" smtClean="0"/>
              <a:t>Ocena</a:t>
            </a:r>
            <a:r>
              <a:rPr lang="en" sz="2000" b="1" noProof="0" dirty="0" smtClean="0"/>
              <a:t> (</a:t>
            </a:r>
            <a:r>
              <a:rPr lang="pl-PL" sz="2000" b="1" dirty="0" smtClean="0"/>
              <a:t>w</a:t>
            </a:r>
            <a:r>
              <a:rPr lang="en" sz="2000" b="1" noProof="0" dirty="0" smtClean="0"/>
              <a:t>. </a:t>
            </a:r>
            <a:r>
              <a:rPr lang="en" sz="2000" b="1" noProof="0" dirty="0"/>
              <a:t>14-17)</a:t>
            </a:r>
          </a:p>
          <a:p>
            <a:pPr lvl="1">
              <a:spcBef>
                <a:spcPts val="600"/>
              </a:spcBef>
            </a:pPr>
            <a:r>
              <a:rPr lang="pl-PL" sz="2000" b="1" noProof="0" dirty="0" smtClean="0"/>
              <a:t>Rozwiązanie</a:t>
            </a:r>
            <a:r>
              <a:rPr lang="en" sz="2000" b="1" noProof="0" dirty="0" smtClean="0"/>
              <a:t> (</a:t>
            </a:r>
            <a:r>
              <a:rPr lang="pl-PL" sz="2000" b="1" noProof="0" dirty="0" smtClean="0"/>
              <a:t>w</a:t>
            </a:r>
            <a:r>
              <a:rPr lang="en" sz="2000" b="1" noProof="0" dirty="0" smtClean="0"/>
              <a:t>. </a:t>
            </a:r>
            <a:r>
              <a:rPr lang="en" sz="2000" b="1" noProof="0" dirty="0"/>
              <a:t>18)</a:t>
            </a:r>
          </a:p>
          <a:p>
            <a:pPr lvl="1">
              <a:spcBef>
                <a:spcPts val="600"/>
              </a:spcBef>
            </a:pPr>
            <a:r>
              <a:rPr lang="pl-PL" sz="2000" b="1" noProof="0" dirty="0" smtClean="0"/>
              <a:t>Wynik</a:t>
            </a:r>
            <a:r>
              <a:rPr lang="en" sz="2000" b="1" noProof="0" dirty="0" smtClean="0"/>
              <a:t> (</a:t>
            </a:r>
            <a:r>
              <a:rPr lang="pl-PL" sz="2000" b="1" dirty="0" smtClean="0"/>
              <a:t>w</a:t>
            </a:r>
            <a:r>
              <a:rPr lang="en" sz="2000" b="1" noProof="0" dirty="0" smtClean="0"/>
              <a:t>. </a:t>
            </a:r>
            <a:r>
              <a:rPr lang="en" sz="2000" b="1" noProof="0" dirty="0"/>
              <a:t>19-20)</a:t>
            </a:r>
          </a:p>
          <a:p>
            <a:pPr lvl="1">
              <a:spcBef>
                <a:spcPts val="600"/>
              </a:spcBef>
            </a:pPr>
            <a:r>
              <a:rPr lang="pl-PL" sz="2000" b="1" noProof="0" dirty="0" smtClean="0"/>
              <a:t>Nagroda</a:t>
            </a:r>
            <a:r>
              <a:rPr lang="en" sz="2000" b="1" noProof="0" dirty="0" smtClean="0"/>
              <a:t> (</a:t>
            </a:r>
            <a:r>
              <a:rPr lang="pl-PL" sz="2000" b="1" dirty="0" smtClean="0"/>
              <a:t>w</a:t>
            </a:r>
            <a:r>
              <a:rPr lang="en" sz="2000" b="1" noProof="0" dirty="0" smtClean="0"/>
              <a:t>. </a:t>
            </a:r>
            <a:r>
              <a:rPr lang="en" sz="2000" b="1" noProof="0" dirty="0"/>
              <a:t>21-22)</a:t>
            </a:r>
          </a:p>
          <a:p>
            <a:pPr>
              <a:spcBef>
                <a:spcPts val="1800"/>
              </a:spcBef>
            </a:pPr>
            <a:r>
              <a:rPr lang="pl-PL" sz="2000" b="1" noProof="0" dirty="0" smtClean="0">
                <a:solidFill>
                  <a:srgbClr val="801C21"/>
                </a:solidFill>
              </a:rPr>
              <a:t>Zderzenie z rzeczywistością</a:t>
            </a:r>
            <a:r>
              <a:rPr lang="en" sz="2000" b="1" noProof="0" dirty="0" smtClean="0">
                <a:solidFill>
                  <a:srgbClr val="801C21"/>
                </a:solidFill>
              </a:rPr>
              <a:t> (</a:t>
            </a:r>
            <a:r>
              <a:rPr lang="pl-PL" sz="2000" b="1" dirty="0" smtClean="0">
                <a:solidFill>
                  <a:srgbClr val="801C21"/>
                </a:solidFill>
              </a:rPr>
              <a:t>Jan</a:t>
            </a:r>
            <a:r>
              <a:rPr lang="en" sz="2000" b="1" noProof="0" dirty="0" smtClean="0">
                <a:solidFill>
                  <a:srgbClr val="801C21"/>
                </a:solidFill>
              </a:rPr>
              <a:t> 15</a:t>
            </a:r>
            <a:r>
              <a:rPr lang="pl-PL" sz="2000" b="1" noProof="0" dirty="0" smtClean="0">
                <a:solidFill>
                  <a:srgbClr val="801C21"/>
                </a:solidFill>
              </a:rPr>
              <a:t>,</a:t>
            </a:r>
            <a:r>
              <a:rPr lang="en" sz="2000" b="1" noProof="0" dirty="0" smtClean="0">
                <a:solidFill>
                  <a:srgbClr val="801C21"/>
                </a:solidFill>
              </a:rPr>
              <a:t>1-11</a:t>
            </a:r>
            <a:r>
              <a:rPr lang="en" sz="2000" b="1" noProof="0" dirty="0">
                <a:solidFill>
                  <a:srgbClr val="801C21"/>
                </a:solidFill>
              </a:rPr>
              <a:t>):</a:t>
            </a:r>
          </a:p>
          <a:p>
            <a:pPr lvl="1">
              <a:spcBef>
                <a:spcPts val="600"/>
              </a:spcBef>
            </a:pPr>
            <a:r>
              <a:rPr lang="pl-PL" sz="2000" b="1" noProof="0" dirty="0" smtClean="0"/>
              <a:t>Gałązka </a:t>
            </a:r>
            <a:r>
              <a:rPr lang="pl-PL" sz="2000" b="1" noProof="0" dirty="0" smtClean="0"/>
              <a:t>i winorośl</a:t>
            </a:r>
            <a:endParaRPr lang="en" sz="2000" b="1" noProof="0" dirty="0"/>
          </a:p>
          <a:p>
            <a:pPr lvl="1">
              <a:spcBef>
                <a:spcPts val="600"/>
              </a:spcBef>
            </a:pPr>
            <a:r>
              <a:rPr lang="pl-PL" sz="2000" b="1" noProof="0" dirty="0" smtClean="0"/>
              <a:t>Soki</a:t>
            </a:r>
            <a:endParaRPr lang="en" sz="2000" b="1" noProof="0" dirty="0"/>
          </a:p>
        </p:txBody>
      </p:sp>
      <p:sp>
        <p:nvSpPr>
          <p:cNvPr id="3" name="CuadroTexto 2">
            <a:extLst>
              <a:ext uri="{FF2B5EF4-FFF2-40B4-BE49-F238E27FC236}">
                <a16:creationId xmlns="" xmlns:a16="http://schemas.microsoft.com/office/drawing/2014/main" id="{2E816E7F-26BC-8344-DCDD-04E4420E9EEC}"/>
              </a:ext>
            </a:extLst>
          </p:cNvPr>
          <p:cNvSpPr txBox="1"/>
          <p:nvPr/>
        </p:nvSpPr>
        <p:spPr>
          <a:xfrm>
            <a:off x="161925" y="144781"/>
            <a:ext cx="8641112" cy="707886"/>
          </a:xfrm>
          <a:prstGeom prst="rect">
            <a:avLst/>
          </a:prstGeom>
          <a:noFill/>
        </p:spPr>
        <p:txBody>
          <a:bodyPr wrap="square" rtlCol="0">
            <a:spAutoFit/>
          </a:bodyPr>
          <a:lstStyle/>
          <a:p>
            <a:pPr>
              <a:spcBef>
                <a:spcPts val="600"/>
              </a:spcBef>
            </a:pPr>
            <a:r>
              <a:rPr lang="pl-PL" sz="2000" b="1" dirty="0" smtClean="0">
                <a:solidFill>
                  <a:schemeClr val="bg1"/>
                </a:solidFill>
                <a:effectLst>
                  <a:glow rad="88900">
                    <a:srgbClr val="2C3D66"/>
                  </a:glow>
                  <a:outerShdw blurRad="38100" dist="38100" dir="2700000" algn="tl">
                    <a:srgbClr val="000000">
                      <a:alpha val="43137"/>
                    </a:srgbClr>
                  </a:outerShdw>
                </a:effectLst>
              </a:rPr>
              <a:t>Każdy z nas nawiązał z Bogiem inną relację. Wszyscy jednak zgadzamy się co do jednego: ta relacja może (i powinna) się rozwijać.</a:t>
            </a:r>
            <a:endParaRPr lang="en" sz="2000" b="1" noProof="0" dirty="0">
              <a:solidFill>
                <a:schemeClr val="bg1"/>
              </a:solidFill>
              <a:effectLst>
                <a:glow rad="88900">
                  <a:srgbClr val="2C3D66"/>
                </a:glow>
                <a:outerShdw blurRad="38100" dist="38100" dir="2700000" algn="tl">
                  <a:srgbClr val="000000">
                    <a:alpha val="43137"/>
                  </a:srgbClr>
                </a:outerShdw>
              </a:effectLst>
            </a:endParaRPr>
          </a:p>
        </p:txBody>
      </p:sp>
      <p:pic>
        <p:nvPicPr>
          <p:cNvPr id="5" name="Imagen 4" descr="Hombre y mujer sentados en una banca de madera&#10;&#10;El contenido generado por IA puede ser incorrecto.">
            <a:extLst>
              <a:ext uri="{FF2B5EF4-FFF2-40B4-BE49-F238E27FC236}">
                <a16:creationId xmlns=""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 xmlns:a14="http://schemas.microsoft.com/office/drawing/2010/main">
                  <a14:imgLayer r:embed="rId5">
                    <a14:imgEffect>
                      <a14:brightnessContrast bright="20000"/>
                    </a14:imgEffect>
                  </a14:imgLayer>
                </a14:imgProps>
              </a:ext>
              <a:ext uri="{28A0092B-C50C-407E-A947-70E740481C1C}">
                <a14:useLocalDpi xmlns="" xmlns:a14="http://schemas.microsoft.com/office/drawing/2010/main"/>
              </a:ext>
            </a:extLst>
          </a:blip>
          <a:srcRect/>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 xmlns:a16="http://schemas.microsoft.com/office/drawing/2014/main" id="{12F4DF40-EC45-234D-D5C8-FA1B682346EB}"/>
              </a:ext>
            </a:extLst>
          </p:cNvPr>
          <p:cNvPicPr>
            <a:picLocks noChangeAspect="1"/>
          </p:cNvPicPr>
          <p:nvPr/>
        </p:nvPicPr>
        <p:blipFill rotWithShape="1">
          <a:blip r:embed="rId6" cstate="email">
            <a:extLst>
              <a:ext uri="{28A0092B-C50C-407E-A947-70E740481C1C}">
                <a14:useLocalDpi xmlns="" xmlns:a14="http://schemas.microsoft.com/office/drawing/2010/main"/>
              </a:ext>
            </a:extLst>
          </a:blip>
          <a:srcRect/>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 xmlns:a16="http://schemas.microsoft.com/office/drawing/2014/main" id="{446618B5-FF32-F6B5-2E7A-CAD585CC59A6}"/>
              </a:ext>
            </a:extLst>
          </p:cNvPr>
          <p:cNvPicPr>
            <a:picLocks noChangeAspect="1"/>
          </p:cNvPicPr>
          <p:nvPr/>
        </p:nvPicPr>
        <p:blipFill>
          <a:blip r:embed="rId7" cstate="email">
            <a:extLst>
              <a:ext uri="{28A0092B-C50C-407E-A947-70E740481C1C}">
                <a14:useLocalDpi xmlns="" xmlns:a14="http://schemas.microsoft.com/office/drawing/2010/main"/>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 xmlns:a16="http://schemas.microsoft.com/office/drawing/2014/main" id="{17958877-5F3A-49A6-0DD4-B4CFA9E19301}"/>
              </a:ext>
            </a:extLst>
          </p:cNvPr>
          <p:cNvPicPr>
            <a:picLocks noChangeAspect="1"/>
          </p:cNvPicPr>
          <p:nvPr/>
        </p:nvPicPr>
        <p:blipFill>
          <a:blip r:embed="rId8" cstate="email">
            <a:extLst>
              <a:ext uri="{28A0092B-C50C-407E-A947-70E740481C1C}">
                <a14:useLocalDpi xmlns=""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 xmlns:a16="http://schemas.microsoft.com/office/drawing/2014/main" id="{C09101AD-2F48-D3B2-E91C-F5EE9AC5493D}"/>
              </a:ext>
            </a:extLst>
          </p:cNvPr>
          <p:cNvPicPr>
            <a:picLocks noChangeAspect="1"/>
          </p:cNvPicPr>
          <p:nvPr/>
        </p:nvPicPr>
        <p:blipFill>
          <a:blip r:embed="rId9" cstate="email">
            <a:extLst>
              <a:ext uri="{BEBA8EAE-BF5A-486C-A8C5-ECC9F3942E4B}">
                <a14:imgProps xmlns="" xmlns:a14="http://schemas.microsoft.com/office/drawing/2010/main">
                  <a14:imgLayer r:embed="rId10">
                    <a14:imgEffect>
                      <a14:brightnessContrast contrast="20000"/>
                    </a14:imgEffect>
                  </a14:imgLayer>
                </a14:imgProps>
              </a:ext>
              <a:ext uri="{28A0092B-C50C-407E-A947-70E740481C1C}">
                <a14:useLocalDpi xmlns=""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 xmlns:a16="http://schemas.microsoft.com/office/drawing/2014/main" id="{3D636B5F-E2DC-51D7-4718-D0E9C74748AD}"/>
              </a:ext>
            </a:extLst>
          </p:cNvPr>
          <p:cNvPicPr>
            <a:picLocks noChangeAspect="1"/>
          </p:cNvPicPr>
          <p:nvPr/>
        </p:nvPicPr>
        <p:blipFill>
          <a:blip r:embed="rId11" cstate="email">
            <a:extLst>
              <a:ext uri="{BEBA8EAE-BF5A-486C-A8C5-ECC9F3942E4B}">
                <a14:imgProps xmlns="" xmlns:a14="http://schemas.microsoft.com/office/drawing/2010/main">
                  <a14:imgLayer r:embed="rId12">
                    <a14:imgEffect>
                      <a14:brightnessContrast bright="20000" contrast="40000"/>
                    </a14:imgEffect>
                  </a14:imgLayer>
                </a14:imgProps>
              </a:ext>
              <a:ext uri="{28A0092B-C50C-407E-A947-70E740481C1C}">
                <a14:useLocalDpi xmlns=""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 xmlns:a16="http://schemas.microsoft.com/office/drawing/2014/main" id="{F1BC002F-C491-EA87-3637-2735E9C74B7B}"/>
              </a:ext>
            </a:extLst>
          </p:cNvPr>
          <p:cNvPicPr>
            <a:picLocks noChangeAspect="1"/>
          </p:cNvPicPr>
          <p:nvPr/>
        </p:nvPicPr>
        <p:blipFill>
          <a:blip r:embed="rId13" cstate="email">
            <a:extLst>
              <a:ext uri="{BEBA8EAE-BF5A-486C-A8C5-ECC9F3942E4B}">
                <a14:imgProps xmlns="" xmlns:a14="http://schemas.microsoft.com/office/drawing/2010/main">
                  <a14:imgLayer r:embed="rId14">
                    <a14:imgEffect>
                      <a14:brightnessContrast bright="20000" contrast="40000"/>
                    </a14:imgEffect>
                  </a14:imgLayer>
                </a14:imgProps>
              </a:ext>
              <a:ext uri="{28A0092B-C50C-407E-A947-70E740481C1C}">
                <a14:useLocalDpi xmlns=""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 xmlns:a16="http://schemas.microsoft.com/office/drawing/2014/main" id="{3A6B7D49-5012-5570-36A5-A8EE872881B7}"/>
              </a:ext>
            </a:extLst>
          </p:cNvPr>
          <p:cNvPicPr>
            <a:picLocks noChangeAspect="1"/>
          </p:cNvPicPr>
          <p:nvPr/>
        </p:nvPicPr>
        <p:blipFill>
          <a:blip r:embed="rId15" cstate="email">
            <a:extLst>
              <a:ext uri="{BEBA8EAE-BF5A-486C-A8C5-ECC9F3942E4B}">
                <a14:imgProps xmlns="" xmlns:a14="http://schemas.microsoft.com/office/drawing/2010/main">
                  <a14:imgLayer r:embed="rId16">
                    <a14:imgEffect>
                      <a14:brightnessContrast bright="20000" contrast="40000"/>
                    </a14:imgEffect>
                  </a14:imgLayer>
                </a14:imgProps>
              </a:ext>
              <a:ext uri="{28A0092B-C50C-407E-A947-70E740481C1C}">
                <a14:useLocalDpi xmlns=""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 xmlns:a16="http://schemas.microsoft.com/office/drawing/2014/main" id="{2BC010B1-A3D4-DC0E-EDEF-DBB12952156F}"/>
              </a:ext>
            </a:extLst>
          </p:cNvPr>
          <p:cNvPicPr>
            <a:picLocks noChangeAspect="1"/>
          </p:cNvPicPr>
          <p:nvPr/>
        </p:nvPicPr>
        <p:blipFill>
          <a:blip r:embed="rId17" cstate="email">
            <a:extLst>
              <a:ext uri="{BEBA8EAE-BF5A-486C-A8C5-ECC9F3942E4B}">
                <a14:imgProps xmlns="" xmlns:a14="http://schemas.microsoft.com/office/drawing/2010/main">
                  <a14:imgLayer r:embed="rId18">
                    <a14:imgEffect>
                      <a14:brightnessContrast bright="40000" contrast="40000"/>
                    </a14:imgEffect>
                  </a14:imgLayer>
                </a14:imgProps>
              </a:ext>
              <a:ext uri="{28A0092B-C50C-407E-A947-70E740481C1C}">
                <a14:useLocalDpi xmlns=""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 xmlns:a16="http://schemas.microsoft.com/office/drawing/2014/main" id="{480529E0-75CC-774F-5DEE-00D1CE3169D6}"/>
              </a:ext>
            </a:extLst>
          </p:cNvPr>
          <p:cNvPicPr>
            <a:picLocks noChangeAspect="1"/>
          </p:cNvPicPr>
          <p:nvPr/>
        </p:nvPicPr>
        <p:blipFill>
          <a:blip r:embed="rId19" cstate="email">
            <a:extLst>
              <a:ext uri="{BEBA8EAE-BF5A-486C-A8C5-ECC9F3942E4B}">
                <a14:imgProps xmlns="" xmlns:a14="http://schemas.microsoft.com/office/drawing/2010/main">
                  <a14:imgLayer r:embed="rId20">
                    <a14:imgEffect>
                      <a14:brightnessContrast bright="40000" contrast="40000"/>
                    </a14:imgEffect>
                  </a14:imgLayer>
                </a14:imgProps>
              </a:ext>
              <a:ext uri="{28A0092B-C50C-407E-A947-70E740481C1C}">
                <a14:useLocalDpi xmlns=""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 xmlns:a16="http://schemas.microsoft.com/office/drawing/2014/main" id="{062548E4-E066-FA50-C8D4-BD7F9770EE6F}"/>
              </a:ext>
            </a:extLst>
          </p:cNvPr>
          <p:cNvSpPr txBox="1"/>
          <p:nvPr/>
        </p:nvSpPr>
        <p:spPr>
          <a:xfrm>
            <a:off x="169674" y="1529054"/>
            <a:ext cx="8664360" cy="1631216"/>
          </a:xfrm>
          <a:prstGeom prst="rect">
            <a:avLst/>
          </a:prstGeom>
          <a:noFill/>
        </p:spPr>
        <p:txBody>
          <a:bodyPr wrap="square">
            <a:spAutoFit/>
          </a:bodyPr>
          <a:lstStyle/>
          <a:p>
            <a:pPr>
              <a:spcBef>
                <a:spcPts val="600"/>
              </a:spcBef>
            </a:pPr>
            <a:r>
              <a:rPr lang="pl-PL" sz="2000" b="1" dirty="0" smtClean="0">
                <a:solidFill>
                  <a:schemeClr val="bg1"/>
                </a:solidFill>
                <a:effectLst>
                  <a:glow rad="88900">
                    <a:srgbClr val="2C3D66"/>
                  </a:glow>
                  <a:outerShdw blurRad="38100" dist="38100" dir="2700000" algn="tl">
                    <a:srgbClr val="000000">
                      <a:alpha val="43137"/>
                    </a:srgbClr>
                  </a:outerShdw>
                </a:effectLst>
              </a:rPr>
              <a:t>Bóg przekazał nam ogólne przesłanie dotyczące duchowego stanu Kościoła w tej ostatniej fazie życia. Teraz to od nas zależy, czy zbadamy samych siebie, aby sprawdzić, która część tego przesłania odnosi się do nas, oraz jak możemy wzmocnić i pogłębić naszą relację z Bogiem.</a:t>
            </a:r>
            <a:endParaRPr lang="en" sz="2000" b="1" noProof="0" dirty="0">
              <a:solidFill>
                <a:schemeClr val="bg1"/>
              </a:solidFill>
              <a:effectLst>
                <a:glow rad="88900">
                  <a:srgbClr val="2C3D66"/>
                </a:glow>
                <a:outerShdw blurRad="38100" dist="38100" dir="2700000" algn="tl">
                  <a:srgbClr val="000000">
                    <a:alpha val="43137"/>
                  </a:srgbClr>
                </a:outerShdw>
              </a:effectLst>
            </a:endParaRPr>
          </a:p>
        </p:txBody>
      </p:sp>
      <p:sp>
        <p:nvSpPr>
          <p:cNvPr id="9" name="CuadroTexto 8">
            <a:extLst>
              <a:ext uri="{FF2B5EF4-FFF2-40B4-BE49-F238E27FC236}">
                <a16:creationId xmlns="" xmlns:a16="http://schemas.microsoft.com/office/drawing/2014/main" id="{B26C3F8B-058A-3F6D-D08F-EC7F3A50662B}"/>
              </a:ext>
            </a:extLst>
          </p:cNvPr>
          <p:cNvSpPr txBox="1"/>
          <p:nvPr/>
        </p:nvSpPr>
        <p:spPr>
          <a:xfrm>
            <a:off x="161925" y="856290"/>
            <a:ext cx="8391524" cy="707886"/>
          </a:xfrm>
          <a:prstGeom prst="rect">
            <a:avLst/>
          </a:prstGeom>
          <a:noFill/>
        </p:spPr>
        <p:txBody>
          <a:bodyPr wrap="square">
            <a:spAutoFit/>
          </a:bodyPr>
          <a:lstStyle/>
          <a:p>
            <a:pPr>
              <a:spcBef>
                <a:spcPts val="600"/>
              </a:spcBef>
            </a:pPr>
            <a:r>
              <a:rPr lang="pl-PL" sz="2000" b="1" dirty="0" smtClean="0">
                <a:solidFill>
                  <a:schemeClr val="bg1"/>
                </a:solidFill>
                <a:effectLst>
                  <a:glow rad="88900">
                    <a:srgbClr val="2C3D66"/>
                  </a:glow>
                  <a:outerShdw blurRad="38100" dist="38100" dir="2700000" algn="tl">
                    <a:srgbClr val="000000">
                      <a:alpha val="43137"/>
                    </a:srgbClr>
                  </a:outerShdw>
                </a:effectLst>
              </a:rPr>
              <a:t>Pierwszym krokiem, jaki musimy podjąć, aby się rozwijać, jest uświadomienie sobie naszej obecnej sytuacji.</a:t>
            </a:r>
            <a:endParaRPr lang="en" sz="2000" b="1" noProof="0" dirty="0">
              <a:solidFill>
                <a:schemeClr val="bg1"/>
              </a:solidFill>
              <a:effectLst>
                <a:glow rad="88900">
                  <a:srgbClr val="2C3D66"/>
                </a:glow>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39187807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AF80368E-B91C-D125-D1EE-384020E0FDC5}"/>
              </a:ext>
            </a:extLst>
          </p:cNvPr>
          <p:cNvSpPr txBox="1"/>
          <p:nvPr/>
        </p:nvSpPr>
        <p:spPr>
          <a:xfrm>
            <a:off x="0" y="775020"/>
            <a:ext cx="9567512" cy="3794308"/>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pl-PL" sz="11500" dirty="0" smtClean="0">
                <a:ln w="0"/>
                <a:solidFill>
                  <a:srgbClr val="B0175F"/>
                </a:solidFill>
                <a:effectLst>
                  <a:outerShdw blurRad="38100" dist="25400" dir="5400000" algn="ctr" rotWithShape="0">
                    <a:srgbClr val="6E747A">
                      <a:alpha val="43000"/>
                    </a:srgbClr>
                  </a:outerShdw>
                </a:effectLst>
              </a:rPr>
              <a:t>BOŻE PRZESŁANIE</a:t>
            </a:r>
            <a:endParaRPr lang="en" sz="11500" noProof="0" dirty="0">
              <a:ln w="0"/>
              <a:solidFill>
                <a:srgbClr val="B0175F"/>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 xmlns:a16="http://schemas.microsoft.com/office/drawing/2014/main" id="{6CAE4776-720B-E5F6-68A2-EC1F49EE8DB5}"/>
              </a:ext>
            </a:extLst>
          </p:cNvPr>
          <p:cNvSpPr txBox="1"/>
          <p:nvPr/>
        </p:nvSpPr>
        <p:spPr>
          <a:xfrm>
            <a:off x="0" y="5012144"/>
            <a:ext cx="8219974" cy="830997"/>
          </a:xfrm>
          <a:prstGeom prst="rect">
            <a:avLst/>
          </a:prstGeom>
          <a:noFill/>
        </p:spPr>
        <p:txBody>
          <a:bodyPr wrap="square">
            <a:spAutoFit/>
          </a:bodyPr>
          <a:lstStyle/>
          <a:p>
            <a:pPr algn="ctr"/>
            <a:r>
              <a:rPr lang="en" sz="4800" noProof="0" dirty="0" smtClean="0">
                <a:ln w="0"/>
                <a:solidFill>
                  <a:srgbClr val="33792F"/>
                </a:solidFill>
                <a:effectLst>
                  <a:outerShdw blurRad="38100" dist="25400" dir="5400000" algn="ctr" rotWithShape="0">
                    <a:srgbClr val="6E747A">
                      <a:alpha val="43000"/>
                    </a:srgbClr>
                  </a:outerShdw>
                </a:effectLst>
              </a:rPr>
              <a:t>(</a:t>
            </a:r>
            <a:r>
              <a:rPr lang="pl-PL" sz="4800" dirty="0" smtClean="0">
                <a:ln w="0"/>
                <a:solidFill>
                  <a:srgbClr val="33792F"/>
                </a:solidFill>
                <a:effectLst>
                  <a:outerShdw blurRad="38100" dist="25400" dir="5400000" algn="ctr" rotWithShape="0">
                    <a:srgbClr val="6E747A">
                      <a:alpha val="43000"/>
                    </a:srgbClr>
                  </a:outerShdw>
                </a:effectLst>
              </a:rPr>
              <a:t>Apokalipsa</a:t>
            </a:r>
            <a:r>
              <a:rPr lang="en" sz="4800" noProof="0" dirty="0" smtClean="0">
                <a:ln w="0"/>
                <a:solidFill>
                  <a:srgbClr val="33792F"/>
                </a:solidFill>
                <a:effectLst>
                  <a:outerShdw blurRad="38100" dist="25400" dir="5400000" algn="ctr" rotWithShape="0">
                    <a:srgbClr val="6E747A">
                      <a:alpha val="43000"/>
                    </a:srgbClr>
                  </a:outerShdw>
                </a:effectLst>
              </a:rPr>
              <a:t> 3</a:t>
            </a:r>
            <a:r>
              <a:rPr lang="pl-PL" sz="4800" noProof="0" dirty="0" smtClean="0">
                <a:ln w="0"/>
                <a:solidFill>
                  <a:srgbClr val="33792F"/>
                </a:solidFill>
                <a:effectLst>
                  <a:outerShdw blurRad="38100" dist="25400" dir="5400000" algn="ctr" rotWithShape="0">
                    <a:srgbClr val="6E747A">
                      <a:alpha val="43000"/>
                    </a:srgbClr>
                  </a:outerShdw>
                </a:effectLst>
              </a:rPr>
              <a:t>,</a:t>
            </a:r>
            <a:r>
              <a:rPr lang="en" sz="4800" noProof="0" dirty="0" smtClean="0">
                <a:ln w="0"/>
                <a:solidFill>
                  <a:srgbClr val="33792F"/>
                </a:solidFill>
                <a:effectLst>
                  <a:outerShdw blurRad="38100" dist="25400" dir="5400000" algn="ctr" rotWithShape="0">
                    <a:srgbClr val="6E747A">
                      <a:alpha val="43000"/>
                    </a:srgbClr>
                  </a:outerShdw>
                </a:effectLst>
              </a:rPr>
              <a:t>14-22</a:t>
            </a:r>
            <a:r>
              <a:rPr lang="en" sz="4800" noProof="0" dirty="0">
                <a:ln w="0"/>
                <a:solidFill>
                  <a:srgbClr val="33792F"/>
                </a:solidFill>
                <a:effectLst>
                  <a:outerShdw blurRad="38100" dist="25400" dir="5400000" algn="ctr" rotWithShape="0">
                    <a:srgbClr val="6E747A">
                      <a:alpha val="43000"/>
                    </a:srgbClr>
                  </a:outerShdw>
                </a:effectLst>
              </a:rPr>
              <a:t>)</a:t>
            </a:r>
          </a:p>
        </p:txBody>
      </p:sp>
    </p:spTree>
    <p:extLst>
      <p:ext uri="{BB962C8B-B14F-4D97-AF65-F5344CB8AC3E}">
        <p14:creationId xmlns="" xmlns:p14="http://schemas.microsoft.com/office/powerpoint/2010/main" val="111506587"/>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pl-PL" sz="4400" b="1" spc="600" noProof="0" dirty="0" smtClean="0">
                <a:ln w="10160">
                  <a:solidFill>
                    <a:schemeClr val="accent2"/>
                  </a:solidFill>
                  <a:prstDash val="solid"/>
                </a:ln>
                <a:solidFill>
                  <a:srgbClr val="FFFFFF"/>
                </a:solidFill>
                <a:effectLst>
                  <a:outerShdw blurRad="38100" dist="22860" dir="5400000" algn="tl" rotWithShape="0">
                    <a:srgbClr val="000000">
                      <a:alpha val="30000"/>
                    </a:srgbClr>
                  </a:outerShdw>
                </a:effectLst>
              </a:rPr>
              <a:t>OCENA</a:t>
            </a:r>
            <a:endParaRPr lang="en" sz="4400" b="1" spc="600" noProof="0" dirty="0">
              <a:ln w="10160">
                <a:solidFill>
                  <a:schemeClr val="accent2"/>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 xmlns:a16="http://schemas.microsoft.com/office/drawing/2014/main" id="{7B7D9322-7126-B72A-E0CD-D5A21DE6104E}"/>
              </a:ext>
            </a:extLst>
          </p:cNvPr>
          <p:cNvSpPr txBox="1"/>
          <p:nvPr/>
        </p:nvSpPr>
        <p:spPr>
          <a:xfrm>
            <a:off x="0" y="714977"/>
            <a:ext cx="7365300" cy="923330"/>
          </a:xfrm>
          <a:prstGeom prst="rect">
            <a:avLst/>
          </a:prstGeom>
          <a:noFill/>
        </p:spPr>
        <p:txBody>
          <a:bodyPr wrap="square">
            <a:spAutoFit/>
          </a:bodyPr>
          <a:lstStyle/>
          <a:p>
            <a:pPr algn="ctr"/>
            <a:r>
              <a:rPr lang="pl-PL" b="1" dirty="0" smtClean="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„Ponieważ mówisz: Bogaty jestem i wzbogaciłem się, i niczego nie potrzebuję, a nie wiesz, żeś pożałowania godzien nędzarz i biedak, ślepy i goły</a:t>
            </a:r>
            <a:r>
              <a:rPr lang="en" b="1" noProof="0" dirty="0" smtClean="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noProof="0" dirty="0" smtClean="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pl-PL" sz="1400" b="1" noProof="0" dirty="0" smtClean="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Apokalipsa</a:t>
            </a:r>
            <a:r>
              <a:rPr lang="en" sz="1400" b="1" noProof="0" dirty="0" smtClean="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3</a:t>
            </a:r>
            <a:r>
              <a:rPr lang="pl-PL" sz="1400" b="1" noProof="0" dirty="0" smtClean="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noProof="0" dirty="0" smtClean="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17</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4" name="CuadroTexto 3">
            <a:extLst>
              <a:ext uri="{FF2B5EF4-FFF2-40B4-BE49-F238E27FC236}">
                <a16:creationId xmlns="" xmlns:a16="http://schemas.microsoft.com/office/drawing/2014/main" id="{B0161D01-84D6-9956-BDC4-9C660646BB55}"/>
              </a:ext>
            </a:extLst>
          </p:cNvPr>
          <p:cNvSpPr txBox="1"/>
          <p:nvPr/>
        </p:nvSpPr>
        <p:spPr>
          <a:xfrm>
            <a:off x="0" y="1768025"/>
            <a:ext cx="8012624" cy="1631216"/>
          </a:xfrm>
          <a:prstGeom prst="rect">
            <a:avLst/>
          </a:prstGeom>
          <a:noFill/>
        </p:spPr>
        <p:txBody>
          <a:bodyPr wrap="square" rtlCol="0">
            <a:spAutoFit/>
          </a:bodyPr>
          <a:lstStyle/>
          <a:p>
            <a:pPr>
              <a:spcBef>
                <a:spcPts val="600"/>
              </a:spcBef>
            </a:pPr>
            <a:r>
              <a:rPr lang="pl-PL" sz="2000" b="1" dirty="0" smtClean="0"/>
              <a:t>Przesłanie skierowane do siedmiu kościołów przedstawia stan Kościoła powszechnego od czasów apostołów aż po dzień dzisiejszy (</a:t>
            </a:r>
            <a:r>
              <a:rPr lang="pl-PL" sz="2000" b="1" dirty="0" err="1" smtClean="0"/>
              <a:t>Ap</a:t>
            </a:r>
            <a:r>
              <a:rPr lang="pl-PL" sz="2000" b="1" dirty="0" smtClean="0"/>
              <a:t> 2–3). Przedstawiając przesłanie przeznaczone dla naszych czasów (Laodycea), Jezus przedstawia się jako „Amen [Prawda], wierny i prawdziwy świadek” (</a:t>
            </a:r>
            <a:r>
              <a:rPr lang="pl-PL" sz="2000" b="1" dirty="0" err="1" smtClean="0"/>
              <a:t>Ap</a:t>
            </a:r>
            <a:r>
              <a:rPr lang="pl-PL" sz="2000" b="1" dirty="0" smtClean="0"/>
              <a:t> 3,14).</a:t>
            </a:r>
            <a:endParaRPr lang="en" sz="2000" b="1" noProof="0" dirty="0"/>
          </a:p>
        </p:txBody>
      </p:sp>
      <p:pic>
        <p:nvPicPr>
          <p:cNvPr id="6" name="Imagen 5" descr="Imagen que contiene tabla, lentes, hombre, sostener&#10;&#10;El contenido generado por IA puede ser incorrecto.">
            <a:extLst>
              <a:ext uri="{FF2B5EF4-FFF2-40B4-BE49-F238E27FC236}">
                <a16:creationId xmlns="" xmlns:a16="http://schemas.microsoft.com/office/drawing/2014/main" id="{206B8656-0B3A-F827-CDB1-0FAC41847395}"/>
              </a:ext>
            </a:extLst>
          </p:cNvPr>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01551" y="168793"/>
            <a:ext cx="4057948" cy="2706144"/>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 xmlns:a16="http://schemas.microsoft.com/office/drawing/2014/main" id="{EDB3D725-EC83-9A9A-C9C8-8BB2B4B8F3C0}"/>
              </a:ext>
            </a:extLst>
          </p:cNvPr>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2239014" y="3674156"/>
            <a:ext cx="1923921" cy="2811885"/>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 xmlns:a16="http://schemas.microsoft.com/office/drawing/2014/main" id="{1DDB1424-B823-4CFB-B445-371556E5BB0F}"/>
              </a:ext>
            </a:extLst>
          </p:cNvPr>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208492" y="3689655"/>
            <a:ext cx="1872357" cy="2808535"/>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 xmlns:a16="http://schemas.microsoft.com/office/drawing/2014/main" id="{91C7D5C7-46E2-ECB0-C016-90909F6A172A}"/>
              </a:ext>
            </a:extLst>
          </p:cNvPr>
          <p:cNvSpPr txBox="1"/>
          <p:nvPr/>
        </p:nvSpPr>
        <p:spPr>
          <a:xfrm>
            <a:off x="4249645" y="3290129"/>
            <a:ext cx="7942355" cy="1015663"/>
          </a:xfrm>
          <a:prstGeom prst="rect">
            <a:avLst/>
          </a:prstGeom>
          <a:noFill/>
        </p:spPr>
        <p:txBody>
          <a:bodyPr wrap="square">
            <a:spAutoFit/>
          </a:bodyPr>
          <a:lstStyle/>
          <a:p>
            <a:pPr>
              <a:spcBef>
                <a:spcPts val="600"/>
              </a:spcBef>
            </a:pPr>
            <a:r>
              <a:rPr lang="pl-PL" sz="2000" b="1" dirty="0" smtClean="0"/>
              <a:t>Kiedy spoglądamy na siebie, dostrzegamy naszą prawdę: „Jestem bogaty i wzbogaciłem się i niczego nie potrzebuję”   (</a:t>
            </a:r>
            <a:r>
              <a:rPr lang="pl-PL" sz="2000" b="1" dirty="0" err="1" smtClean="0"/>
              <a:t>Ap</a:t>
            </a:r>
            <a:r>
              <a:rPr lang="pl-PL" sz="2000" b="1" dirty="0" smtClean="0"/>
              <a:t> 3,17a).</a:t>
            </a:r>
            <a:endParaRPr lang="en" sz="2000" b="1" noProof="0" dirty="0"/>
          </a:p>
        </p:txBody>
      </p:sp>
      <p:sp>
        <p:nvSpPr>
          <p:cNvPr id="14" name="CuadroTexto 13">
            <a:extLst>
              <a:ext uri="{FF2B5EF4-FFF2-40B4-BE49-F238E27FC236}">
                <a16:creationId xmlns="" xmlns:a16="http://schemas.microsoft.com/office/drawing/2014/main" id="{75BB07C4-269A-E4FC-0453-B88FACB542EC}"/>
              </a:ext>
            </a:extLst>
          </p:cNvPr>
          <p:cNvSpPr txBox="1"/>
          <p:nvPr/>
        </p:nvSpPr>
        <p:spPr>
          <a:xfrm>
            <a:off x="4262034" y="5226784"/>
            <a:ext cx="5553645" cy="1631216"/>
          </a:xfrm>
          <a:prstGeom prst="rect">
            <a:avLst/>
          </a:prstGeom>
          <a:noFill/>
        </p:spPr>
        <p:txBody>
          <a:bodyPr wrap="square">
            <a:spAutoFit/>
          </a:bodyPr>
          <a:lstStyle/>
          <a:p>
            <a:pPr>
              <a:spcBef>
                <a:spcPts val="600"/>
              </a:spcBef>
            </a:pPr>
            <a:r>
              <a:rPr lang="pl-PL" sz="2000" b="1" dirty="0" smtClean="0"/>
              <a:t>Nadszedł czas, by dokonać samooceny. Czy zdaję sobie sprawę z tego, co naprawdę mam, a czego mi jeszcze brakuje? Jak bardzo pogłębiła się moja relacja z Jezusem? Czy zmieniam się na lepsze?</a:t>
            </a:r>
            <a:endParaRPr lang="en" sz="2000" b="1" noProof="0" dirty="0"/>
          </a:p>
        </p:txBody>
      </p:sp>
      <p:sp>
        <p:nvSpPr>
          <p:cNvPr id="16" name="CuadroTexto 15">
            <a:extLst>
              <a:ext uri="{FF2B5EF4-FFF2-40B4-BE49-F238E27FC236}">
                <a16:creationId xmlns="" xmlns:a16="http://schemas.microsoft.com/office/drawing/2014/main" id="{780078B0-259F-FDE1-77AA-48AC7BA2AD4F}"/>
              </a:ext>
            </a:extLst>
          </p:cNvPr>
          <p:cNvSpPr txBox="1"/>
          <p:nvPr/>
        </p:nvSpPr>
        <p:spPr>
          <a:xfrm>
            <a:off x="4254283" y="4260862"/>
            <a:ext cx="5625885" cy="1015663"/>
          </a:xfrm>
          <a:prstGeom prst="rect">
            <a:avLst/>
          </a:prstGeom>
          <a:noFill/>
        </p:spPr>
        <p:txBody>
          <a:bodyPr wrap="square">
            <a:spAutoFit/>
          </a:bodyPr>
          <a:lstStyle/>
          <a:p>
            <a:pPr>
              <a:spcBef>
                <a:spcPts val="600"/>
              </a:spcBef>
            </a:pPr>
            <a:r>
              <a:rPr lang="pl-PL" sz="2000" b="1" dirty="0" smtClean="0"/>
              <a:t>Jednak Jezus dostrzega prawdę, naszą rzeczywistość: „Jesteś pożałowania godzien nędzarz i biedak, ślepy i goły” (</a:t>
            </a:r>
            <a:r>
              <a:rPr lang="pl-PL" sz="2000" b="1" dirty="0" err="1" smtClean="0"/>
              <a:t>Ap</a:t>
            </a:r>
            <a:r>
              <a:rPr lang="pl-PL" sz="2000" b="1" dirty="0" smtClean="0"/>
              <a:t> 3,17b).</a:t>
            </a:r>
            <a:endParaRPr lang="en" sz="2000" b="1" noProof="0" dirty="0"/>
          </a:p>
        </p:txBody>
      </p:sp>
      <p:pic>
        <p:nvPicPr>
          <p:cNvPr id="18" name="Imagen 17" descr="Hombre sentado en una silla&#10;&#10;El contenido generado por IA puede ser incorrecto.">
            <a:extLst>
              <a:ext uri="{FF2B5EF4-FFF2-40B4-BE49-F238E27FC236}">
                <a16:creationId xmlns="" xmlns:a16="http://schemas.microsoft.com/office/drawing/2014/main" id="{FD553147-BFAA-A922-A90B-784FF44C08FD}"/>
              </a:ext>
            </a:extLst>
          </p:cNvPr>
          <p:cNvPicPr>
            <a:picLocks noChangeAspect="1"/>
          </p:cNvPicPr>
          <p:nvPr/>
        </p:nvPicPr>
        <p:blipFill rotWithShape="1">
          <a:blip r:embed="rId6" cstate="email">
            <a:extLst>
              <a:ext uri="{28A0092B-C50C-407E-A947-70E740481C1C}">
                <a14:useLocalDpi xmlns=""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 xmlns:p14="http://schemas.microsoft.com/office/powerpoint/2010/main" val="34330857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750"/>
                                        <p:tgtEl>
                                          <p:spTgt spid="18"/>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 xmlns:a14="http://schemas.microsoft.com/office/drawing/2010/main"/>
              </a:ext>
            </a:extLst>
          </a:blip>
          <a:srcRect/>
          <a:stretch>
            <a:fillRect/>
          </a:stretch>
        </a:blipFill>
        <a:effectLst/>
      </p:bgPr>
    </p:bg>
    <p:spTree>
      <p:nvGrpSpPr>
        <p:cNvPr id="1" name="">
          <a:extLst>
            <a:ext uri="{FF2B5EF4-FFF2-40B4-BE49-F238E27FC236}">
              <a16:creationId xmlns=""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pic>
        <p:nvPicPr>
          <p:cNvPr id="23" name="Imagen 22" descr="Un dibujo de una persona&#10;&#10;El contenido generado por IA puede ser incorrecto.">
            <a:extLst>
              <a:ext uri="{FF2B5EF4-FFF2-40B4-BE49-F238E27FC236}">
                <a16:creationId xmlns="" xmlns:a16="http://schemas.microsoft.com/office/drawing/2014/main" id="{A74252BF-2B02-A1F7-237A-7ACABD2D9FAA}"/>
              </a:ext>
            </a:extLst>
          </p:cNvPr>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pl-PL" sz="4400" b="1" spc="1000" noProof="0"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ROZWIĄZANIE</a:t>
            </a:r>
            <a:endParaRPr lang="en"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7" name="CuadroTexto 6">
            <a:extLst>
              <a:ext uri="{FF2B5EF4-FFF2-40B4-BE49-F238E27FC236}">
                <a16:creationId xmlns="" xmlns:a16="http://schemas.microsoft.com/office/drawing/2014/main" id="{1380D5A2-530C-651C-3AE0-18E95BB05B50}"/>
              </a:ext>
            </a:extLst>
          </p:cNvPr>
          <p:cNvSpPr txBox="1"/>
          <p:nvPr/>
        </p:nvSpPr>
        <p:spPr>
          <a:xfrm>
            <a:off x="2783452" y="798873"/>
            <a:ext cx="9324975" cy="830997"/>
          </a:xfrm>
          <a:prstGeom prst="rect">
            <a:avLst/>
          </a:prstGeom>
          <a:noFill/>
        </p:spPr>
        <p:txBody>
          <a:bodyPr wrap="square">
            <a:spAutoFit/>
          </a:bodyPr>
          <a:lstStyle/>
          <a:p>
            <a:pPr algn="ctr"/>
            <a:r>
              <a:rPr lang="pl-PL" sz="1600" b="1" dirty="0" smtClean="0">
                <a:solidFill>
                  <a:schemeClr val="accent5">
                    <a:lumMod val="50000"/>
                  </a:schemeClr>
                </a:solidFill>
                <a:latin typeface="Comic Sans MS" panose="030F0702030302020204" pitchFamily="66" charset="0"/>
              </a:rPr>
              <a:t>„Radzę ci, abyś nabył u mnie złota w ogniu wypróbowanego, abyś się wzbogacił i abyś przyodział szaty białe, aby nie wystąpiła na jaw haniebna nagość twoja, oraz maści, by nią namaścić oczy twoje, abyś przejrzał</a:t>
            </a:r>
            <a:r>
              <a:rPr lang="en" sz="1600" b="1" noProof="0" dirty="0" smtClean="0">
                <a:solidFill>
                  <a:schemeClr val="accent5">
                    <a:lumMod val="50000"/>
                  </a:schemeClr>
                </a:solidFill>
                <a:latin typeface="Comic Sans MS" panose="030F0702030302020204" pitchFamily="66" charset="0"/>
              </a:rPr>
              <a:t>” </a:t>
            </a:r>
            <a:r>
              <a:rPr lang="en" sz="1200" b="1" noProof="0" dirty="0" smtClean="0">
                <a:solidFill>
                  <a:schemeClr val="accent5">
                    <a:lumMod val="50000"/>
                  </a:schemeClr>
                </a:solidFill>
                <a:latin typeface="Comic Sans MS" panose="030F0702030302020204" pitchFamily="66" charset="0"/>
              </a:rPr>
              <a:t>(</a:t>
            </a:r>
            <a:r>
              <a:rPr lang="pl-PL" sz="1200" b="1" noProof="0" dirty="0" smtClean="0">
                <a:solidFill>
                  <a:schemeClr val="accent5">
                    <a:lumMod val="50000"/>
                  </a:schemeClr>
                </a:solidFill>
                <a:latin typeface="Comic Sans MS" panose="030F0702030302020204" pitchFamily="66" charset="0"/>
              </a:rPr>
              <a:t>Apokalipsa</a:t>
            </a:r>
            <a:r>
              <a:rPr lang="en" sz="1200" b="1" noProof="0" dirty="0" smtClean="0">
                <a:solidFill>
                  <a:schemeClr val="accent5">
                    <a:lumMod val="50000"/>
                  </a:schemeClr>
                </a:solidFill>
                <a:latin typeface="Comic Sans MS" panose="030F0702030302020204" pitchFamily="66" charset="0"/>
              </a:rPr>
              <a:t> 3</a:t>
            </a:r>
            <a:r>
              <a:rPr lang="pl-PL" sz="1200" b="1" noProof="0" dirty="0" smtClean="0">
                <a:solidFill>
                  <a:schemeClr val="accent5">
                    <a:lumMod val="50000"/>
                  </a:schemeClr>
                </a:solidFill>
                <a:latin typeface="Comic Sans MS" panose="030F0702030302020204" pitchFamily="66" charset="0"/>
              </a:rPr>
              <a:t>,</a:t>
            </a:r>
            <a:r>
              <a:rPr lang="en" sz="1200" b="1" noProof="0" dirty="0" smtClean="0">
                <a:solidFill>
                  <a:schemeClr val="accent5">
                    <a:lumMod val="50000"/>
                  </a:schemeClr>
                </a:solidFill>
                <a:latin typeface="Comic Sans MS" panose="030F0702030302020204" pitchFamily="66" charset="0"/>
              </a:rPr>
              <a:t>18</a:t>
            </a:r>
            <a:r>
              <a:rPr lang="en" sz="1200" b="1" noProof="0" dirty="0">
                <a:solidFill>
                  <a:schemeClr val="accent5">
                    <a:lumMod val="50000"/>
                  </a:schemeClr>
                </a:solidFill>
                <a:latin typeface="Comic Sans MS" panose="030F0702030302020204" pitchFamily="66" charset="0"/>
              </a:rPr>
              <a:t>)</a:t>
            </a:r>
          </a:p>
        </p:txBody>
      </p:sp>
      <p:sp>
        <p:nvSpPr>
          <p:cNvPr id="8" name="CuadroTexto 7">
            <a:extLst>
              <a:ext uri="{FF2B5EF4-FFF2-40B4-BE49-F238E27FC236}">
                <a16:creationId xmlns=""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pl-PL" sz="2000" b="1" dirty="0" smtClean="0"/>
              <a:t>Ponieważ zadowolenie z obecnej sytuacji prowadzi do apatii (letniości), Jezus radzi nam, abyśmy zrobili trzy rzeczy:</a:t>
            </a:r>
            <a:endParaRPr lang="en" sz="2000" b="1" noProof="0" dirty="0"/>
          </a:p>
        </p:txBody>
      </p:sp>
      <p:graphicFrame>
        <p:nvGraphicFramePr>
          <p:cNvPr id="18" name="Diagrama 17">
            <a:extLst>
              <a:ext uri="{FF2B5EF4-FFF2-40B4-BE49-F238E27FC236}">
                <a16:creationId xmlns="" xmlns:a16="http://schemas.microsoft.com/office/drawing/2014/main" id="{1B491CD9-D59B-EB6B-4EB7-36E14C38B85A}"/>
              </a:ext>
            </a:extLst>
          </p:cNvPr>
          <p:cNvGraphicFramePr/>
          <p:nvPr>
            <p:extLst>
              <p:ext uri="{D42A27DB-BD31-4B8C-83A1-F6EECF244321}">
                <p14:modId xmlns="" xmlns:p14="http://schemas.microsoft.com/office/powerpoint/2010/main" val="259244087"/>
              </p:ext>
            </p:extLst>
          </p:nvPr>
        </p:nvGraphicFramePr>
        <p:xfrm>
          <a:off x="280220" y="2502067"/>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 xmlns:a16="http://schemas.microsoft.com/office/drawing/2014/main" id="{044C5969-A23F-C26C-99D2-7F9500ED7978}"/>
              </a:ext>
            </a:extLst>
          </p:cNvPr>
          <p:cNvGraphicFramePr/>
          <p:nvPr>
            <p:extLst>
              <p:ext uri="{D42A27DB-BD31-4B8C-83A1-F6EECF244321}">
                <p14:modId xmlns="" xmlns:p14="http://schemas.microsoft.com/office/powerpoint/2010/main" val="686934423"/>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 xmlns:a16="http://schemas.microsoft.com/office/drawing/2014/main" id="{73CC3B52-D738-D799-F145-52DC43D6EEA0}"/>
              </a:ext>
            </a:extLst>
          </p:cNvPr>
          <p:cNvGraphicFramePr/>
          <p:nvPr>
            <p:extLst>
              <p:ext uri="{D42A27DB-BD31-4B8C-83A1-F6EECF244321}">
                <p14:modId xmlns="" xmlns:p14="http://schemas.microsoft.com/office/powerpoint/2010/main" val="701577693"/>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 xmlns:p14="http://schemas.microsoft.com/office/powerpoint/2010/main" val="17486059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l-PL" sz="4400" b="1" spc="1000" dirty="0">
                <a:ln/>
                <a:solidFill>
                  <a:srgbClr val="9A0000"/>
                </a:solidFill>
                <a:effectLst>
                  <a:outerShdw blurRad="38100" dist="38100" dir="2700000" algn="tl">
                    <a:srgbClr val="000000">
                      <a:alpha val="43137"/>
                    </a:srgbClr>
                  </a:outerShdw>
                </a:effectLst>
              </a:rPr>
              <a:t>REZULTAT</a:t>
            </a:r>
            <a:endParaRPr lang="en" sz="4400" b="1" spc="1000" dirty="0">
              <a:ln/>
              <a:solidFill>
                <a:srgbClr val="9A00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xmlns="" id="{E4BCCD5C-4172-42CC-60B3-53D32C94DF74}"/>
              </a:ext>
            </a:extLst>
          </p:cNvPr>
          <p:cNvSpPr txBox="1"/>
          <p:nvPr/>
        </p:nvSpPr>
        <p:spPr>
          <a:xfrm>
            <a:off x="1052512" y="656876"/>
            <a:ext cx="10086975" cy="646331"/>
          </a:xfrm>
          <a:prstGeom prst="rect">
            <a:avLst/>
          </a:prstGeom>
          <a:noFill/>
        </p:spPr>
        <p:txBody>
          <a:bodyPr wrap="square">
            <a:spAutoFit/>
          </a:bodyPr>
          <a:lstStyle/>
          <a:p>
            <a:pPr algn="ctr"/>
            <a:r>
              <a:rPr lang="pl-PL" b="1" dirty="0" smtClean="0">
                <a:solidFill>
                  <a:srgbClr val="FFFF00"/>
                </a:solidFill>
                <a:effectLst>
                  <a:outerShdw blurRad="38100" dist="38100" dir="2700000" algn="tl">
                    <a:srgbClr val="000000">
                      <a:alpha val="43137"/>
                    </a:srgbClr>
                  </a:outerShdw>
                </a:effectLst>
                <a:latin typeface="Comic Sans MS" panose="030F0702030302020204" pitchFamily="66" charset="0"/>
              </a:rPr>
              <a:t>„Oto </a:t>
            </a:r>
            <a:r>
              <a:rPr lang="pl-PL" b="1" dirty="0">
                <a:solidFill>
                  <a:srgbClr val="FFFF00"/>
                </a:solidFill>
                <a:effectLst>
                  <a:outerShdw blurRad="38100" dist="38100" dir="2700000" algn="tl">
                    <a:srgbClr val="000000">
                      <a:alpha val="43137"/>
                    </a:srgbClr>
                  </a:outerShdw>
                </a:effectLst>
                <a:latin typeface="Comic Sans MS" panose="030F0702030302020204" pitchFamily="66" charset="0"/>
              </a:rPr>
              <a:t>stoję u drzwi i kołaczę; jeśli ktoś usłyszy głos mój i otworzy drzwi, wstąpię do niego i będę z nim wieczerzał, a on ze </a:t>
            </a:r>
            <a:r>
              <a:rPr lang="pl-PL" b="1" dirty="0" smtClean="0">
                <a:solidFill>
                  <a:srgbClr val="FFFF00"/>
                </a:solidFill>
                <a:effectLst>
                  <a:outerShdw blurRad="38100" dist="38100" dir="2700000" algn="tl">
                    <a:srgbClr val="000000">
                      <a:alpha val="43137"/>
                    </a:srgbClr>
                  </a:outerShdw>
                </a:effectLst>
                <a:latin typeface="Comic Sans MS" panose="030F0702030302020204" pitchFamily="66" charset="0"/>
              </a:rPr>
              <a:t>mną</a:t>
            </a:r>
            <a:r>
              <a:rPr lang="en" b="1" dirty="0" smtClean="0">
                <a:solidFill>
                  <a:srgbClr val="FFFF00"/>
                </a:solidFill>
                <a:effectLst>
                  <a:outerShdw blurRad="38100" dist="38100" dir="2700000" algn="tl">
                    <a:srgbClr val="000000">
                      <a:alpha val="43137"/>
                    </a:srgbClr>
                  </a:outerShdw>
                </a:effectLst>
                <a:latin typeface="Comic Sans MS" panose="030F0702030302020204" pitchFamily="66" charset="0"/>
              </a:rPr>
              <a:t>” </a:t>
            </a:r>
            <a:r>
              <a:rPr lang="en" sz="1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a:t>
            </a:r>
            <a:r>
              <a:rPr lang="pl-PL" sz="1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Apokalipsa</a:t>
            </a:r>
            <a:r>
              <a:rPr lang="en" sz="1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 3</a:t>
            </a:r>
            <a:r>
              <a:rPr lang="pl-PL" sz="1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FFFF00"/>
                </a:solidFill>
                <a:effectLst>
                  <a:outerShdw blurRad="38100" dist="38100" dir="2700000" algn="tl">
                    <a:srgbClr val="000000">
                      <a:alpha val="43137"/>
                    </a:srgbClr>
                  </a:outerShdw>
                </a:effectLst>
                <a:latin typeface="Comic Sans MS" panose="030F0702030302020204" pitchFamily="66" charset="0"/>
              </a:rPr>
              <a:t>20</a:t>
            </a:r>
            <a:r>
              <a:rPr lang="en"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xmlns="" id="{22829ADF-8BCB-B96C-C4D4-37F19020841F}"/>
              </a:ext>
            </a:extLst>
          </p:cNvPr>
          <p:cNvSpPr txBox="1"/>
          <p:nvPr/>
        </p:nvSpPr>
        <p:spPr>
          <a:xfrm>
            <a:off x="213741" y="1672539"/>
            <a:ext cx="7682645" cy="1323439"/>
          </a:xfrm>
          <a:prstGeom prst="rect">
            <a:avLst/>
          </a:prstGeom>
          <a:noFill/>
        </p:spPr>
        <p:txBody>
          <a:bodyPr wrap="square" rtlCol="0">
            <a:spAutoFit/>
          </a:bodyPr>
          <a:lstStyle/>
          <a:p>
            <a:pPr>
              <a:spcBef>
                <a:spcPts val="600"/>
              </a:spcBef>
            </a:pPr>
            <a:r>
              <a:rPr lang="pl-PL" sz="2000" b="1" dirty="0">
                <a:solidFill>
                  <a:prstClr val="white"/>
                </a:solidFill>
                <a:effectLst>
                  <a:outerShdw blurRad="38100" dist="38100" dir="2700000" algn="tl">
                    <a:srgbClr val="000000">
                      <a:alpha val="43137"/>
                    </a:srgbClr>
                  </a:outerShdw>
                </a:effectLst>
              </a:rPr>
              <a:t>Jest pewien problem. Duchowo czuję się dobrze, ale Jezus chce, żebym się rozwijał. Jeśli jednak nie zdam sobie sprawy z tego, że potrzebuję zmiany, nigdy się nie zmienię. Nigdy nie będę chciał kupić czegoś, co już uważam za swoje.</a:t>
            </a:r>
            <a:endParaRPr lang="en" sz="2000" b="1" dirty="0">
              <a:solidFill>
                <a:prstClr val="white"/>
              </a:solidFill>
              <a:effectLst>
                <a:outerShdw blurRad="38100" dist="38100" dir="2700000" algn="tl">
                  <a:srgbClr val="000000">
                    <a:alpha val="43137"/>
                  </a:srgbClr>
                </a:outerShdw>
              </a:effectLst>
            </a:endParaRP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xmlns="" id="{6E45E3E0-F1AD-5BA1-338A-A02272D31498}"/>
              </a:ext>
            </a:extLst>
          </p:cNvPr>
          <p:cNvPicPr>
            <a:picLocks noChangeAspect="1"/>
          </p:cNvPicPr>
          <p:nvPr/>
        </p:nvPicPr>
        <p:blipFill>
          <a:blip r:embed="rId3" cstate="email">
            <a:extLst>
              <a:ext uri="{BEBA8EAE-BF5A-486C-A8C5-ECC9F3942E4B}">
                <a14:imgProps xmlns:a14="http://schemas.microsoft.com/office/drawing/2010/main" xmlns="">
                  <a14:imgLayer r:embed="rId4">
                    <a14:imgEffect>
                      <a14:sharpenSoften amount="25000"/>
                    </a14:imgEffect>
                    <a14:imgEffect>
                      <a14:brightnessContrast bright="20000"/>
                    </a14:imgEffect>
                  </a14:imgLayer>
                </a14:imgProps>
              </a:ext>
              <a:ext uri="{28A0092B-C50C-407E-A947-70E740481C1C}">
                <a14:useLocalDpi xmlns:a14="http://schemas.microsoft.com/office/drawing/2010/main" xmlns=""/>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xmlns="" id="{B361A028-8827-6D26-FFB0-C64077C0CFFF}"/>
              </a:ext>
            </a:extLst>
          </p:cNvPr>
          <p:cNvSpPr txBox="1"/>
          <p:nvPr/>
        </p:nvSpPr>
        <p:spPr>
          <a:xfrm>
            <a:off x="194071" y="5658007"/>
            <a:ext cx="7477943" cy="1015663"/>
          </a:xfrm>
          <a:prstGeom prst="rect">
            <a:avLst/>
          </a:prstGeom>
          <a:noFill/>
        </p:spPr>
        <p:txBody>
          <a:bodyPr wrap="square">
            <a:spAutoFit/>
          </a:bodyPr>
          <a:lstStyle/>
          <a:p>
            <a:pPr>
              <a:spcBef>
                <a:spcPts val="600"/>
              </a:spcBef>
            </a:pPr>
            <a:r>
              <a:rPr lang="pl-PL" sz="2000" b="1" dirty="0">
                <a:solidFill>
                  <a:prstClr val="white"/>
                </a:solidFill>
                <a:effectLst>
                  <a:outerShdw blurRad="38100" dist="38100" dir="2700000" algn="tl">
                    <a:srgbClr val="000000">
                      <a:alpha val="43137"/>
                    </a:srgbClr>
                  </a:outerShdw>
                </a:effectLst>
              </a:rPr>
              <a:t>Jezus puka do drzwi mojego serca i cierpliwie czeka. Nie wtrąca się w moje życie, by zmusić mnie do nawiązania z Nim relacji. Decyzja o tym, czy je otworzyć, należy do mnie.</a:t>
            </a:r>
            <a:endParaRPr lang="en" sz="2000" b="1" dirty="0">
              <a:solidFill>
                <a:prstClr val="white"/>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xmlns="" id="{D7CF9460-3BA7-0CC7-F4FC-CEEC531CBCF6}"/>
              </a:ext>
            </a:extLst>
          </p:cNvPr>
          <p:cNvSpPr txBox="1"/>
          <p:nvPr/>
        </p:nvSpPr>
        <p:spPr>
          <a:xfrm>
            <a:off x="221487" y="3940543"/>
            <a:ext cx="7458277" cy="1631216"/>
          </a:xfrm>
          <a:prstGeom prst="rect">
            <a:avLst/>
          </a:prstGeom>
          <a:noFill/>
        </p:spPr>
        <p:txBody>
          <a:bodyPr wrap="square">
            <a:spAutoFit/>
          </a:bodyPr>
          <a:lstStyle/>
          <a:p>
            <a:pPr>
              <a:spcBef>
                <a:spcPts val="600"/>
              </a:spcBef>
            </a:pPr>
            <a:r>
              <a:rPr lang="pl-PL" sz="2000" b="1" dirty="0">
                <a:solidFill>
                  <a:prstClr val="white"/>
                </a:solidFill>
                <a:effectLst>
                  <a:outerShdw blurRad="38100" dist="38100" dir="2700000" algn="tl">
                    <a:srgbClr val="000000">
                      <a:alpha val="43137"/>
                    </a:srgbClr>
                  </a:outerShdw>
                </a:effectLst>
              </a:rPr>
              <a:t>Upomnienie i kara ze strony Jezusa niekoniecznie mają charakter negatywny. On sam woli drogę dialogu. Pragnie usiąść z nami w ciszy i porozmawiać… „Oto stoję u drzwi i kołaczę. Jeśli ktoś usłyszy mój głos i otworzy drzwi, wejdę do niego i będę z nim wieczerzał, a on ze mną” (</a:t>
            </a:r>
            <a:r>
              <a:rPr lang="pl-PL" sz="2000" b="1" dirty="0" err="1">
                <a:solidFill>
                  <a:prstClr val="white"/>
                </a:solidFill>
                <a:effectLst>
                  <a:outerShdw blurRad="38100" dist="38100" dir="2700000" algn="tl">
                    <a:srgbClr val="000000">
                      <a:alpha val="43137"/>
                    </a:srgbClr>
                  </a:outerShdw>
                </a:effectLst>
              </a:rPr>
              <a:t>Ap</a:t>
            </a:r>
            <a:r>
              <a:rPr lang="pl-PL" sz="2000" b="1" dirty="0">
                <a:solidFill>
                  <a:prstClr val="white"/>
                </a:solidFill>
                <a:effectLst>
                  <a:outerShdw blurRad="38100" dist="38100" dir="2700000" algn="tl">
                    <a:srgbClr val="000000">
                      <a:alpha val="43137"/>
                    </a:srgbClr>
                  </a:outerShdw>
                </a:effectLst>
              </a:rPr>
              <a:t> </a:t>
            </a:r>
            <a:r>
              <a:rPr lang="pl-PL" sz="2000" b="1" dirty="0" smtClean="0">
                <a:solidFill>
                  <a:prstClr val="white"/>
                </a:solidFill>
                <a:effectLst>
                  <a:outerShdw blurRad="38100" dist="38100" dir="2700000" algn="tl">
                    <a:srgbClr val="000000">
                      <a:alpha val="43137"/>
                    </a:srgbClr>
                  </a:outerShdw>
                </a:effectLst>
              </a:rPr>
              <a:t>3,20</a:t>
            </a:r>
            <a:r>
              <a:rPr lang="pl-PL" sz="2000" b="1" dirty="0">
                <a:solidFill>
                  <a:prstClr val="white"/>
                </a:solidFill>
                <a:effectLst>
                  <a:outerShdw blurRad="38100" dist="38100" dir="2700000" algn="tl">
                    <a:srgbClr val="000000">
                      <a:alpha val="43137"/>
                    </a:srgbClr>
                  </a:outerShdw>
                </a:effectLst>
              </a:rPr>
              <a:t>).</a:t>
            </a:r>
            <a:endParaRPr lang="en" sz="2000" b="1" dirty="0">
              <a:solidFill>
                <a:prstClr val="white"/>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xmlns="" id="{D42E1793-AB39-CB92-4D6F-54157F255C62}"/>
              </a:ext>
            </a:extLst>
          </p:cNvPr>
          <p:cNvSpPr txBox="1"/>
          <p:nvPr/>
        </p:nvSpPr>
        <p:spPr>
          <a:xfrm>
            <a:off x="213738" y="2898436"/>
            <a:ext cx="7458273" cy="1015663"/>
          </a:xfrm>
          <a:prstGeom prst="rect">
            <a:avLst/>
          </a:prstGeom>
          <a:noFill/>
        </p:spPr>
        <p:txBody>
          <a:bodyPr wrap="square">
            <a:spAutoFit/>
          </a:bodyPr>
          <a:lstStyle/>
          <a:p>
            <a:pPr>
              <a:spcBef>
                <a:spcPts val="600"/>
              </a:spcBef>
            </a:pPr>
            <a:r>
              <a:rPr lang="pl-PL" sz="2000" b="1" dirty="0">
                <a:solidFill>
                  <a:prstClr val="white"/>
                </a:solidFill>
                <a:effectLst>
                  <a:outerShdw blurRad="38100" dist="38100" dir="2700000" algn="tl">
                    <a:srgbClr val="000000">
                      <a:alpha val="43137"/>
                    </a:srgbClr>
                  </a:outerShdw>
                </a:effectLst>
              </a:rPr>
              <a:t>Aby rozwiązać ten problem, Jezus stosuje swoje własne metody: „Każdego, kogo kocham, karcę i karzę”; i dodaje: „Nawróćcie się” (</a:t>
            </a:r>
            <a:r>
              <a:rPr lang="pl-PL" sz="2000" b="1" dirty="0" err="1">
                <a:solidFill>
                  <a:prstClr val="white"/>
                </a:solidFill>
                <a:effectLst>
                  <a:outerShdw blurRad="38100" dist="38100" dir="2700000" algn="tl">
                    <a:srgbClr val="000000">
                      <a:alpha val="43137"/>
                    </a:srgbClr>
                  </a:outerShdw>
                </a:effectLst>
              </a:rPr>
              <a:t>Ap</a:t>
            </a:r>
            <a:r>
              <a:rPr lang="pl-PL" sz="2000" b="1" dirty="0">
                <a:solidFill>
                  <a:prstClr val="white"/>
                </a:solidFill>
                <a:effectLst>
                  <a:outerShdw blurRad="38100" dist="38100" dir="2700000" algn="tl">
                    <a:srgbClr val="000000">
                      <a:alpha val="43137"/>
                    </a:srgbClr>
                  </a:outerShdw>
                </a:effectLst>
              </a:rPr>
              <a:t> </a:t>
            </a:r>
            <a:r>
              <a:rPr lang="pl-PL" sz="2000" b="1" dirty="0" smtClean="0">
                <a:solidFill>
                  <a:prstClr val="white"/>
                </a:solidFill>
                <a:effectLst>
                  <a:outerShdw blurRad="38100" dist="38100" dir="2700000" algn="tl">
                    <a:srgbClr val="000000">
                      <a:alpha val="43137"/>
                    </a:srgbClr>
                  </a:outerShdw>
                </a:effectLst>
              </a:rPr>
              <a:t>3,19</a:t>
            </a:r>
            <a:r>
              <a:rPr lang="pl-PL" sz="2000" b="1" dirty="0">
                <a:solidFill>
                  <a:prstClr val="white"/>
                </a:solidFill>
                <a:effectLst>
                  <a:outerShdw blurRad="38100" dist="38100" dir="2700000" algn="tl">
                    <a:srgbClr val="000000">
                      <a:alpha val="43137"/>
                    </a:srgbClr>
                  </a:outerShdw>
                </a:effectLst>
              </a:rPr>
              <a:t>).</a:t>
            </a:r>
            <a:endParaRPr lang="en" sz="20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342080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xmlns=""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xmlns=""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cstate="print">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dirty="0">
              <a:solidFill>
                <a:prstClr val="white"/>
              </a:solidFill>
            </a:endParaRPr>
          </a:p>
        </p:txBody>
      </p:sp>
      <p:sp>
        <p:nvSpPr>
          <p:cNvPr id="3" name="CuadroTexto 2">
            <a:extLst>
              <a:ext uri="{FF2B5EF4-FFF2-40B4-BE49-F238E27FC236}">
                <a16:creationId xmlns:a16="http://schemas.microsoft.com/office/drawing/2014/main" xmlns=""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pl-PL" sz="4400" b="1" spc="1000" dirty="0">
                <a:ln w="6600">
                  <a:solidFill>
                    <a:srgbClr val="547D11"/>
                  </a:solidFill>
                  <a:prstDash val="solid"/>
                </a:ln>
                <a:solidFill>
                  <a:srgbClr val="FFFFFF"/>
                </a:solidFill>
                <a:effectLst>
                  <a:outerShdw dist="38100" dir="2700000" algn="tl" rotWithShape="0">
                    <a:srgbClr val="547D11"/>
                  </a:outerShdw>
                </a:effectLst>
              </a:rPr>
              <a:t>NAGRODA</a:t>
            </a:r>
            <a:endParaRPr lang="en" sz="4400" b="1" spc="1000" dirty="0">
              <a:ln w="6600">
                <a:solidFill>
                  <a:srgbClr val="547D11"/>
                </a:solidFill>
                <a:prstDash val="solid"/>
              </a:ln>
              <a:solidFill>
                <a:srgbClr val="FFFFFF"/>
              </a:solidFill>
              <a:effectLst>
                <a:outerShdw dist="38100" dir="2700000" algn="tl" rotWithShape="0">
                  <a:srgbClr val="547D11"/>
                </a:outerShdw>
              </a:effectLst>
            </a:endParaRPr>
          </a:p>
        </p:txBody>
      </p:sp>
      <p:sp>
        <p:nvSpPr>
          <p:cNvPr id="5" name="CuadroTexto 4">
            <a:extLst>
              <a:ext uri="{FF2B5EF4-FFF2-40B4-BE49-F238E27FC236}">
                <a16:creationId xmlns:a16="http://schemas.microsoft.com/office/drawing/2014/main" xmlns=""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pl-PL" b="1" dirty="0" smtClean="0">
                <a:solidFill>
                  <a:srgbClr val="652F00"/>
                </a:solidFill>
                <a:latin typeface="Comic Sans MS" panose="030F0702030302020204" pitchFamily="66" charset="0"/>
              </a:rPr>
              <a:t>„Zwycięzcy </a:t>
            </a:r>
            <a:r>
              <a:rPr lang="pl-PL" b="1" dirty="0">
                <a:solidFill>
                  <a:srgbClr val="652F00"/>
                </a:solidFill>
                <a:latin typeface="Comic Sans MS" panose="030F0702030302020204" pitchFamily="66" charset="0"/>
              </a:rPr>
              <a:t>pozwolę zasiąść ze mną na moim tronie, jak i Ja zwyciężyłem i zasiadłem wraz z Ojcem moim na jego </a:t>
            </a:r>
            <a:r>
              <a:rPr lang="pl-PL" b="1" dirty="0" smtClean="0">
                <a:solidFill>
                  <a:srgbClr val="652F00"/>
                </a:solidFill>
                <a:latin typeface="Comic Sans MS" panose="030F0702030302020204" pitchFamily="66" charset="0"/>
              </a:rPr>
              <a:t>tronie</a:t>
            </a:r>
            <a:r>
              <a:rPr lang="en" b="1" dirty="0" smtClean="0">
                <a:solidFill>
                  <a:srgbClr val="652F00"/>
                </a:solidFill>
                <a:latin typeface="Comic Sans MS" panose="030F0702030302020204" pitchFamily="66" charset="0"/>
              </a:rPr>
              <a:t>” </a:t>
            </a:r>
            <a:r>
              <a:rPr lang="en" sz="1400" b="1" dirty="0" smtClean="0">
                <a:solidFill>
                  <a:srgbClr val="652F00"/>
                </a:solidFill>
                <a:latin typeface="Comic Sans MS" panose="030F0702030302020204" pitchFamily="66" charset="0"/>
              </a:rPr>
              <a:t>(</a:t>
            </a:r>
            <a:r>
              <a:rPr lang="pl-PL" sz="1400" b="1" dirty="0" smtClean="0">
                <a:solidFill>
                  <a:srgbClr val="652F00"/>
                </a:solidFill>
                <a:latin typeface="Comic Sans MS" panose="030F0702030302020204" pitchFamily="66" charset="0"/>
              </a:rPr>
              <a:t>Apokalipsa</a:t>
            </a:r>
            <a:r>
              <a:rPr lang="en" sz="1400" b="1" dirty="0" smtClean="0">
                <a:solidFill>
                  <a:srgbClr val="652F00"/>
                </a:solidFill>
                <a:latin typeface="Comic Sans MS" panose="030F0702030302020204" pitchFamily="66" charset="0"/>
              </a:rPr>
              <a:t> 3</a:t>
            </a:r>
            <a:r>
              <a:rPr lang="pl-PL" sz="1400" b="1" dirty="0" smtClean="0">
                <a:solidFill>
                  <a:srgbClr val="652F00"/>
                </a:solidFill>
                <a:latin typeface="Comic Sans MS" panose="030F0702030302020204" pitchFamily="66" charset="0"/>
              </a:rPr>
              <a:t>,</a:t>
            </a:r>
            <a:r>
              <a:rPr lang="en" sz="1400" b="1" dirty="0" smtClean="0">
                <a:solidFill>
                  <a:srgbClr val="652F00"/>
                </a:solidFill>
                <a:latin typeface="Comic Sans MS" panose="030F0702030302020204" pitchFamily="66" charset="0"/>
              </a:rPr>
              <a:t>21</a:t>
            </a:r>
            <a:r>
              <a:rPr lang="en" sz="1400" b="1" dirty="0">
                <a:solidFill>
                  <a:srgbClr val="652F00"/>
                </a:solidFill>
                <a:latin typeface="Comic Sans MS" panose="030F0702030302020204" pitchFamily="66" charset="0"/>
              </a:rPr>
              <a:t>)</a:t>
            </a:r>
          </a:p>
        </p:txBody>
      </p:sp>
      <p:sp>
        <p:nvSpPr>
          <p:cNvPr id="6" name="CuadroTexto 5">
            <a:extLst>
              <a:ext uri="{FF2B5EF4-FFF2-40B4-BE49-F238E27FC236}">
                <a16:creationId xmlns:a16="http://schemas.microsoft.com/office/drawing/2014/main" xmlns="" id="{8E5C6960-1860-D76D-4B0B-11C89FA21BEC}"/>
              </a:ext>
            </a:extLst>
          </p:cNvPr>
          <p:cNvSpPr txBox="1"/>
          <p:nvPr/>
        </p:nvSpPr>
        <p:spPr>
          <a:xfrm>
            <a:off x="314326" y="1322188"/>
            <a:ext cx="8052925" cy="1631216"/>
          </a:xfrm>
          <a:prstGeom prst="rect">
            <a:avLst/>
          </a:prstGeom>
          <a:noFill/>
        </p:spPr>
        <p:txBody>
          <a:bodyPr wrap="square" rtlCol="0">
            <a:spAutoFit/>
          </a:bodyPr>
          <a:lstStyle/>
          <a:p>
            <a:pPr>
              <a:spcBef>
                <a:spcPts val="600"/>
              </a:spcBef>
            </a:pPr>
            <a:r>
              <a:rPr lang="pl-PL" sz="2000" b="1" dirty="0">
                <a:solidFill>
                  <a:prstClr val="black"/>
                </a:solidFill>
              </a:rPr>
              <a:t>Jezus wie, że ta droga nie jest łatwa. Wie o naszych wysiłkach, by zdobyć złoto, szatę i maść na oczy. </a:t>
            </a:r>
            <a:r>
              <a:rPr lang="pl-PL" sz="2000" b="1" dirty="0">
                <a:solidFill>
                  <a:prstClr val="black"/>
                </a:solidFill>
              </a:rPr>
              <a:t>Wie o naszych zmaganiach, by przezwyciężyć letniość, otworzyć </a:t>
            </a:r>
            <a:r>
              <a:rPr lang="pl-PL" sz="2000" b="1" dirty="0" smtClean="0">
                <a:solidFill>
                  <a:prstClr val="black"/>
                </a:solidFill>
              </a:rPr>
              <a:t>drzwi                </a:t>
            </a:r>
            <a:r>
              <a:rPr lang="pl-PL" sz="2000" b="1" dirty="0">
                <a:solidFill>
                  <a:prstClr val="black"/>
                </a:solidFill>
              </a:rPr>
              <a:t>i nawiązać z Nim kontakt. </a:t>
            </a:r>
            <a:r>
              <a:rPr lang="pl-PL" sz="2000" b="1" dirty="0">
                <a:solidFill>
                  <a:prstClr val="black"/>
                </a:solidFill>
              </a:rPr>
              <a:t>Dlatego mówi nam: „Możesz zwyciężyć, tak jak Ja zwyciężyłem” (</a:t>
            </a:r>
            <a:r>
              <a:rPr lang="pl-PL" sz="2000" b="1" dirty="0" err="1">
                <a:solidFill>
                  <a:prstClr val="black"/>
                </a:solidFill>
              </a:rPr>
              <a:t>Ap</a:t>
            </a:r>
            <a:r>
              <a:rPr lang="pl-PL" sz="2000" b="1" dirty="0">
                <a:solidFill>
                  <a:prstClr val="black"/>
                </a:solidFill>
              </a:rPr>
              <a:t> 3,21).</a:t>
            </a:r>
            <a:endParaRPr lang="en" sz="2000" b="1" dirty="0">
              <a:solidFill>
                <a:prstClr val="black"/>
              </a:solidFill>
            </a:endParaRPr>
          </a:p>
        </p:txBody>
      </p:sp>
      <p:graphicFrame>
        <p:nvGraphicFramePr>
          <p:cNvPr id="9" name="Diagrama 8">
            <a:extLst>
              <a:ext uri="{FF2B5EF4-FFF2-40B4-BE49-F238E27FC236}">
                <a16:creationId xmlns:a16="http://schemas.microsoft.com/office/drawing/2014/main" xmlns="" id="{BA8C1E2C-3982-7302-9213-FE34274D743F}"/>
              </a:ext>
            </a:extLst>
          </p:cNvPr>
          <p:cNvGraphicFramePr/>
          <p:nvPr>
            <p:extLst>
              <p:ext uri="{D42A27DB-BD31-4B8C-83A1-F6EECF244321}">
                <p14:modId xmlns:p14="http://schemas.microsoft.com/office/powerpoint/2010/main" xmlns="" val="3150349021"/>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xmlns="" id="{FED99226-53F2-AB3D-BBDC-79B269440DF8}"/>
              </a:ext>
            </a:extLst>
          </p:cNvPr>
          <p:cNvPicPr>
            <a:picLocks noChangeAspect="1"/>
          </p:cNvPicPr>
          <p:nvPr/>
        </p:nvPicPr>
        <p:blipFill>
          <a:blip r:embed="rId10" cstate="email">
            <a:extLst>
              <a:ext uri="{28A0092B-C50C-407E-A947-70E740481C1C}">
                <a14:useLocalDpi xmlns:a14="http://schemas.microsoft.com/office/drawing/2010/main" xmlns=""/>
              </a:ext>
            </a:extLst>
          </a:blip>
          <a:stretch>
            <a:fillRect/>
          </a:stretch>
        </p:blipFill>
        <p:spPr>
          <a:xfrm>
            <a:off x="8485321" y="1378407"/>
            <a:ext cx="3283829" cy="2303241"/>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xmlns="" id="{AC77F32C-2821-A9A1-8697-D0D3D5E44DEB}"/>
              </a:ext>
            </a:extLst>
          </p:cNvPr>
          <p:cNvSpPr txBox="1"/>
          <p:nvPr/>
        </p:nvSpPr>
        <p:spPr>
          <a:xfrm>
            <a:off x="314325" y="2893277"/>
            <a:ext cx="8052926" cy="707886"/>
          </a:xfrm>
          <a:prstGeom prst="rect">
            <a:avLst/>
          </a:prstGeom>
          <a:noFill/>
        </p:spPr>
        <p:txBody>
          <a:bodyPr wrap="square">
            <a:spAutoFit/>
          </a:bodyPr>
          <a:lstStyle/>
          <a:p>
            <a:pPr>
              <a:spcBef>
                <a:spcPts val="600"/>
              </a:spcBef>
            </a:pPr>
            <a:r>
              <a:rPr lang="pl-PL" sz="2000" b="1" dirty="0">
                <a:solidFill>
                  <a:prstClr val="black"/>
                </a:solidFill>
              </a:rPr>
              <a:t>Wie też, że to my nigdy nie zrobimy pierwszego kroku. To Bóg zawsze przejmował inicjatywę.</a:t>
            </a:r>
            <a:endParaRPr lang="en" sz="2000" b="1" dirty="0">
              <a:solidFill>
                <a:prstClr val="black"/>
              </a:solidFill>
            </a:endParaRPr>
          </a:p>
        </p:txBody>
      </p:sp>
      <p:sp>
        <p:nvSpPr>
          <p:cNvPr id="4" name="CuadroTexto 3">
            <a:extLst>
              <a:ext uri="{FF2B5EF4-FFF2-40B4-BE49-F238E27FC236}">
                <a16:creationId xmlns:a16="http://schemas.microsoft.com/office/drawing/2014/main" xmlns="" id="{82C2B843-060C-CCBD-11AC-2B975296A9AF}"/>
              </a:ext>
            </a:extLst>
          </p:cNvPr>
          <p:cNvSpPr txBox="1"/>
          <p:nvPr/>
        </p:nvSpPr>
        <p:spPr>
          <a:xfrm>
            <a:off x="7787898" y="3687901"/>
            <a:ext cx="4404102" cy="3170099"/>
          </a:xfrm>
          <a:prstGeom prst="rect">
            <a:avLst/>
          </a:prstGeom>
          <a:noFill/>
        </p:spPr>
        <p:txBody>
          <a:bodyPr wrap="square">
            <a:spAutoFit/>
          </a:bodyPr>
          <a:lstStyle/>
          <a:p>
            <a:pPr>
              <a:spcBef>
                <a:spcPts val="600"/>
              </a:spcBef>
            </a:pPr>
            <a:r>
              <a:rPr lang="pl-PL" sz="2000" b="1" dirty="0">
                <a:solidFill>
                  <a:prstClr val="black"/>
                </a:solidFill>
              </a:rPr>
              <a:t>Kluczem do tego boskiego postępowania (na które nie zasługujemy) jest miłość: „Umiłowałem cię miłością wieczną” (Jeremiasz </a:t>
            </a:r>
            <a:r>
              <a:rPr lang="pl-PL" sz="2000" b="1" dirty="0" smtClean="0">
                <a:solidFill>
                  <a:prstClr val="black"/>
                </a:solidFill>
              </a:rPr>
              <a:t>31,3</a:t>
            </a:r>
            <a:r>
              <a:rPr lang="pl-PL" sz="2000" b="1" dirty="0">
                <a:solidFill>
                  <a:prstClr val="black"/>
                </a:solidFill>
              </a:rPr>
              <a:t>). </a:t>
            </a:r>
            <a:r>
              <a:rPr lang="pl-PL" sz="2000" b="1" dirty="0">
                <a:solidFill>
                  <a:prstClr val="black"/>
                </a:solidFill>
              </a:rPr>
              <a:t>On pragnie nawiązać z nami relację. Czy ja pragnę nawiązać z Nim relację? Czy otworzę przed Nim swoje serce i będę Go kochać tak, jak On kocha mnie?</a:t>
            </a:r>
            <a:endParaRPr lang="en" sz="2000" b="1" dirty="0">
              <a:solidFill>
                <a:prstClr val="black"/>
              </a:solidFill>
            </a:endParaRPr>
          </a:p>
        </p:txBody>
      </p:sp>
    </p:spTree>
    <p:extLst>
      <p:ext uri="{BB962C8B-B14F-4D97-AF65-F5344CB8AC3E}">
        <p14:creationId xmlns:p14="http://schemas.microsoft.com/office/powerpoint/2010/main" xmlns="" val="950854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p:bldSub>
          <a:bldDgm bld="one"/>
        </p:bldSub>
      </p:bldGraphic>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a:extLst>
            <a:ext uri="{FF2B5EF4-FFF2-40B4-BE49-F238E27FC236}">
              <a16:creationId xmlns:a16="http://schemas.microsoft.com/office/drawing/2014/main" xmlns=""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xmlns="" id="{49E6B445-F4EA-CCE0-103F-6BC866A1D070}"/>
              </a:ext>
            </a:extLst>
          </p:cNvPr>
          <p:cNvSpPr txBox="1"/>
          <p:nvPr/>
        </p:nvSpPr>
        <p:spPr>
          <a:xfrm>
            <a:off x="0" y="315721"/>
            <a:ext cx="9647696" cy="4474558"/>
          </a:xfrm>
          <a:prstGeom prst="rect">
            <a:avLst/>
          </a:prstGeom>
          <a:noFill/>
        </p:spPr>
        <p:txBody>
          <a:bodyPr wrap="square">
            <a:spAutoFit/>
            <a:scene3d>
              <a:camera prst="orthographicFront"/>
              <a:lightRig rig="threePt" dir="t"/>
            </a:scene3d>
            <a:sp3d extrusionH="57150">
              <a:bevelT h="25400" prst="softRound"/>
            </a:sp3d>
          </a:bodyPr>
          <a:lstStyle/>
          <a:p>
            <a:pPr algn="ctr">
              <a:lnSpc>
                <a:spcPct val="150000"/>
              </a:lnSpc>
            </a:pPr>
            <a:r>
              <a:rPr lang="pl-PL" sz="6600" spc="600" dirty="0" smtClean="0">
                <a:ln w="0"/>
                <a:solidFill>
                  <a:srgbClr val="0C8A4D"/>
                </a:solidFill>
                <a:effectLst>
                  <a:outerShdw blurRad="38100" dist="25400" dir="5400000" algn="ctr" rotWithShape="0">
                    <a:srgbClr val="6E747A">
                      <a:alpha val="43000"/>
                    </a:srgbClr>
                  </a:outerShdw>
                </a:effectLst>
              </a:rPr>
              <a:t>ZDERZENIE</a:t>
            </a:r>
          </a:p>
          <a:p>
            <a:pPr algn="ctr">
              <a:lnSpc>
                <a:spcPct val="150000"/>
              </a:lnSpc>
            </a:pPr>
            <a:r>
              <a:rPr lang="pl-PL" sz="6600" spc="600" dirty="0" smtClean="0">
                <a:ln w="0"/>
                <a:solidFill>
                  <a:srgbClr val="0C8A4D"/>
                </a:solidFill>
                <a:effectLst>
                  <a:outerShdw blurRad="38100" dist="25400" dir="5400000" algn="ctr" rotWithShape="0">
                    <a:srgbClr val="6E747A">
                      <a:alpha val="43000"/>
                    </a:srgbClr>
                  </a:outerShdw>
                </a:effectLst>
              </a:rPr>
              <a:t>Z </a:t>
            </a:r>
            <a:r>
              <a:rPr lang="pl-PL" sz="6600" spc="600" dirty="0">
                <a:ln w="0"/>
                <a:solidFill>
                  <a:srgbClr val="0C8A4D"/>
                </a:solidFill>
                <a:effectLst>
                  <a:outerShdw blurRad="38100" dist="25400" dir="5400000" algn="ctr" rotWithShape="0">
                    <a:srgbClr val="6E747A">
                      <a:alpha val="43000"/>
                    </a:srgbClr>
                  </a:outerShdw>
                </a:effectLst>
              </a:rPr>
              <a:t>RZECZYWISTOŚCIĄ</a:t>
            </a:r>
            <a:endParaRPr lang="en" sz="6600" spc="600" dirty="0">
              <a:ln w="0"/>
              <a:solidFill>
                <a:srgbClr val="0C8A4D"/>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xmlns="" id="{37CD1882-8F4E-D88D-C340-FE9C1FDFE096}"/>
              </a:ext>
            </a:extLst>
          </p:cNvPr>
          <p:cNvSpPr txBox="1"/>
          <p:nvPr/>
        </p:nvSpPr>
        <p:spPr>
          <a:xfrm>
            <a:off x="0" y="5182626"/>
            <a:ext cx="8219974" cy="830997"/>
          </a:xfrm>
          <a:prstGeom prst="rect">
            <a:avLst/>
          </a:prstGeom>
          <a:noFill/>
        </p:spPr>
        <p:txBody>
          <a:bodyPr wrap="square">
            <a:spAutoFit/>
          </a:bodyPr>
          <a:lstStyle/>
          <a:p>
            <a:pPr algn="ctr"/>
            <a:r>
              <a:rPr lang="en" sz="4800" dirty="0">
                <a:ln w="0"/>
                <a:solidFill>
                  <a:srgbClr val="6759E0"/>
                </a:solidFill>
                <a:effectLst>
                  <a:outerShdw blurRad="38100" dist="25400" dir="5400000" algn="ctr" rotWithShape="0">
                    <a:srgbClr val="6E747A">
                      <a:alpha val="43000"/>
                    </a:srgbClr>
                  </a:outerShdw>
                </a:effectLst>
              </a:rPr>
              <a:t>(J</a:t>
            </a:r>
            <a:r>
              <a:rPr lang="pl-PL" sz="4800" dirty="0">
                <a:ln w="0"/>
                <a:solidFill>
                  <a:srgbClr val="6759E0"/>
                </a:solidFill>
                <a:effectLst>
                  <a:outerShdw blurRad="38100" dist="25400" dir="5400000" algn="ctr" rotWithShape="0">
                    <a:srgbClr val="6E747A">
                      <a:alpha val="43000"/>
                    </a:srgbClr>
                  </a:outerShdw>
                </a:effectLst>
              </a:rPr>
              <a:t>an</a:t>
            </a:r>
            <a:r>
              <a:rPr lang="en" sz="4800" dirty="0">
                <a:ln w="0"/>
                <a:solidFill>
                  <a:srgbClr val="6759E0"/>
                </a:solidFill>
                <a:effectLst>
                  <a:outerShdw blurRad="38100" dist="25400" dir="5400000" algn="ctr" rotWithShape="0">
                    <a:srgbClr val="6E747A">
                      <a:alpha val="43000"/>
                    </a:srgbClr>
                  </a:outerShdw>
                </a:effectLst>
              </a:rPr>
              <a:t> </a:t>
            </a:r>
            <a:r>
              <a:rPr lang="en" sz="4800" dirty="0" smtClean="0">
                <a:ln w="0"/>
                <a:solidFill>
                  <a:srgbClr val="6759E0"/>
                </a:solidFill>
                <a:effectLst>
                  <a:outerShdw blurRad="38100" dist="25400" dir="5400000" algn="ctr" rotWithShape="0">
                    <a:srgbClr val="6E747A">
                      <a:alpha val="43000"/>
                    </a:srgbClr>
                  </a:outerShdw>
                </a:effectLst>
              </a:rPr>
              <a:t>15</a:t>
            </a:r>
            <a:r>
              <a:rPr lang="pl-PL" sz="4800" dirty="0" smtClean="0">
                <a:ln w="0"/>
                <a:solidFill>
                  <a:srgbClr val="6759E0"/>
                </a:solidFill>
                <a:effectLst>
                  <a:outerShdw blurRad="38100" dist="25400" dir="5400000" algn="ctr" rotWithShape="0">
                    <a:srgbClr val="6E747A">
                      <a:alpha val="43000"/>
                    </a:srgbClr>
                  </a:outerShdw>
                </a:effectLst>
              </a:rPr>
              <a:t>,</a:t>
            </a:r>
            <a:r>
              <a:rPr lang="en" sz="4800" dirty="0" smtClean="0">
                <a:ln w="0"/>
                <a:solidFill>
                  <a:srgbClr val="6759E0"/>
                </a:solidFill>
                <a:effectLst>
                  <a:outerShdw blurRad="38100" dist="25400" dir="5400000" algn="ctr" rotWithShape="0">
                    <a:srgbClr val="6E747A">
                      <a:alpha val="43000"/>
                    </a:srgbClr>
                  </a:outerShdw>
                </a:effectLst>
              </a:rPr>
              <a:t>1-1</a:t>
            </a:r>
            <a:r>
              <a:rPr lang="pl-PL" sz="4800" dirty="0" smtClean="0">
                <a:ln w="0"/>
                <a:solidFill>
                  <a:srgbClr val="6759E0"/>
                </a:solidFill>
                <a:effectLst>
                  <a:outerShdw blurRad="38100" dist="25400" dir="5400000" algn="ctr" rotWithShape="0">
                    <a:srgbClr val="6E747A">
                      <a:alpha val="43000"/>
                    </a:srgbClr>
                  </a:outerShdw>
                </a:effectLst>
              </a:rPr>
              <a:t> </a:t>
            </a:r>
            <a:r>
              <a:rPr lang="en" sz="4800" dirty="0" smtClean="0">
                <a:ln w="0"/>
                <a:solidFill>
                  <a:srgbClr val="6759E0"/>
                </a:solidFill>
                <a:effectLst>
                  <a:outerShdw blurRad="38100" dist="25400" dir="5400000" algn="ctr" rotWithShape="0">
                    <a:srgbClr val="6E747A">
                      <a:alpha val="43000"/>
                    </a:srgbClr>
                  </a:outerShdw>
                </a:effectLst>
              </a:rPr>
              <a:t>)</a:t>
            </a:r>
            <a:endParaRPr lang="en" sz="4800" dirty="0">
              <a:ln w="0"/>
              <a:solidFill>
                <a:srgbClr val="6759E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336598687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984</TotalTime>
  <Words>1528</Words>
  <Application>Microsoft Office PowerPoint</Application>
  <PresentationFormat>Niestandardowy</PresentationFormat>
  <Paragraphs>70</Paragraphs>
  <Slides>12</Slides>
  <Notes>1</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12</vt:i4>
      </vt:variant>
    </vt:vector>
  </HeadingPairs>
  <TitlesOfParts>
    <vt:vector size="21" baseType="lpstr">
      <vt:lpstr>Arial</vt:lpstr>
      <vt:lpstr>Aptos</vt:lpstr>
      <vt:lpstr>Comic Sans MS</vt:lpstr>
      <vt:lpstr>Constantia</vt:lpstr>
      <vt:lpstr>Calibri</vt:lpstr>
      <vt:lpstr>Aptos Display</vt:lpstr>
      <vt:lpstr>Tema de Office</vt:lpstr>
      <vt:lpstr>1_Tema de Office</vt:lpstr>
      <vt:lpstr>2_Tema de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Wiesław Szwajcowski</cp:lastModifiedBy>
  <cp:revision>107</cp:revision>
  <dcterms:created xsi:type="dcterms:W3CDTF">2026-02-21T18:00:10Z</dcterms:created>
  <dcterms:modified xsi:type="dcterms:W3CDTF">2026-04-02T16:50:09Z</dcterms:modified>
</cp:coreProperties>
</file>