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85" r:id="rId5"/>
    <p:sldId id="257" r:id="rId6"/>
    <p:sldId id="258" r:id="rId7"/>
    <p:sldId id="282" r:id="rId8"/>
    <p:sldId id="280" r:id="rId9"/>
    <p:sldId id="286" r:id="rId10"/>
    <p:sldId id="287" r:id="rId11"/>
    <p:sldId id="288" r:id="rId12"/>
    <p:sldId id="289" r:id="rId13"/>
    <p:sldId id="290" r:id="rId14"/>
    <p:sldId id="291" r:id="rId15"/>
  </p:sldIdLst>
  <p:sldSz cx="12192000" cy="6858000"/>
  <p:notesSz cx="6858000" cy="9144000"/>
  <p:embeddedFontLst>
    <p:embeddedFont>
      <p:font typeface="Comic Sans MS" pitchFamily="66" charset="0"/>
      <p:regular r:id="rId17"/>
      <p:bold r:id="rId18"/>
      <p:italic r:id="rId19"/>
      <p:boldItalic r:id="rId20"/>
    </p:embeddedFont>
    <p:embeddedFont>
      <p:font typeface="Constantia" pitchFamily="18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4.png"/><Relationship Id="rId18" Type="http://schemas.openxmlformats.org/officeDocument/2006/relationships/image" Target="../media/image35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9.svg"/><Relationship Id="rId17" Type="http://schemas.openxmlformats.org/officeDocument/2006/relationships/image" Target="../media/image26.pn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image" Target="../media/image27.svg"/><Relationship Id="rId19" Type="http://schemas.openxmlformats.org/officeDocument/2006/relationships/image" Target="../media/image27.png"/><Relationship Id="rId4" Type="http://schemas.openxmlformats.org/officeDocument/2006/relationships/image" Target="../media/image21.svg"/><Relationship Id="rId9" Type="http://schemas.openxmlformats.org/officeDocument/2006/relationships/image" Target="../media/image22.png"/><Relationship Id="rId14" Type="http://schemas.openxmlformats.org/officeDocument/2006/relationships/image" Target="../media/image3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4.png"/><Relationship Id="rId18" Type="http://schemas.openxmlformats.org/officeDocument/2006/relationships/image" Target="../media/image35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9.svg"/><Relationship Id="rId17" Type="http://schemas.openxmlformats.org/officeDocument/2006/relationships/image" Target="../media/image26.pn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image" Target="../media/image27.svg"/><Relationship Id="rId19" Type="http://schemas.openxmlformats.org/officeDocument/2006/relationships/image" Target="../media/image27.png"/><Relationship Id="rId4" Type="http://schemas.openxmlformats.org/officeDocument/2006/relationships/image" Target="../media/image21.svg"/><Relationship Id="rId9" Type="http://schemas.openxmlformats.org/officeDocument/2006/relationships/image" Target="../media/image22.png"/><Relationship Id="rId1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pl-PL" sz="2000" b="1" dirty="0" smtClean="0">
              <a:solidFill>
                <a:schemeClr val="accent2">
                  <a:lumMod val="50000"/>
                </a:schemeClr>
              </a:solidFill>
              <a:effectLst/>
            </a:rPr>
            <a:t>NIEKTÓRE CECHY BOGA</a:t>
          </a:r>
          <a:endParaRPr lang="en" sz="2000" b="1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Sprawiedliwy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(Psalm 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Miłosierny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Powtórzonego Prawa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Cierpliwy i pocieszający 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Rzymian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Obdarzający łaską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Rzymian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Przebaczający 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(Psalm 86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Panujący 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(Psalm 47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Wieczny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Rodzaju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33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Wszechmocny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Rodzaju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Wszechwiedzący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Jana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Znający przyszłość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Izajasz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r:embed="rId11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84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r:embed="rId13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r:embed="rId15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=""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r:embed="rId17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r:embed="rId19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#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pl-PL" sz="2000" b="1" dirty="0"/>
            <a:t>Z miłości stworzył człowieka jako mężczyznę i kobietę i „nakazał” im, by się wzajemnie </a:t>
          </a:r>
          <a:r>
            <a:rPr lang="pl-PL" sz="2000" b="1" dirty="0" smtClean="0"/>
            <a:t>kochali   </a:t>
          </a:r>
          <a:r>
            <a:rPr lang="pl-PL" sz="2000" b="1" dirty="0"/>
            <a:t>(Rdz </a:t>
          </a:r>
          <a:r>
            <a:rPr lang="pl-PL" sz="2000" b="1" dirty="0" smtClean="0"/>
            <a:t>2,24</a:t>
          </a:r>
          <a:r>
            <a:rPr lang="pl-PL" sz="2000" b="1" dirty="0"/>
            <a:t>)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pl-PL" sz="2000" b="1" dirty="0"/>
            <a:t>Z miłości, gdy Adam i Ewa zgrzeszyli, Bóg ich odszukał i dał im </a:t>
          </a:r>
          <a:r>
            <a:rPr lang="pl-PL" sz="2000" b="1" dirty="0" smtClean="0"/>
            <a:t>nadzieję (Rdz 3,9.15</a:t>
          </a:r>
          <a:r>
            <a:rPr lang="pl-PL" sz="2000" b="1" dirty="0"/>
            <a:t>)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pl-PL" sz="2000" b="1" dirty="0"/>
            <a:t>Z miłości zawarł </a:t>
          </a:r>
          <a:r>
            <a:rPr lang="pl-PL" sz="2000" b="1" dirty="0" smtClean="0"/>
            <a:t>przymierze               </a:t>
          </a:r>
          <a:r>
            <a:rPr lang="pl-PL" sz="2000" b="1" dirty="0"/>
            <a:t>z Abrahamem </a:t>
          </a:r>
          <a:r>
            <a:rPr lang="pl-PL" sz="2000" b="1" dirty="0" smtClean="0"/>
            <a:t>           i </a:t>
          </a:r>
          <a:r>
            <a:rPr lang="pl-PL" sz="2000" b="1" dirty="0"/>
            <a:t>obiecał błogosławieństwa dla całej ludzkości               (Rdz </a:t>
          </a:r>
          <a:r>
            <a:rPr lang="pl-PL" sz="2000" b="1" dirty="0" smtClean="0"/>
            <a:t>26,4</a:t>
          </a:r>
          <a:r>
            <a:rPr lang="pl-PL" sz="2000" b="1" dirty="0"/>
            <a:t>)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pl-PL" sz="2000" b="1" dirty="0"/>
            <a:t>Z miłości oddał swojego Syna – Jezusa Chrystusa – aby umarł za nasze grzechy                      (J 3,16)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X="981" custLinFactNeighborY="-1977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53188" custScaleY="139441" custLinFactNeighborX="2897" custLinFactNeighborY="-151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F1153A-D05A-45F5-8A0E-769EF8221F6F}" type="pres">
      <dgm:prSet presAssocID="{A0E0F607-A8A1-4D28-8FDB-3181722F23EE}" presName="sibTrans" presStyleLbl="sibTrans2D1" presStyleIdx="0" presStyleCnt="0"/>
      <dgm:spPr/>
      <dgm:t>
        <a:bodyPr/>
        <a:lstStyle/>
        <a:p>
          <a:endParaRPr lang="pl-PL"/>
        </a:p>
      </dgm:t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X="-4389" custLinFactNeighborY="-2025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ScaleY="127609" custLinFactNeighborX="-4318" custLinFactNeighborY="-199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96B606-64CF-424C-8EC0-801003E438D2}" type="pres">
      <dgm:prSet presAssocID="{826A5D19-3C89-4A65-B3E1-52F7B15B8BE1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X="667" custLinFactNeighborY="-274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ScaleX="116330" custScaleY="89747" custLinFactNeighborX="667" custLinFactNeighborY="-491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62C593-E082-4FFF-B2E0-7C6D14B5FDC8}" type="pres">
      <dgm:prSet presAssocID="{FEBCE5B6-9181-4999-B393-D4F0357A4778}" presName="sibTrans" presStyleLbl="sibTrans2D1" presStyleIdx="0" presStyleCnt="0"/>
      <dgm:spPr/>
      <dgm:t>
        <a:bodyPr/>
        <a:lstStyle/>
        <a:p>
          <a:endParaRPr lang="pl-PL"/>
        </a:p>
      </dgm:t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X="-667" custLinFactNeighborY="-2695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B753633-551A-4178-9FA3-7E43BDBE49D0}" type="presOf" srcId="{A0E0F607-A8A1-4D28-8FDB-3181722F23EE}" destId="{F5F1153A-D05A-45F5-8A0E-769EF8221F6F}" srcOrd="0" destOrd="0" presId="urn:microsoft.com/office/officeart/2005/8/layout/pList1#1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839322D4-B77F-44F1-8389-3D2F0565296B}" type="presOf" srcId="{5701CF90-983B-48D9-9230-994BFA83378E}" destId="{8D4F698C-05CC-4091-99E4-81A863A4654C}" srcOrd="0" destOrd="0" presId="urn:microsoft.com/office/officeart/2005/8/layout/pList1#1"/>
    <dgm:cxn modelId="{EF37DB35-83D7-48BF-A7DA-857171142A71}" type="presOf" srcId="{FEBCE5B6-9181-4999-B393-D4F0357A4778}" destId="{2862C593-E082-4FFF-B2E0-7C6D14B5FDC8}" srcOrd="0" destOrd="0" presId="urn:microsoft.com/office/officeart/2005/8/layout/pList1#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71443658-BA74-4376-A12B-ECFCCA25A23F}" type="presOf" srcId="{826A5D19-3C89-4A65-B3E1-52F7B15B8BE1}" destId="{B896B606-64CF-424C-8EC0-801003E438D2}" srcOrd="0" destOrd="0" presId="urn:microsoft.com/office/officeart/2005/8/layout/pList1#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0A513A98-946C-4CE6-91D3-057CF77AE810}" type="presOf" srcId="{620ABB43-6C43-45DA-B00E-62D4EEE5FDD9}" destId="{46388319-2DB2-4722-863C-284A3AC87965}" srcOrd="0" destOrd="0" presId="urn:microsoft.com/office/officeart/2005/8/layout/pList1#1"/>
    <dgm:cxn modelId="{1FA31E0F-5A1D-4AFE-97E6-51396865546E}" type="presOf" srcId="{407D9F71-2FE2-496C-AC9C-CA68C67A3754}" destId="{F6FBA181-00B8-4FD1-A57E-E0BE403C0E06}" srcOrd="0" destOrd="0" presId="urn:microsoft.com/office/officeart/2005/8/layout/pList1#1"/>
    <dgm:cxn modelId="{6949E63D-9197-4A47-BB0A-0A8B7B2C4E97}" type="presOf" srcId="{5151950E-25EE-491B-9ED4-6C0A68749A6B}" destId="{62A33CCE-35EC-4EAF-A01C-8E40B558DB3D}" srcOrd="0" destOrd="0" presId="urn:microsoft.com/office/officeart/2005/8/layout/pList1#1"/>
    <dgm:cxn modelId="{EE477B48-B7D8-4A47-8F63-4FDCC5FE3340}" type="presOf" srcId="{084F9EA4-6998-44AA-B5F9-CCEB0D7CA039}" destId="{60AC92AF-1BB2-467A-88EC-BF5B4BA044F8}" srcOrd="0" destOrd="0" presId="urn:microsoft.com/office/officeart/2005/8/layout/pList1#1"/>
    <dgm:cxn modelId="{B25EB4E0-BF64-4FFA-B8E9-8C0E6AEA3C2D}" type="presParOf" srcId="{46388319-2DB2-4722-863C-284A3AC87965}" destId="{6FA921B9-BDF6-4220-950F-1A1C6717C3B0}" srcOrd="0" destOrd="0" presId="urn:microsoft.com/office/officeart/2005/8/layout/pList1#1"/>
    <dgm:cxn modelId="{50DDC5D7-5463-4E8B-A788-C1212A86B004}" type="presParOf" srcId="{6FA921B9-BDF6-4220-950F-1A1C6717C3B0}" destId="{7040E9B8-7E83-4C9D-8B36-63C36B5B8DA4}" srcOrd="0" destOrd="0" presId="urn:microsoft.com/office/officeart/2005/8/layout/pList1#1"/>
    <dgm:cxn modelId="{CC23B64A-F919-4C55-999F-750DA3D53DCD}" type="presParOf" srcId="{6FA921B9-BDF6-4220-950F-1A1C6717C3B0}" destId="{60AC92AF-1BB2-467A-88EC-BF5B4BA044F8}" srcOrd="1" destOrd="0" presId="urn:microsoft.com/office/officeart/2005/8/layout/pList1#1"/>
    <dgm:cxn modelId="{EDECB6E9-8148-40A6-9811-44EFFC84EB51}" type="presParOf" srcId="{46388319-2DB2-4722-863C-284A3AC87965}" destId="{F5F1153A-D05A-45F5-8A0E-769EF8221F6F}" srcOrd="1" destOrd="0" presId="urn:microsoft.com/office/officeart/2005/8/layout/pList1#1"/>
    <dgm:cxn modelId="{21D52F17-CD83-4C69-9B3F-046D9A663754}" type="presParOf" srcId="{46388319-2DB2-4722-863C-284A3AC87965}" destId="{02055C9F-C123-48A0-964B-AEAC402EBB9D}" srcOrd="2" destOrd="0" presId="urn:microsoft.com/office/officeart/2005/8/layout/pList1#1"/>
    <dgm:cxn modelId="{53F9FE16-73DB-4CBA-805C-F0309B484CAD}" type="presParOf" srcId="{02055C9F-C123-48A0-964B-AEAC402EBB9D}" destId="{6EE870F5-F98B-4DF5-BB8F-DAF4CBDA3C30}" srcOrd="0" destOrd="0" presId="urn:microsoft.com/office/officeart/2005/8/layout/pList1#1"/>
    <dgm:cxn modelId="{B46D66EB-A241-49EC-87D0-299F7EB8A7D2}" type="presParOf" srcId="{02055C9F-C123-48A0-964B-AEAC402EBB9D}" destId="{62A33CCE-35EC-4EAF-A01C-8E40B558DB3D}" srcOrd="1" destOrd="0" presId="urn:microsoft.com/office/officeart/2005/8/layout/pList1#1"/>
    <dgm:cxn modelId="{C0E36CF2-6C0B-403D-98A6-E03C1D79F7F7}" type="presParOf" srcId="{46388319-2DB2-4722-863C-284A3AC87965}" destId="{B896B606-64CF-424C-8EC0-801003E438D2}" srcOrd="3" destOrd="0" presId="urn:microsoft.com/office/officeart/2005/8/layout/pList1#1"/>
    <dgm:cxn modelId="{5D5C74E0-88AB-43AB-9639-62C14CDFDB28}" type="presParOf" srcId="{46388319-2DB2-4722-863C-284A3AC87965}" destId="{93A5FE67-5C08-4FB1-8932-A448B8406C00}" srcOrd="4" destOrd="0" presId="urn:microsoft.com/office/officeart/2005/8/layout/pList1#1"/>
    <dgm:cxn modelId="{5AB59251-D336-4798-AC6F-514D81ADBA12}" type="presParOf" srcId="{93A5FE67-5C08-4FB1-8932-A448B8406C00}" destId="{81E9057B-6174-459E-A30C-8CF5A4DAC452}" srcOrd="0" destOrd="0" presId="urn:microsoft.com/office/officeart/2005/8/layout/pList1#1"/>
    <dgm:cxn modelId="{A3B9E758-5410-477A-8258-A43C3ED4BA16}" type="presParOf" srcId="{93A5FE67-5C08-4FB1-8932-A448B8406C00}" destId="{8D4F698C-05CC-4091-99E4-81A863A4654C}" srcOrd="1" destOrd="0" presId="urn:microsoft.com/office/officeart/2005/8/layout/pList1#1"/>
    <dgm:cxn modelId="{2A451075-BBDA-475B-8F75-CD020F68AD3F}" type="presParOf" srcId="{46388319-2DB2-4722-863C-284A3AC87965}" destId="{2862C593-E082-4FFF-B2E0-7C6D14B5FDC8}" srcOrd="5" destOrd="0" presId="urn:microsoft.com/office/officeart/2005/8/layout/pList1#1"/>
    <dgm:cxn modelId="{C25963AB-43F3-4F44-AB69-26137F094527}" type="presParOf" srcId="{46388319-2DB2-4722-863C-284A3AC87965}" destId="{5E198A32-1847-4D65-8A43-0549C9607DC7}" srcOrd="6" destOrd="0" presId="urn:microsoft.com/office/officeart/2005/8/layout/pList1#1"/>
    <dgm:cxn modelId="{81068802-6180-41FE-8A69-0F7137BF098E}" type="presParOf" srcId="{5E198A32-1847-4D65-8A43-0549C9607DC7}" destId="{C32BD292-02DF-4F43-8938-321FE8DA463D}" srcOrd="0" destOrd="0" presId="urn:microsoft.com/office/officeart/2005/8/layout/pList1#1"/>
    <dgm:cxn modelId="{A6E32941-8582-411E-8E2D-F0999A29B0D7}" type="presParOf" srcId="{5E198A32-1847-4D65-8A43-0549C9607DC7}" destId="{F6FBA181-00B8-4FD1-A57E-E0BE403C0E06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Mateusz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pl-PL" sz="2000" b="1" dirty="0"/>
            <a:t>Od Żyda do Żydów</a:t>
          </a:r>
          <a:endParaRPr lang="en" sz="2000" b="1" dirty="0"/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Marek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pl-PL" sz="2000" b="1" dirty="0"/>
            <a:t>Od Żyda do pogan</a:t>
          </a:r>
          <a:endParaRPr lang="en" sz="2000" b="1" dirty="0"/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pl-PL" sz="2400" b="1" dirty="0">
              <a:solidFill>
                <a:schemeClr val="tx1"/>
              </a:solidFill>
            </a:rPr>
            <a:t>Łukasz</a:t>
          </a:r>
          <a:endParaRPr lang="en" sz="2400" b="1" dirty="0">
            <a:solidFill>
              <a:schemeClr val="tx1"/>
            </a:solidFill>
          </a:endParaRP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pl-PL" sz="2000" b="1" dirty="0"/>
            <a:t>Od pogan do pogan</a:t>
          </a:r>
          <a:endParaRPr lang="en" sz="2000" b="1" dirty="0"/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</a:t>
          </a:r>
          <a:r>
            <a:rPr lang="pl-PL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pl-PL" sz="2000" b="1" dirty="0"/>
            <a:t>Od Żyda do Żydów i nie-Żydów</a:t>
          </a:r>
          <a:endParaRPr lang="en" sz="2000" b="1" dirty="0"/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pl-PL" sz="2000" b="1" dirty="0"/>
            <a:t>On jest Mesjaszem, który wypełnia swoje obietnice</a:t>
          </a:r>
          <a:endParaRPr lang="en" sz="2000" b="1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pl-PL" sz="2000" b="1" dirty="0"/>
            <a:t>Zawsze chętny do pomocy innym</a:t>
          </a:r>
          <a:endParaRPr lang="en" sz="20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pl-PL" sz="2000" b="1" dirty="0"/>
            <a:t>Współczujący i pełen empatii</a:t>
          </a:r>
          <a:endParaRPr lang="en" sz="2000" b="1" dirty="0"/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pl-PL" sz="2000" b="1" dirty="0"/>
            <a:t>Dawca życia fizycznego i duchowego</a:t>
          </a:r>
          <a:endParaRPr lang="en" sz="2000" b="1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  <dgm:t>
        <a:bodyPr/>
        <a:lstStyle/>
        <a:p>
          <a:endParaRPr lang="pl-PL"/>
        </a:p>
      </dgm:t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  <dgm:t>
        <a:bodyPr/>
        <a:lstStyle/>
        <a:p>
          <a:endParaRPr lang="pl-PL"/>
        </a:p>
      </dgm:t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  <dgm:t>
        <a:bodyPr/>
        <a:lstStyle/>
        <a:p>
          <a:endParaRPr lang="pl-PL"/>
        </a:p>
      </dgm:t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  <dgm:t>
        <a:bodyPr/>
        <a:lstStyle/>
        <a:p>
          <a:endParaRPr lang="pl-PL"/>
        </a:p>
      </dgm:t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C8D6551-225E-4F68-95A7-62B50F2B842B}" type="presOf" srcId="{F3660E15-2E0B-4D18-A94B-EA184D1E3706}" destId="{CCFE6064-A474-473B-8918-D63B8B57A8A7}" srcOrd="0" destOrd="0" presId="urn:microsoft.com/office/officeart/2005/8/layout/lProcess3"/>
    <dgm:cxn modelId="{057F7E8B-9839-4322-AA9D-CC136D12C59C}" type="presOf" srcId="{116EF659-D5E6-4EBA-A358-60BE9E20B1D1}" destId="{5FBFCC8C-4320-4382-AD12-E83B164E4A80}" srcOrd="0" destOrd="0" presId="urn:microsoft.com/office/officeart/2005/8/layout/lProcess3"/>
    <dgm:cxn modelId="{9DFFB5DE-CF1A-4CDB-AB91-E317A0C2E895}" type="presOf" srcId="{36A81FD7-1696-4233-A514-EB239CD86A34}" destId="{8B0B277D-219C-4691-8959-F079D4373591}" srcOrd="0" destOrd="0" presId="urn:microsoft.com/office/officeart/2005/8/layout/lProcess3"/>
    <dgm:cxn modelId="{F8D92B83-D078-41A3-A2F6-AFBB7C2CDF6A}" type="presOf" srcId="{3ACB4F0C-5AC8-45EA-9849-05CAA4E4A4BC}" destId="{D3C9A0BF-8C27-491B-A6D9-5882CAEBA5FE}" srcOrd="0" destOrd="0" presId="urn:microsoft.com/office/officeart/2005/8/layout/lProcess3"/>
    <dgm:cxn modelId="{526EB58D-7AAE-4460-BBB9-A56B6685D2B9}" type="presOf" srcId="{B5CDE01A-D2F5-4CB0-94C3-8A1D5694E5D0}" destId="{2935C5F6-CCE1-48B3-A70C-078DFE8389E8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2A35D7B9-9502-4013-8068-FB15ADE579C8}" type="presOf" srcId="{158B91D6-3945-413E-9129-BDACA0ED422C}" destId="{E17F692B-C597-4DCC-BE2C-80E6710654C1}" srcOrd="0" destOrd="0" presId="urn:microsoft.com/office/officeart/2005/8/layout/lProcess3"/>
    <dgm:cxn modelId="{60B93721-F9EA-4BB1-B4C4-D9C0DE1711EB}" type="presOf" srcId="{8EF7199A-91FE-4008-861B-973085F638AC}" destId="{36A13CB1-73B7-4F79-B1D2-0E5E59685E87}" srcOrd="0" destOrd="0" presId="urn:microsoft.com/office/officeart/2005/8/layout/lProcess3"/>
    <dgm:cxn modelId="{9C86AA2E-47E1-4191-A1F4-EC896CA8BB15}" type="presOf" srcId="{3DE24615-8C34-47FC-B1EF-9A54A9D92B9A}" destId="{770E72FC-656A-481B-B919-5AB9D78B8DF5}" srcOrd="0" destOrd="0" presId="urn:microsoft.com/office/officeart/2005/8/layout/lProcess3"/>
    <dgm:cxn modelId="{19FBD4EF-52C2-4395-AEFB-18EF3E9EC7D7}" type="presOf" srcId="{CB91EFF0-CA0E-4741-8884-D8C05A143AB9}" destId="{302EBD51-FDE2-4B01-A9DC-A10BAF1BAF09}" srcOrd="0" destOrd="0" presId="urn:microsoft.com/office/officeart/2005/8/layout/lProcess3"/>
    <dgm:cxn modelId="{F84D1C6D-FFE7-44FA-8421-B695A7B15E15}" type="presOf" srcId="{DF42A562-9218-4641-9436-2627B0540C2E}" destId="{65315E6C-71DF-4B2C-A938-C23E08C1CB47}" srcOrd="0" destOrd="0" presId="urn:microsoft.com/office/officeart/2005/8/layout/lProcess3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82F00DB0-08DA-422E-9981-684208006ACA}" type="presOf" srcId="{DECA21E4-7770-4129-9676-4D4FA5A7EA2F}" destId="{79DA0375-60F7-4181-B203-7E3A2FC54BCB}" srcOrd="0" destOrd="0" presId="urn:microsoft.com/office/officeart/2005/8/layout/lProcess3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E653B4CF-00E8-4BD0-9DBB-BB37BA5E4A24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9327B392-E191-43EA-8493-C36FBE47681E}" type="presOf" srcId="{A22F9BDF-26BF-4567-9F32-DF995FB89CD4}" destId="{C183A4BA-45FD-4B4E-B2E4-B3A24BF20011}" srcOrd="0" destOrd="0" presId="urn:microsoft.com/office/officeart/2005/8/layout/lProcess3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B37C2170-54CC-450C-8154-053221CF7F4E}" type="presParOf" srcId="{8B0B277D-219C-4691-8959-F079D4373591}" destId="{382B5FA0-F8FD-488C-AED6-3D8B1BB6EBDD}" srcOrd="0" destOrd="0" presId="urn:microsoft.com/office/officeart/2005/8/layout/lProcess3"/>
    <dgm:cxn modelId="{75BE1936-78F1-4470-A2B9-EBB360BC76C4}" type="presParOf" srcId="{382B5FA0-F8FD-488C-AED6-3D8B1BB6EBDD}" destId="{79DA0375-60F7-4181-B203-7E3A2FC54BCB}" srcOrd="0" destOrd="0" presId="urn:microsoft.com/office/officeart/2005/8/layout/lProcess3"/>
    <dgm:cxn modelId="{FBC731AC-177A-4F6E-99E8-981AAE52A37F}" type="presParOf" srcId="{382B5FA0-F8FD-488C-AED6-3D8B1BB6EBDD}" destId="{F5779110-7C57-4743-9F5D-62868B792867}" srcOrd="1" destOrd="0" presId="urn:microsoft.com/office/officeart/2005/8/layout/lProcess3"/>
    <dgm:cxn modelId="{935C9D7C-C9D3-4A7E-B691-432DD78A118E}" type="presParOf" srcId="{382B5FA0-F8FD-488C-AED6-3D8B1BB6EBDD}" destId="{36A13CB1-73B7-4F79-B1D2-0E5E59685E87}" srcOrd="2" destOrd="0" presId="urn:microsoft.com/office/officeart/2005/8/layout/lProcess3"/>
    <dgm:cxn modelId="{46AF22D2-0B88-4CD0-918A-5857743B9425}" type="presParOf" srcId="{382B5FA0-F8FD-488C-AED6-3D8B1BB6EBDD}" destId="{3BAED9CE-4CCC-43CF-98CB-38D53F2D1EFD}" srcOrd="3" destOrd="0" presId="urn:microsoft.com/office/officeart/2005/8/layout/lProcess3"/>
    <dgm:cxn modelId="{B3A7B56B-1A61-45E9-B22E-1DC03915C6EC}" type="presParOf" srcId="{382B5FA0-F8FD-488C-AED6-3D8B1BB6EBDD}" destId="{D3C9A0BF-8C27-491B-A6D9-5882CAEBA5FE}" srcOrd="4" destOrd="0" presId="urn:microsoft.com/office/officeart/2005/8/layout/lProcess3"/>
    <dgm:cxn modelId="{25B735D6-D141-4F15-87C3-9256D0CE691D}" type="presParOf" srcId="{8B0B277D-219C-4691-8959-F079D4373591}" destId="{B2089270-736D-425B-9BE0-255E0092CA85}" srcOrd="1" destOrd="0" presId="urn:microsoft.com/office/officeart/2005/8/layout/lProcess3"/>
    <dgm:cxn modelId="{5374DF4D-7E7C-4883-9570-74B0E3189B9C}" type="presParOf" srcId="{8B0B277D-219C-4691-8959-F079D4373591}" destId="{25BC010B-3BEF-41AC-AAA9-983A399FF87C}" srcOrd="2" destOrd="0" presId="urn:microsoft.com/office/officeart/2005/8/layout/lProcess3"/>
    <dgm:cxn modelId="{665CB0D2-4406-4193-9F50-6F605B00563B}" type="presParOf" srcId="{25BC010B-3BEF-41AC-AAA9-983A399FF87C}" destId="{C183A4BA-45FD-4B4E-B2E4-B3A24BF20011}" srcOrd="0" destOrd="0" presId="urn:microsoft.com/office/officeart/2005/8/layout/lProcess3"/>
    <dgm:cxn modelId="{897BA121-8A16-4C89-9E79-44C48849140E}" type="presParOf" srcId="{25BC010B-3BEF-41AC-AAA9-983A399FF87C}" destId="{FFFBDC64-973A-4A8D-90B8-A475AA435594}" srcOrd="1" destOrd="0" presId="urn:microsoft.com/office/officeart/2005/8/layout/lProcess3"/>
    <dgm:cxn modelId="{E8F4E80A-661B-42B6-BB9A-FFF2A5AFC6A9}" type="presParOf" srcId="{25BC010B-3BEF-41AC-AAA9-983A399FF87C}" destId="{302EBD51-FDE2-4B01-A9DC-A10BAF1BAF09}" srcOrd="2" destOrd="0" presId="urn:microsoft.com/office/officeart/2005/8/layout/lProcess3"/>
    <dgm:cxn modelId="{CEDBC96A-47A6-4F8A-8117-A7B66FE3DC9C}" type="presParOf" srcId="{25BC010B-3BEF-41AC-AAA9-983A399FF87C}" destId="{EA75AC1C-BE4A-4F54-838C-FA38A3BEA9C5}" srcOrd="3" destOrd="0" presId="urn:microsoft.com/office/officeart/2005/8/layout/lProcess3"/>
    <dgm:cxn modelId="{32FA8676-1C75-4366-9F75-07675191FF02}" type="presParOf" srcId="{25BC010B-3BEF-41AC-AAA9-983A399FF87C}" destId="{CCFE6064-A474-473B-8918-D63B8B57A8A7}" srcOrd="4" destOrd="0" presId="urn:microsoft.com/office/officeart/2005/8/layout/lProcess3"/>
    <dgm:cxn modelId="{9B895D12-70CD-4CCD-8238-560CE7F81975}" type="presParOf" srcId="{8B0B277D-219C-4691-8959-F079D4373591}" destId="{2B999D5E-49AD-43C0-8715-00986CF72282}" srcOrd="3" destOrd="0" presId="urn:microsoft.com/office/officeart/2005/8/layout/lProcess3"/>
    <dgm:cxn modelId="{434D3A6B-379E-4F3B-A885-1228A2FECBF3}" type="presParOf" srcId="{8B0B277D-219C-4691-8959-F079D4373591}" destId="{F7F344B8-7AA8-43D0-9F8D-82C0B1061908}" srcOrd="4" destOrd="0" presId="urn:microsoft.com/office/officeart/2005/8/layout/lProcess3"/>
    <dgm:cxn modelId="{8AAB971C-3030-431C-89A7-7C1A6E776448}" type="presParOf" srcId="{F7F344B8-7AA8-43D0-9F8D-82C0B1061908}" destId="{65315E6C-71DF-4B2C-A938-C23E08C1CB47}" srcOrd="0" destOrd="0" presId="urn:microsoft.com/office/officeart/2005/8/layout/lProcess3"/>
    <dgm:cxn modelId="{5BB37A11-94D5-4843-BA6A-4ADB2220ADFC}" type="presParOf" srcId="{F7F344B8-7AA8-43D0-9F8D-82C0B1061908}" destId="{32D72570-1BBC-4340-8984-73F56164E70D}" srcOrd="1" destOrd="0" presId="urn:microsoft.com/office/officeart/2005/8/layout/lProcess3"/>
    <dgm:cxn modelId="{99FBDAE3-11BD-46F5-8001-103ADC7B15AC}" type="presParOf" srcId="{F7F344B8-7AA8-43D0-9F8D-82C0B1061908}" destId="{DBFC7235-7FEE-4888-AB48-4ECC7A2D724C}" srcOrd="2" destOrd="0" presId="urn:microsoft.com/office/officeart/2005/8/layout/lProcess3"/>
    <dgm:cxn modelId="{A405722F-54FA-4528-9AD1-92F78EF03D8C}" type="presParOf" srcId="{F7F344B8-7AA8-43D0-9F8D-82C0B1061908}" destId="{EB5A9CA7-E887-471B-B0AF-9A8B5A6D8E66}" srcOrd="3" destOrd="0" presId="urn:microsoft.com/office/officeart/2005/8/layout/lProcess3"/>
    <dgm:cxn modelId="{01E32A75-D722-4F41-A33E-795DFCFCDD21}" type="presParOf" srcId="{F7F344B8-7AA8-43D0-9F8D-82C0B1061908}" destId="{770E72FC-656A-481B-B919-5AB9D78B8DF5}" srcOrd="4" destOrd="0" presId="urn:microsoft.com/office/officeart/2005/8/layout/lProcess3"/>
    <dgm:cxn modelId="{B8B36CEB-7CAD-4EB4-9AED-1DFB37CD8B60}" type="presParOf" srcId="{8B0B277D-219C-4691-8959-F079D4373591}" destId="{566AFE0B-6A47-4D98-96EC-AFBB0626BEF6}" srcOrd="5" destOrd="0" presId="urn:microsoft.com/office/officeart/2005/8/layout/lProcess3"/>
    <dgm:cxn modelId="{B2BE9CA9-EA0A-4666-8A47-A2B5B34A513C}" type="presParOf" srcId="{8B0B277D-219C-4691-8959-F079D4373591}" destId="{D9C70175-9F16-46B6-8BB1-881A6CD1F590}" srcOrd="6" destOrd="0" presId="urn:microsoft.com/office/officeart/2005/8/layout/lProcess3"/>
    <dgm:cxn modelId="{49A0F8EF-83DC-4507-B656-5236580F0CF4}" type="presParOf" srcId="{D9C70175-9F16-46B6-8BB1-881A6CD1F590}" destId="{5FBFCC8C-4320-4382-AD12-E83B164E4A80}" srcOrd="0" destOrd="0" presId="urn:microsoft.com/office/officeart/2005/8/layout/lProcess3"/>
    <dgm:cxn modelId="{4D99D48F-5C5C-4F51-889F-2EC20BD7E87D}" type="presParOf" srcId="{D9C70175-9F16-46B6-8BB1-881A6CD1F590}" destId="{5A1D827E-9632-41F9-94D4-429CE98394EA}" srcOrd="1" destOrd="0" presId="urn:microsoft.com/office/officeart/2005/8/layout/lProcess3"/>
    <dgm:cxn modelId="{93782FD8-FABF-475A-B522-01E16C51DF34}" type="presParOf" srcId="{D9C70175-9F16-46B6-8BB1-881A6CD1F590}" destId="{E17F692B-C597-4DCC-BE2C-80E6710654C1}" srcOrd="2" destOrd="0" presId="urn:microsoft.com/office/officeart/2005/8/layout/lProcess3"/>
    <dgm:cxn modelId="{C90C251A-83D3-49A3-B37B-9EE06CE9663A}" type="presParOf" srcId="{D9C70175-9F16-46B6-8BB1-881A6CD1F590}" destId="{E57E05BE-29B1-4413-A5D7-073D3BA57D75}" srcOrd="3" destOrd="0" presId="urn:microsoft.com/office/officeart/2005/8/layout/lProcess3"/>
    <dgm:cxn modelId="{2C03C57D-5E3F-4C64-8645-1A9425F726D4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accent2">
                  <a:lumMod val="50000"/>
                </a:schemeClr>
              </a:solidFill>
              <a:effectLst/>
            </a:rPr>
            <a:t>NIEKTÓRE CECHY BOGA</a:t>
          </a:r>
          <a:endParaRPr lang="en" sz="2000" b="1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20109" y="659"/>
        <a:ext cx="5801945" cy="379896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49387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Wszechmocny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Rodzaju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49387" y="448937"/>
        <a:ext cx="5285203" cy="379896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49387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Wszechwiedzący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Jana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49387" y="874420"/>
        <a:ext cx="5285203" cy="379896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49387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Znający przyszłość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Izajasz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49387" y="1299904"/>
        <a:ext cx="5285203" cy="379896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49387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Sprawiedliwy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(Psalm 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49387" y="1725388"/>
        <a:ext cx="5285203" cy="379896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49387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Miłosierny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Powtórzonego Prawa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49387" y="2150871"/>
        <a:ext cx="5285203" cy="379896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1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18584" y="2576355"/>
          <a:ext cx="5316006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Cierpliwy i pocieszający 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Rzymian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18584" y="2576355"/>
        <a:ext cx="5316006" cy="379896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3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49387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Obdarzający łaską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Rzymian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49387" y="3001839"/>
        <a:ext cx="5285203" cy="379896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5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49387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Przebaczający 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(Psalm 86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49387" y="3427322"/>
        <a:ext cx="5285203" cy="379896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7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49387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Panujący 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(Psalm 47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49387" y="3852806"/>
        <a:ext cx="5285203" cy="379896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9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49387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Wieczny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Rodzaju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33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49387" y="4278290"/>
        <a:ext cx="5285203" cy="3798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642925" y="276183"/>
          <a:ext cx="2323486" cy="1600882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69535" y="1892928"/>
          <a:ext cx="3559302" cy="120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Z miłości stworzył człowieka jako mężczyznę i kobietę i „nakazał” im, by się wzajemnie </a:t>
          </a:r>
          <a:r>
            <a:rPr lang="pl-PL" sz="2000" b="1" kern="1200" dirty="0" smtClean="0"/>
            <a:t>kochali   </a:t>
          </a:r>
          <a:r>
            <a:rPr lang="pl-PL" sz="2000" b="1" kern="1200" dirty="0"/>
            <a:t>(Rdz </a:t>
          </a:r>
          <a:r>
            <a:rPr lang="pl-PL" sz="2000" b="1" kern="1200" dirty="0" smtClean="0"/>
            <a:t>2,24</a:t>
          </a:r>
          <a:r>
            <a:rPr lang="pl-PL" sz="2000" b="1" kern="1200" dirty="0"/>
            <a:t>)</a:t>
          </a:r>
          <a:endParaRPr lang="es-ES" sz="2000" kern="1200" dirty="0"/>
        </a:p>
      </dsp:txBody>
      <dsp:txXfrm>
        <a:off x="69535" y="1892928"/>
        <a:ext cx="3559302" cy="1202000"/>
      </dsp:txXfrm>
    </dsp:sp>
    <dsp:sp modelId="{6EE870F5-F98B-4DF5-BB8F-DAF4CBDA3C30}">
      <dsp:nvSpPr>
        <dsp:cNvPr id="0" name=""/>
        <dsp:cNvSpPr/>
      </dsp:nvSpPr>
      <dsp:spPr>
        <a:xfrm>
          <a:off x="3691995" y="294029"/>
          <a:ext cx="2323486" cy="1600882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693644" y="1928331"/>
          <a:ext cx="2323486" cy="1100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Z miłości, gdy Adam i Ewa zgrzeszyli, Bóg ich odszukał i dał im </a:t>
          </a:r>
          <a:r>
            <a:rPr lang="pl-PL" sz="2000" b="1" kern="1200" dirty="0" smtClean="0"/>
            <a:t>nadzieję (Rdz 3,9.15</a:t>
          </a:r>
          <a:r>
            <a:rPr lang="pl-PL" sz="2000" b="1" kern="1200" dirty="0"/>
            <a:t>)</a:t>
          </a:r>
          <a:endParaRPr lang="es-ES" sz="2000" kern="1200" dirty="0"/>
        </a:p>
      </dsp:txBody>
      <dsp:txXfrm>
        <a:off x="3693644" y="1928331"/>
        <a:ext cx="2323486" cy="1100006"/>
      </dsp:txXfrm>
    </dsp:sp>
    <dsp:sp modelId="{81E9057B-6174-459E-A30C-8CF5A4DAC452}">
      <dsp:nvSpPr>
        <dsp:cNvPr id="0" name=""/>
        <dsp:cNvSpPr/>
      </dsp:nvSpPr>
      <dsp:spPr>
        <a:xfrm>
          <a:off x="6555115" y="260568"/>
          <a:ext cx="2323486" cy="1600882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365403" y="1921034"/>
          <a:ext cx="2702911" cy="773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Z miłości zawarł </a:t>
          </a:r>
          <a:r>
            <a:rPr lang="pl-PL" sz="2000" b="1" kern="1200" dirty="0" smtClean="0"/>
            <a:t>przymierze               </a:t>
          </a:r>
          <a:r>
            <a:rPr lang="pl-PL" sz="2000" b="1" kern="1200" dirty="0"/>
            <a:t>z Abrahamem </a:t>
          </a:r>
          <a:r>
            <a:rPr lang="pl-PL" sz="2000" b="1" kern="1200" dirty="0" smtClean="0"/>
            <a:t>           i </a:t>
          </a:r>
          <a:r>
            <a:rPr lang="pl-PL" sz="2000" b="1" kern="1200" dirty="0"/>
            <a:t>obiecał błogosławieństwa dla całej ludzkości               (Rdz </a:t>
          </a:r>
          <a:r>
            <a:rPr lang="pl-PL" sz="2000" b="1" kern="1200" dirty="0" smtClean="0"/>
            <a:t>26,4</a:t>
          </a:r>
          <a:r>
            <a:rPr lang="pl-PL" sz="2000" b="1" kern="1200" dirty="0"/>
            <a:t>)</a:t>
          </a:r>
          <a:endParaRPr lang="es-ES" sz="2000" kern="1200" dirty="0"/>
        </a:p>
      </dsp:txBody>
      <dsp:txXfrm>
        <a:off x="6365403" y="1921034"/>
        <a:ext cx="2702911" cy="773631"/>
      </dsp:txXfrm>
    </dsp:sp>
    <dsp:sp modelId="{C32BD292-02DF-4F43-8938-321FE8DA463D}">
      <dsp:nvSpPr>
        <dsp:cNvPr id="0" name=""/>
        <dsp:cNvSpPr/>
      </dsp:nvSpPr>
      <dsp:spPr>
        <a:xfrm>
          <a:off x="9269765" y="246220"/>
          <a:ext cx="2323486" cy="1600882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285263" y="1901244"/>
          <a:ext cx="2323486" cy="862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Z miłości oddał swojego Syna – Jezusa Chrystusa – aby umarł za nasze grzechy                      (J 3,16)</a:t>
          </a:r>
          <a:endParaRPr lang="es-ES" sz="2000" kern="1200" dirty="0"/>
        </a:p>
      </dsp:txBody>
      <dsp:txXfrm>
        <a:off x="9285263" y="1901244"/>
        <a:ext cx="2323486" cy="8620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kern="1200" dirty="0">
              <a:solidFill>
                <a:schemeClr val="tx1"/>
              </a:solidFill>
            </a:rPr>
            <a:t>Mateusz</a:t>
          </a:r>
        </a:p>
      </dsp:txBody>
      <dsp:txXfrm>
        <a:off x="44932" y="309"/>
        <a:ext cx="1621026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Od Żyda do Żydów</a:t>
          </a:r>
          <a:endParaRPr lang="en" sz="2000" b="1" kern="1200" dirty="0"/>
        </a:p>
      </dsp:txBody>
      <dsp:txXfrm>
        <a:off x="1406096" y="68273"/>
        <a:ext cx="305999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On jest Mesjaszem, który wypełnia swoje obietnice</a:t>
          </a:r>
          <a:endParaRPr lang="en" sz="2000" b="1" kern="1200" dirty="0"/>
        </a:p>
      </dsp:txBody>
      <dsp:txXfrm>
        <a:off x="4233812" y="68273"/>
        <a:ext cx="378000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Marek</a:t>
          </a:r>
        </a:p>
      </dsp:txBody>
      <dsp:txXfrm>
        <a:off x="44932" y="911829"/>
        <a:ext cx="1621026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Od Żyda do pogan</a:t>
          </a:r>
          <a:endParaRPr lang="en" sz="2000" b="1" kern="1200" dirty="0"/>
        </a:p>
      </dsp:txBody>
      <dsp:txXfrm>
        <a:off x="1406096" y="979793"/>
        <a:ext cx="305999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Zawsze chętny do pomocy innym</a:t>
          </a:r>
          <a:endParaRPr lang="en" sz="2000" b="1" kern="1200" dirty="0"/>
        </a:p>
      </dsp:txBody>
      <dsp:txXfrm>
        <a:off x="4233812" y="979793"/>
        <a:ext cx="378000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tx1"/>
              </a:solidFill>
            </a:rPr>
            <a:t>Łukasz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44932" y="1823349"/>
        <a:ext cx="1621026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Od pogan do pogan</a:t>
          </a:r>
          <a:endParaRPr lang="en" sz="2000" b="1" kern="1200" dirty="0"/>
        </a:p>
      </dsp:txBody>
      <dsp:txXfrm>
        <a:off x="1406096" y="1891313"/>
        <a:ext cx="305999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Współczujący i pełen empatii</a:t>
          </a:r>
          <a:endParaRPr lang="en" sz="2000" b="1" kern="1200" dirty="0"/>
        </a:p>
      </dsp:txBody>
      <dsp:txXfrm>
        <a:off x="4233812" y="1891313"/>
        <a:ext cx="378000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</a:t>
          </a:r>
          <a:r>
            <a:rPr lang="pl-PL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32" y="2734869"/>
        <a:ext cx="1621026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Od Żyda do Żydów i nie-Żydów</a:t>
          </a:r>
          <a:endParaRPr lang="en" sz="2000" b="1" kern="1200" dirty="0"/>
        </a:p>
      </dsp:txBody>
      <dsp:txXfrm>
        <a:off x="1406096" y="2802833"/>
        <a:ext cx="305999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Dawca życia fizycznego i duchowego</a:t>
          </a:r>
          <a:endParaRPr lang="en" sz="2000" b="1" kern="1200" dirty="0"/>
        </a:p>
      </dsp:txBody>
      <dsp:txXfrm>
        <a:off x="4233812" y="2802833"/>
        <a:ext cx="378000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pPr/>
              <a:t>10/04/2026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xmlns="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xmlns="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39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2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43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41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77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54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3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22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29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29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01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13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42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35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34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33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13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09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45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03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81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79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10/04/2026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10/04/2026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10/04/2026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pPr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13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10/04/2026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spc="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POZNANIE BOGA</a:t>
            </a:r>
            <a:endParaRPr lang="en" sz="60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8919923" y="6381449"/>
            <a:ext cx="3004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Lekcja 2 na 11. kwietnia </a:t>
            </a:r>
            <a:r>
              <a:rPr lang="en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2026</a:t>
            </a:r>
            <a:endParaRPr lang="en" sz="1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rgbClr val="48CEE0"/>
                  </a:solidFill>
                  <a:prstDash val="solid"/>
                </a:ln>
                <a:gradFill>
                  <a:gsLst>
                    <a:gs pos="0">
                      <a:srgbClr val="48CEE0"/>
                    </a:gs>
                    <a:gs pos="4000">
                      <a:srgbClr val="48CEE0">
                        <a:lumMod val="60000"/>
                        <a:lumOff val="40000"/>
                      </a:srgbClr>
                    </a:gs>
                    <a:gs pos="87000">
                      <a:srgbClr val="48CEE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BÓG OBJAWIONY W STWORZENIU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099E29C-473F-25E2-4ABD-7FA96CCAA022}"/>
              </a:ext>
            </a:extLst>
          </p:cNvPr>
          <p:cNvSpPr txBox="1"/>
          <p:nvPr/>
        </p:nvSpPr>
        <p:spPr>
          <a:xfrm>
            <a:off x="5690301" y="734704"/>
            <a:ext cx="5662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„Niebiosa </a:t>
            </a:r>
            <a:r>
              <a:rPr lang="pl-PL" b="1" dirty="0"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opowiadają chwałę Boga, </a:t>
            </a:r>
            <a:r>
              <a:rPr lang="pl-PL" b="1" dirty="0" smtClean="0"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pl-PL" b="1" dirty="0"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firmament głosi dzieło rąk </a:t>
            </a:r>
            <a:r>
              <a:rPr lang="pl-PL" b="1" dirty="0" smtClean="0"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jego</a:t>
            </a:r>
            <a:r>
              <a:rPr lang="en" b="1" dirty="0" smtClean="0"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(Psalm </a:t>
            </a:r>
            <a:r>
              <a:rPr lang="en" sz="1400" b="1" dirty="0" smtClean="0"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</a:t>
            </a:r>
            <a:r>
              <a:rPr lang="pl-PL" sz="1400" b="1" dirty="0" smtClean="0"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" sz="1400" b="1" dirty="0"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FFCC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61E5EFE-DB01-E4D3-E95B-02C692D956A9}"/>
              </a:ext>
            </a:extLst>
          </p:cNvPr>
          <p:cNvSpPr txBox="1"/>
          <p:nvPr/>
        </p:nvSpPr>
        <p:spPr>
          <a:xfrm>
            <a:off x="5000628" y="1636105"/>
            <a:ext cx="67083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</a:rPr>
              <a:t>Biblia </a:t>
            </a:r>
            <a:r>
              <a:rPr lang="en-US" sz="2000" b="1" dirty="0" err="1">
                <a:solidFill>
                  <a:prstClr val="black"/>
                </a:solidFill>
              </a:rPr>
              <a:t>rozpoczyna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się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określenia</a:t>
            </a:r>
            <a:r>
              <a:rPr lang="en-US" sz="2000" b="1" dirty="0">
                <a:solidFill>
                  <a:prstClr val="black"/>
                </a:solidFill>
              </a:rPr>
              <a:t> Boga </a:t>
            </a:r>
            <a:r>
              <a:rPr lang="en-US" sz="2000" b="1" dirty="0" err="1">
                <a:solidFill>
                  <a:prstClr val="black"/>
                </a:solidFill>
              </a:rPr>
              <a:t>jako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e-IL" sz="2000" b="1" dirty="0">
                <a:solidFill>
                  <a:prstClr val="black"/>
                </a:solidFill>
              </a:rPr>
              <a:t>אֱלֹהִ֑ים </a:t>
            </a:r>
            <a:r>
              <a:rPr lang="pl-PL" sz="2000" b="1" dirty="0" smtClean="0">
                <a:solidFill>
                  <a:prstClr val="black"/>
                </a:solidFill>
              </a:rPr>
              <a:t>(e</a:t>
            </a:r>
            <a:r>
              <a:rPr lang="en-US" sz="2000" b="1" dirty="0" err="1" smtClean="0">
                <a:solidFill>
                  <a:prstClr val="black"/>
                </a:solidFill>
              </a:rPr>
              <a:t>lohim</a:t>
            </a:r>
            <a:r>
              <a:rPr lang="en-US" sz="2000" b="1" dirty="0">
                <a:solidFill>
                  <a:prstClr val="black"/>
                </a:solidFill>
              </a:rPr>
              <a:t>). </a:t>
            </a:r>
            <a:r>
              <a:rPr lang="en-US" sz="2000" b="1" dirty="0" err="1">
                <a:solidFill>
                  <a:prstClr val="black"/>
                </a:solidFill>
              </a:rPr>
              <a:t>Chociaż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dosłowne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tłumaczenie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tytułu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brzmi</a:t>
            </a:r>
            <a:r>
              <a:rPr lang="en-US" sz="2000" b="1" dirty="0">
                <a:solidFill>
                  <a:prstClr val="black"/>
                </a:solidFill>
              </a:rPr>
              <a:t> „</a:t>
            </a:r>
            <a:r>
              <a:rPr lang="en-US" sz="2000" b="1" dirty="0" err="1">
                <a:solidFill>
                  <a:prstClr val="black"/>
                </a:solidFill>
              </a:rPr>
              <a:t>bogowie</a:t>
            </a:r>
            <a:r>
              <a:rPr lang="en-US" sz="2000" b="1" dirty="0">
                <a:solidFill>
                  <a:prstClr val="black"/>
                </a:solidFill>
              </a:rPr>
              <a:t>”, </a:t>
            </a:r>
            <a:r>
              <a:rPr lang="en-US" sz="2000" b="1" dirty="0" err="1">
                <a:solidFill>
                  <a:prstClr val="black"/>
                </a:solidFill>
              </a:rPr>
              <a:t>używa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się</a:t>
            </a:r>
            <a:r>
              <a:rPr lang="en-US" sz="2000" b="1" dirty="0">
                <a:solidFill>
                  <a:prstClr val="black"/>
                </a:solidFill>
              </a:rPr>
              <a:t> go w </a:t>
            </a:r>
            <a:r>
              <a:rPr lang="en-US" sz="2000" b="1" dirty="0" err="1">
                <a:solidFill>
                  <a:prstClr val="black"/>
                </a:solidFill>
              </a:rPr>
              <a:t>liczbie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pojedynczej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Coś</a:t>
            </a:r>
            <a:r>
              <a:rPr lang="en-US" sz="2000" b="1" dirty="0">
                <a:solidFill>
                  <a:prstClr val="black"/>
                </a:solidFill>
              </a:rPr>
              <a:t> w </a:t>
            </a:r>
            <a:r>
              <a:rPr lang="en-US" sz="2000" b="1" dirty="0" err="1">
                <a:solidFill>
                  <a:prstClr val="black"/>
                </a:solidFill>
              </a:rPr>
              <a:t>rodzaju</a:t>
            </a:r>
            <a:r>
              <a:rPr lang="en-US" sz="2000" b="1" dirty="0">
                <a:solidFill>
                  <a:prstClr val="black"/>
                </a:solidFill>
              </a:rPr>
              <a:t>: „Na </a:t>
            </a:r>
            <a:r>
              <a:rPr lang="en-US" sz="2000" b="1" dirty="0" err="1">
                <a:solidFill>
                  <a:prstClr val="black"/>
                </a:solidFill>
              </a:rPr>
              <a:t>początku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Bóg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stworzył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niebo</a:t>
            </a:r>
            <a:r>
              <a:rPr lang="pl-PL" sz="2000" b="1" dirty="0" smtClean="0">
                <a:solidFill>
                  <a:prstClr val="black"/>
                </a:solidFill>
              </a:rPr>
              <a:t>        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ziemię</a:t>
            </a:r>
            <a:r>
              <a:rPr lang="en-US" sz="2000" b="1" dirty="0">
                <a:solidFill>
                  <a:prstClr val="black"/>
                </a:solidFill>
              </a:rPr>
              <a:t>” (</a:t>
            </a:r>
            <a:r>
              <a:rPr lang="en-US" sz="2000" b="1" dirty="0" err="1">
                <a:solidFill>
                  <a:prstClr val="black"/>
                </a:solidFill>
              </a:rPr>
              <a:t>Rdz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1,1</a:t>
            </a:r>
            <a:r>
              <a:rPr lang="en-US" sz="2000" b="1" dirty="0">
                <a:solidFill>
                  <a:prstClr val="black"/>
                </a:solidFill>
              </a:rPr>
              <a:t>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xmlns="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xmlns="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9907" y="915972"/>
            <a:ext cx="4307076" cy="246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FB52903E-D061-5F2E-8191-221122D0EBA2}"/>
              </a:ext>
            </a:extLst>
          </p:cNvPr>
          <p:cNvSpPr txBox="1"/>
          <p:nvPr/>
        </p:nvSpPr>
        <p:spPr>
          <a:xfrm>
            <a:off x="140307" y="4524412"/>
            <a:ext cx="71671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</a:rPr>
              <a:t>W 2. </a:t>
            </a:r>
            <a:r>
              <a:rPr lang="en-US" sz="2000" b="1" dirty="0" err="1">
                <a:solidFill>
                  <a:prstClr val="black"/>
                </a:solidFill>
              </a:rPr>
              <a:t>rozdziale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Księgi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Rodzaju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pojawia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się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imię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własne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Boga</a:t>
            </a:r>
            <a:r>
              <a:rPr lang="es-ES" sz="2000" b="1" dirty="0" smtClean="0">
                <a:solidFill>
                  <a:prstClr val="black"/>
                </a:solidFill>
              </a:rPr>
              <a:t>: </a:t>
            </a:r>
            <a:r>
              <a:rPr lang="he-IL" sz="2000" b="1" dirty="0" smtClean="0">
                <a:solidFill>
                  <a:prstClr val="black"/>
                </a:solidFill>
              </a:rPr>
              <a:t>יְהוָ֥ה</a:t>
            </a:r>
            <a:r>
              <a:rPr lang="es-ES" sz="2000" b="1" dirty="0" smtClean="0">
                <a:solidFill>
                  <a:prstClr val="black"/>
                </a:solidFill>
              </a:rPr>
              <a:t> </a:t>
            </a:r>
            <a:r>
              <a:rPr lang="es-ES" sz="2000" b="1" dirty="0" smtClean="0">
                <a:solidFill>
                  <a:prstClr val="black"/>
                </a:solidFill>
              </a:rPr>
              <a:t>(</a:t>
            </a:r>
            <a:r>
              <a:rPr lang="pl-PL" sz="2000" b="1" i="1" dirty="0" smtClean="0">
                <a:solidFill>
                  <a:prstClr val="black"/>
                </a:solidFill>
              </a:rPr>
              <a:t>Jahwe</a:t>
            </a:r>
            <a:r>
              <a:rPr lang="es-ES" sz="2000" b="1" dirty="0" smtClean="0">
                <a:solidFill>
                  <a:prstClr val="black"/>
                </a:solidFill>
              </a:rPr>
              <a:t>). </a:t>
            </a:r>
            <a:r>
              <a:rPr lang="en-US" sz="2000" b="1" dirty="0" err="1" smtClean="0">
                <a:solidFill>
                  <a:prstClr val="black"/>
                </a:solidFill>
              </a:rPr>
              <a:t>Teraz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mówi</a:t>
            </a:r>
            <a:r>
              <a:rPr lang="en-US" sz="2000" b="1" dirty="0">
                <a:solidFill>
                  <a:prstClr val="black"/>
                </a:solidFill>
              </a:rPr>
              <a:t> On </a:t>
            </a:r>
            <a:r>
              <a:rPr lang="en-US" sz="2000" b="1" dirty="0" err="1">
                <a:solidFill>
                  <a:prstClr val="black"/>
                </a:solidFill>
              </a:rPr>
              <a:t>już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tylko</a:t>
            </a:r>
            <a:r>
              <a:rPr lang="en-US" sz="2000" b="1" dirty="0">
                <a:solidFill>
                  <a:prstClr val="black"/>
                </a:solidFill>
              </a:rPr>
              <a:t>: „</a:t>
            </a:r>
            <a:r>
              <a:rPr lang="en-US" sz="2000" b="1" dirty="0" err="1">
                <a:solidFill>
                  <a:prstClr val="black"/>
                </a:solidFill>
              </a:rPr>
              <a:t>Niech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się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stanie</a:t>
            </a:r>
            <a:r>
              <a:rPr lang="en-US" sz="2000" b="1" dirty="0">
                <a:solidFill>
                  <a:prstClr val="black"/>
                </a:solidFill>
              </a:rPr>
              <a:t>”. </a:t>
            </a:r>
            <a:r>
              <a:rPr lang="en-US" sz="2000" b="1" dirty="0" err="1">
                <a:solidFill>
                  <a:prstClr val="black"/>
                </a:solidFill>
              </a:rPr>
              <a:t>Bierze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człowieka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własnoręcznie</a:t>
            </a:r>
            <a:r>
              <a:rPr lang="en-US" sz="2000" b="1" dirty="0">
                <a:solidFill>
                  <a:prstClr val="black"/>
                </a:solidFill>
              </a:rPr>
              <a:t> go </a:t>
            </a:r>
            <a:r>
              <a:rPr lang="en-US" sz="2000" b="1" dirty="0" err="1">
                <a:solidFill>
                  <a:prstClr val="black"/>
                </a:solidFill>
              </a:rPr>
              <a:t>formuje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Potężny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Bóg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objawia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się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Bóg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osobowy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przystępny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A517B782-EEE5-C297-AD7C-2A9E6D6C7B8A}"/>
              </a:ext>
            </a:extLst>
          </p:cNvPr>
          <p:cNvSpPr txBox="1"/>
          <p:nvPr/>
        </p:nvSpPr>
        <p:spPr>
          <a:xfrm>
            <a:off x="155807" y="3501001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Przedstawia nam Stwórcę, który poprzez Słowo [Jezusa Chrystusa] i dzięki działaniu Ducha Świętego ma moc stworzyć wszystko, co istnieje (Rdz 1,1-3; J 1,1-3).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ECEFA3D-6FE1-2959-A8F3-F4166E19987D}"/>
              </a:ext>
            </a:extLst>
          </p:cNvPr>
          <p:cNvSpPr txBox="1"/>
          <p:nvPr/>
        </p:nvSpPr>
        <p:spPr>
          <a:xfrm>
            <a:off x="171305" y="5859822"/>
            <a:ext cx="7191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On nas dotyka, przemawia do nas, uczy nas, wyznacza nam zadania… kocha nas.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90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13462">
                  <a:solidFill>
                    <a:srgbClr val="2FC753">
                      <a:lumMod val="50000"/>
                    </a:srgbClr>
                  </a:solidFill>
                  <a:prstDash val="solid"/>
                </a:ln>
                <a:solidFill>
                  <a:srgbClr val="2FC753">
                    <a:lumMod val="40000"/>
                    <a:lumOff val="60000"/>
                  </a:srgbClr>
                </a:solidFill>
                <a:effectLst>
                  <a:outerShdw dist="38100" dir="2700000" algn="bl" rotWithShape="0">
                    <a:srgbClr val="2FC753">
                      <a:lumMod val="50000"/>
                    </a:srgbClr>
                  </a:outerShdw>
                </a:effectLst>
              </a:rPr>
              <a:t>BÓG OBJAWIONY W JEZUSIE (EMMANUEL)</a:t>
            </a:r>
            <a:endParaRPr lang="en" sz="4400" b="1" dirty="0">
              <a:ln w="13462">
                <a:solidFill>
                  <a:srgbClr val="2FC753">
                    <a:lumMod val="50000"/>
                  </a:srgbClr>
                </a:solidFill>
                <a:prstDash val="solid"/>
              </a:ln>
              <a:solidFill>
                <a:srgbClr val="2FC753">
                  <a:lumMod val="40000"/>
                  <a:lumOff val="60000"/>
                </a:srgbClr>
              </a:solidFill>
              <a:effectLst>
                <a:outerShdw dist="38100" dir="2700000" algn="bl" rotWithShape="0">
                  <a:srgbClr val="2FC753">
                    <a:lumMod val="5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385A499-CA80-46EE-F9C6-73F9224A63CC}"/>
              </a:ext>
            </a:extLst>
          </p:cNvPr>
          <p:cNvSpPr txBox="1"/>
          <p:nvPr/>
        </p:nvSpPr>
        <p:spPr>
          <a:xfrm>
            <a:off x="1514496" y="710666"/>
            <a:ext cx="601768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69400B"/>
                </a:solidFill>
                <a:latin typeface="Comic Sans MS" panose="030F0702030302020204" pitchFamily="66" charset="0"/>
              </a:rPr>
              <a:t>„Boga </a:t>
            </a:r>
            <a:r>
              <a:rPr lang="pl-PL" b="1" dirty="0">
                <a:solidFill>
                  <a:srgbClr val="69400B"/>
                </a:solidFill>
                <a:latin typeface="Comic Sans MS" panose="030F0702030302020204" pitchFamily="66" charset="0"/>
              </a:rPr>
              <a:t>nikt nigdy nie widział, lecz </a:t>
            </a:r>
            <a:r>
              <a:rPr lang="pl-PL" b="1" dirty="0">
                <a:solidFill>
                  <a:srgbClr val="69400B"/>
                </a:solidFill>
                <a:latin typeface="Comic Sans MS" panose="030F0702030302020204" pitchFamily="66" charset="0"/>
              </a:rPr>
              <a:t>jednorodzony</a:t>
            </a:r>
            <a:r>
              <a:rPr lang="pl-PL" b="1" dirty="0">
                <a:solidFill>
                  <a:srgbClr val="69400B"/>
                </a:solidFill>
                <a:latin typeface="Comic Sans MS" panose="030F0702030302020204" pitchFamily="66" charset="0"/>
              </a:rPr>
              <a:t> Bóg, który jest na łonie Ojca, objawił </a:t>
            </a:r>
            <a:r>
              <a:rPr lang="pl-PL" b="1" dirty="0" smtClean="0">
                <a:solidFill>
                  <a:srgbClr val="69400B"/>
                </a:solidFill>
                <a:latin typeface="Comic Sans MS" panose="030F0702030302020204" pitchFamily="66" charset="0"/>
              </a:rPr>
              <a:t>go</a:t>
            </a:r>
            <a:r>
              <a:rPr lang="en" b="1" dirty="0" smtClean="0">
                <a:solidFill>
                  <a:srgbClr val="69400B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(Jan </a:t>
            </a:r>
            <a:r>
              <a:rPr lang="en" sz="1400" b="1" dirty="0" smtClean="0">
                <a:solidFill>
                  <a:srgbClr val="69400B"/>
                </a:solidFill>
                <a:latin typeface="Comic Sans MS" panose="030F0702030302020204" pitchFamily="66" charset="0"/>
              </a:rPr>
              <a:t>1</a:t>
            </a:r>
            <a:r>
              <a:rPr lang="pl-PL" sz="1400" b="1" dirty="0" smtClean="0">
                <a:solidFill>
                  <a:srgbClr val="69400B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69400B"/>
                </a:solidFill>
                <a:latin typeface="Comic Sans MS" panose="030F0702030302020204" pitchFamily="66" charset="0"/>
              </a:rPr>
              <a:t>18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6754379-18E8-0A99-074B-7034416DB903}"/>
              </a:ext>
            </a:extLst>
          </p:cNvPr>
          <p:cNvSpPr txBox="1"/>
          <p:nvPr/>
        </p:nvSpPr>
        <p:spPr>
          <a:xfrm>
            <a:off x="0" y="1416131"/>
            <a:ext cx="9249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Jeśli chcemy wiedzieć, jaki jest Bóg, poznajmy Jezusa. On jest Bogiem, który stał się człowiekiem (J 1,14) i objawił się, przyjmując ludzką naturę, abyśmy mogli Go zobaczyć i usłyszeć (J 1,18; 14,9; 1 J 5,20).</a:t>
            </a:r>
            <a:endParaRPr lang="en" sz="20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95419355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6C1F622-42E1-E63D-59AD-F52E59CC10F5}"/>
              </a:ext>
            </a:extLst>
          </p:cNvPr>
          <p:cNvSpPr txBox="1"/>
          <p:nvPr/>
        </p:nvSpPr>
        <p:spPr>
          <a:xfrm>
            <a:off x="1" y="2431794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Został zapowiedziany pod proroczym imieniem, które wskazywało na cel jego życia: Emmanuel, Bóg z nami (Izajasz </a:t>
            </a:r>
            <a:r>
              <a:rPr lang="pl-PL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7,14</a:t>
            </a:r>
            <a:r>
              <a:rPr lang="pl-P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Mateusz </a:t>
            </a:r>
            <a:r>
              <a:rPr lang="pl-PL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1,23</a:t>
            </a:r>
            <a:r>
              <a:rPr lang="pl-P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 </a:t>
            </a:r>
            <a:r>
              <a:rPr lang="pl-P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Czterej ewangeliści przedstawiają nam Go z różnych stron.</a:t>
            </a:r>
            <a:endParaRPr lang="en" sz="20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xmlns="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9681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331DAFD-8838-EE5C-1037-E7C75D92F8B4}"/>
              </a:ext>
            </a:extLst>
          </p:cNvPr>
          <p:cNvSpPr txBox="1"/>
          <p:nvPr/>
        </p:nvSpPr>
        <p:spPr>
          <a:xfrm>
            <a:off x="1323974" y="1850589"/>
            <a:ext cx="99345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„Tysiące ludzi mają fałszywe wyobrażenie o Bogu i Jego przymiotach… Bóg jest Bogiem prawdy. Sprawiedliwość i miłosierdzie są fundamentem Jego tronu. Jest Bogiem miłości, współczucia i czułej litości. Tak właśnie został objawiony w swoim Synu, naszym Zbawicielu. Jest Bogiem cierpliwości i wielkiej wyrozumiałości. Jeśli taki jest Ten, którego czcimy i do którego charakteru staramy się upodobnić, wtedy oddajemy cześć prawdziwemu Bogu.”</a:t>
            </a:r>
            <a:endParaRPr lang="en" sz="28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760F773-4EDA-9693-B897-512E629907F6}"/>
              </a:ext>
            </a:extLst>
          </p:cNvPr>
          <p:cNvSpPr txBox="1"/>
          <p:nvPr/>
        </p:nvSpPr>
        <p:spPr>
          <a:xfrm>
            <a:off x="7796765" y="5476309"/>
            <a:ext cx="3357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Bóg dba o nas</a:t>
            </a:r>
            <a:r>
              <a:rPr lang="en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sierpień</a:t>
            </a:r>
            <a:r>
              <a:rPr lang="en" sz="1600" b="1" dirty="0">
                <a:solidFill>
                  <a:prstClr val="black"/>
                </a:solidFill>
              </a:rPr>
              <a:t> 8)</a:t>
            </a:r>
          </a:p>
        </p:txBody>
      </p:sp>
    </p:spTree>
    <p:extLst>
      <p:ext uri="{BB962C8B-B14F-4D97-AF65-F5344CB8AC3E}">
        <p14:creationId xmlns:p14="http://schemas.microsoft.com/office/powerpoint/2010/main" xmlns="" val="24424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xmlns="" id="{C1F06963-6374-4B48-844F-071A9BAAA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xmlns="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" t="9498" r="-142" b="1568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xmlns="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xmlns="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xmlns="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C226DE2-0552-BFF1-AB55-D0FDF523AD83}"/>
              </a:ext>
            </a:extLst>
          </p:cNvPr>
          <p:cNvSpPr txBox="1"/>
          <p:nvPr/>
        </p:nvSpPr>
        <p:spPr>
          <a:xfrm>
            <a:off x="7268705" y="289679"/>
            <a:ext cx="4300780" cy="62170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000" b="1" dirty="0" smtClean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„A to jest żywot wieczny, aby poznali ciebie, jedynego prawdziwego Boga i Jezusa Chrystusa, którego posłałeś</a:t>
            </a:r>
            <a:r>
              <a:rPr lang="es-ES" sz="4000" b="1" dirty="0" smtClean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”</a:t>
            </a:r>
            <a:endParaRPr lang="es-ES" sz="4000" b="1" dirty="0">
              <a:ln/>
              <a:solidFill>
                <a:srgbClr val="60497B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</a:pPr>
            <a:r>
              <a:rPr lang="es-ES" sz="2800" b="1" dirty="0" smtClean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(</a:t>
            </a:r>
            <a:r>
              <a:rPr lang="pl-PL" sz="2800" b="1" dirty="0" smtClean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Jan</a:t>
            </a:r>
            <a:r>
              <a:rPr lang="es-ES" sz="2800" b="1" dirty="0" smtClean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17</a:t>
            </a:r>
            <a:r>
              <a:rPr lang="pl-PL" sz="2800" b="1" dirty="0" smtClean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</a:t>
            </a:r>
            <a:r>
              <a:rPr lang="es-ES" sz="2800" b="1" dirty="0" smtClean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3)</a:t>
            </a:r>
            <a:endParaRPr lang="es-ES" sz="3600" b="1" dirty="0">
              <a:ln/>
              <a:solidFill>
                <a:srgbClr val="60497B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93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789497" y="3742055"/>
            <a:ext cx="530800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C85059"/>
                </a:solidFill>
              </a:rPr>
              <a:t>Atrybuty Boga</a:t>
            </a:r>
            <a:r>
              <a:rPr lang="en" sz="2000" b="1" dirty="0" smtClean="0">
                <a:solidFill>
                  <a:srgbClr val="C85059"/>
                </a:solidFill>
              </a:rPr>
              <a:t>.</a:t>
            </a:r>
            <a:endParaRPr lang="en" sz="2000" b="1" dirty="0">
              <a:solidFill>
                <a:srgbClr val="C85059"/>
              </a:solidFill>
            </a:endParaRPr>
          </a:p>
          <a:p>
            <a:pPr>
              <a:spcBef>
                <a:spcPts val="1200"/>
              </a:spcBef>
            </a:pPr>
            <a:r>
              <a:rPr lang="pl-PL" sz="2000" b="1" dirty="0" smtClean="0">
                <a:solidFill>
                  <a:srgbClr val="B14DC1"/>
                </a:solidFill>
              </a:rPr>
              <a:t>Charakter Boga</a:t>
            </a:r>
            <a:r>
              <a:rPr lang="en" sz="2000" b="1" dirty="0" smtClean="0">
                <a:solidFill>
                  <a:srgbClr val="B14DC1"/>
                </a:solidFill>
              </a:rPr>
              <a:t>:</a:t>
            </a:r>
            <a:endParaRPr lang="en" sz="2000" b="1" dirty="0">
              <a:solidFill>
                <a:srgbClr val="B14DC1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Bóg jest święty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Bóg jest miłością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pl-PL" sz="2000" b="1" dirty="0" smtClean="0">
                <a:solidFill>
                  <a:srgbClr val="515FC3"/>
                </a:solidFill>
              </a:rPr>
              <a:t>Poznanie Boga</a:t>
            </a:r>
            <a:r>
              <a:rPr lang="en" sz="2000" b="1" dirty="0" smtClean="0">
                <a:solidFill>
                  <a:srgbClr val="515FC3"/>
                </a:solidFill>
              </a:rPr>
              <a:t>:</a:t>
            </a:r>
            <a:endParaRPr lang="en" sz="2000" b="1" dirty="0">
              <a:solidFill>
                <a:srgbClr val="515FC3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Bóg objawiony w stworzeniu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Bóg objawiony w Jezusie </a:t>
            </a:r>
            <a:r>
              <a:rPr lang="en" sz="2000" b="1" dirty="0" smtClean="0"/>
              <a:t>(Em</a:t>
            </a:r>
            <a:r>
              <a:rPr lang="pl-PL" sz="2000" b="1" dirty="0" smtClean="0"/>
              <a:t>m</a:t>
            </a:r>
            <a:r>
              <a:rPr lang="en" sz="2000" b="1" dirty="0" smtClean="0"/>
              <a:t>anuel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55722" y="0"/>
            <a:ext cx="80126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Nasze wyobrażenie o Bogu zostało zniekształcone przez grzech. Próbowaliśmy przedstawiać Go w postaci bożków przypominających zwierzęta lub ludzi. Przedstawiano Go jako kapryśnego lub despotycznego. Ostatecznie ludzkość stworzyła obraz Boga na swoje podobieństwo.</a:t>
            </a:r>
            <a:endParaRPr lang="en" sz="2000" b="1" dirty="0"/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=""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=""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=""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198" y="5438596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=""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198" y="42328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=""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198" y="3758091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=""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472" y="6271795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472" y="5893487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=""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472" y="5042681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=""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472" y="4660547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37474" y="2808167"/>
            <a:ext cx="8039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Ale nadeszła pomoc. Chcesz wiedzieć, jaki On jest? W Biblii mamy prawdziwe objawienie natury Boga.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32476" y="1563048"/>
            <a:ext cx="79351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Ale jaki naprawdę jest Bóg? Czy jest tak wielki, że nie jesteśmy w stanie Go pojąć? Z pewnością, bez względu na to, jak bardzo byśmy się starali, nasze umysły nie są w stanie ogarnąć Boga. Potrzebujemy pomocy.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397645"/>
            <a:ext cx="67492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ATRYBUTY BOGA</a:t>
            </a:r>
            <a:endParaRPr lang="en" sz="6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462116" y="103483"/>
            <a:ext cx="76762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„Panie, Boże Zastępów, któż jest jak Ty? Mocny jesteś, Panie, a wierność twoja otacza cię</a:t>
            </a:r>
            <a:r>
              <a:rPr lang="en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(Psalm </a:t>
            </a:r>
            <a:r>
              <a:rPr lang="en" sz="16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89</a:t>
            </a:r>
            <a:r>
              <a:rPr lang="pl-PL" sz="16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6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314325" y="943586"/>
            <a:ext cx="6042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Biblia przedstawia najbardziej wierny, jasny i spójny obraz Boga. Jednym ze sposobów, w który pozwala nam Go poznać, są Jego atrybuty.</a:t>
            </a:r>
            <a:endParaRPr lang="en" sz="20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066658418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284564" y="4219910"/>
            <a:ext cx="3308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Ze swojej strony szatan od samego początku próbował zniekształcić obraz Boga, przedstawiając Go jako samolubnego Boga, który dba wyłącznie o własne dobro (Rdz 3,4-5).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=""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=""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274641"/>
              <a:ext cx="20834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ATRYBUTY BOGA</a:t>
              </a:r>
              <a:endParaRPr lang="en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=""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=""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367171"/>
            <a:ext cx="6830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6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CHARAKTER BOGA</a:t>
            </a:r>
            <a:endParaRPr lang="en" sz="66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4E9C4B2-76E7-8D5F-3754-96866CFA2FC9}"/>
              </a:ext>
            </a:extLst>
          </p:cNvPr>
          <p:cNvSpPr txBox="1"/>
          <p:nvPr/>
        </p:nvSpPr>
        <p:spPr>
          <a:xfrm>
            <a:off x="5690461" y="222535"/>
            <a:ext cx="6501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ln w="22225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BÓG JEST ŚWIĘTY</a:t>
            </a:r>
            <a:endParaRPr lang="en" sz="5400" b="1" dirty="0">
              <a:ln w="22225">
                <a:solidFill>
                  <a:srgbClr val="FFCC00"/>
                </a:solidFill>
                <a:prstDash val="solid"/>
              </a:ln>
              <a:solidFill>
                <a:srgbClr val="FFCC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026D9E6-41F6-54F8-4F64-288621D0035D}"/>
              </a:ext>
            </a:extLst>
          </p:cNvPr>
          <p:cNvSpPr txBox="1"/>
          <p:nvPr/>
        </p:nvSpPr>
        <p:spPr>
          <a:xfrm>
            <a:off x="222958" y="253533"/>
            <a:ext cx="5387429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„I </a:t>
            </a:r>
            <a:r>
              <a:rPr lang="pl-PL" b="1" dirty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wołał jeden do drugiego: Święty, </a:t>
            </a:r>
            <a:r>
              <a:rPr lang="pl-PL" b="1" dirty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Święty, Święty jest Pan Zastępów! </a:t>
            </a:r>
            <a:r>
              <a:rPr lang="pl-PL" b="1" dirty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Pełna jest wszystka ziemia chwały </a:t>
            </a:r>
            <a:r>
              <a:rPr lang="pl-PL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jego</a:t>
            </a:r>
            <a:r>
              <a:rPr lang="en-US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Izajasz </a:t>
            </a:r>
            <a:r>
              <a:rPr lang="en" sz="1400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r>
              <a:rPr lang="pl-PL" sz="1400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3</a:t>
            </a:r>
            <a:r>
              <a:rPr lang="en" sz="1400" b="1" dirty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991B17B-AB30-2A64-6309-E8D9017C20CD}"/>
              </a:ext>
            </a:extLst>
          </p:cNvPr>
          <p:cNvSpPr txBox="1"/>
          <p:nvPr/>
        </p:nvSpPr>
        <p:spPr>
          <a:xfrm>
            <a:off x="123986" y="1485900"/>
            <a:ext cx="69432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Aniołowie stojący u boku Boga wielbią Go słowami: „Święty, święty, święty” (Iz 6,3; </a:t>
            </a:r>
            <a:r>
              <a:rPr lang="pl-PL" sz="2000" b="1" dirty="0" err="1">
                <a:solidFill>
                  <a:prstClr val="black"/>
                </a:solidFill>
              </a:rPr>
              <a:t>Ap</a:t>
            </a:r>
            <a:r>
              <a:rPr lang="pl-PL" sz="2000" b="1" dirty="0">
                <a:solidFill>
                  <a:prstClr val="black"/>
                </a:solidFill>
              </a:rPr>
              <a:t> 4,8). Ta cecha jest tak nierozerwalnie związana z Jego charakterem, że Izajasz używa jej jako imienia własnego Boga: „mówi Święty” (Iz 40,25; 57,15).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xmlns="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06225" y="1794845"/>
            <a:ext cx="4691593" cy="46137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3A328DA-CA5B-C525-C454-44AE8FFED96E}"/>
              </a:ext>
            </a:extLst>
          </p:cNvPr>
          <p:cNvSpPr txBox="1"/>
          <p:nvPr/>
        </p:nvSpPr>
        <p:spPr>
          <a:xfrm>
            <a:off x="177759" y="4965236"/>
            <a:ext cx="69747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Oznacza to, że skoro On jest Święty, Jego miłość jest święta, czysta i wolna od egoizmu. Skoro On jest Święty, Jego wszechmoc jest święta, czysta i wolna od egoizmu. Wszystkie Jego atrybuty są przepełnione świętością i czystością.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F6CCDD4-8917-F51C-E905-FC47238B0ED2}"/>
              </a:ext>
            </a:extLst>
          </p:cNvPr>
          <p:cNvSpPr txBox="1"/>
          <p:nvPr/>
        </p:nvSpPr>
        <p:spPr>
          <a:xfrm>
            <a:off x="185979" y="4315836"/>
            <a:ext cx="7222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Ale jak to się ma do Boga? On jest całkowicie oddzielony od zła i nie ma żadnego związku z grzechem.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2B65BCF-7FC3-07D0-90FE-C75F57FCE3D6}"/>
              </a:ext>
            </a:extLst>
          </p:cNvPr>
          <p:cNvSpPr txBox="1"/>
          <p:nvPr/>
        </p:nvSpPr>
        <p:spPr>
          <a:xfrm>
            <a:off x="147233" y="3027634"/>
            <a:ext cx="69587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Co to znaczy być świętym? Oznacza to być poświęconym, oddzielonym, czystym. Jesteśmy święci, gdy odwracamy się od zła i wykonujemy dzieło, które powierzył nam Bóg.   (Lb 15,40; </a:t>
            </a:r>
            <a:r>
              <a:rPr lang="pl-PL" sz="2000" b="1" dirty="0" err="1">
                <a:solidFill>
                  <a:prstClr val="black"/>
                </a:solidFill>
              </a:rPr>
              <a:t>Kpł</a:t>
            </a:r>
            <a:r>
              <a:rPr lang="pl-PL" sz="2000" b="1" dirty="0">
                <a:solidFill>
                  <a:prstClr val="black"/>
                </a:solidFill>
              </a:rPr>
              <a:t> 11,44; 1 P 2,9).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31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rgbClr val="48CEE0"/>
                  </a:solidFill>
                  <a:prstDash val="solid"/>
                </a:ln>
                <a:gradFill>
                  <a:gsLst>
                    <a:gs pos="0">
                      <a:srgbClr val="48CEE0"/>
                    </a:gs>
                    <a:gs pos="4000">
                      <a:srgbClr val="48CEE0">
                        <a:lumMod val="60000"/>
                        <a:lumOff val="40000"/>
                      </a:srgbClr>
                    </a:gs>
                    <a:gs pos="87000">
                      <a:srgbClr val="48CEE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BÓG JEST </a:t>
            </a:r>
            <a:r>
              <a:rPr lang="pl-PL" sz="4400" b="1" spc="600" dirty="0">
                <a:ln w="12700" cmpd="sng">
                  <a:solidFill>
                    <a:srgbClr val="48CEE0"/>
                  </a:solidFill>
                  <a:prstDash val="solid"/>
                </a:ln>
                <a:gradFill>
                  <a:gsLst>
                    <a:gs pos="0">
                      <a:srgbClr val="48CEE0"/>
                    </a:gs>
                    <a:gs pos="4000">
                      <a:srgbClr val="48CEE0">
                        <a:lumMod val="60000"/>
                        <a:lumOff val="40000"/>
                      </a:srgbClr>
                    </a:gs>
                    <a:gs pos="87000">
                      <a:srgbClr val="48CEE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MIŁOŚCIĄ</a:t>
            </a:r>
            <a:endParaRPr lang="en" sz="4400" b="1" spc="600" dirty="0">
              <a:ln w="12700" cmpd="sng">
                <a:solidFill>
                  <a:srgbClr val="48CEE0"/>
                </a:solidFill>
                <a:prstDash val="solid"/>
              </a:ln>
              <a:gradFill>
                <a:gsLst>
                  <a:gs pos="0">
                    <a:srgbClr val="48CEE0"/>
                  </a:gs>
                  <a:gs pos="4000">
                    <a:srgbClr val="48CEE0">
                      <a:lumMod val="60000"/>
                      <a:lumOff val="40000"/>
                    </a:srgbClr>
                  </a:gs>
                  <a:gs pos="87000">
                    <a:srgbClr val="48CEE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4EB05C3-A8AD-1D87-9DD9-EB6EAFF61C02}"/>
              </a:ext>
            </a:extLst>
          </p:cNvPr>
          <p:cNvSpPr txBox="1"/>
          <p:nvPr/>
        </p:nvSpPr>
        <p:spPr>
          <a:xfrm>
            <a:off x="1703362" y="545644"/>
            <a:ext cx="9052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myśmy poznali i uwierzyli w miłość, którą Bóg ma do nas. Bóg jest miłością, a kto mieszka w miłości, mieszka w Bogu, a Bóg w </a:t>
            </a:r>
            <a:r>
              <a:rPr lang="pl-PL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nim</a:t>
            </a:r>
            <a:r>
              <a:rPr lang="en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Jan</a:t>
            </a:r>
            <a:r>
              <a:rPr lang="pl-PL" sz="1400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4</a:t>
            </a:r>
            <a:r>
              <a:rPr lang="pl-PL" sz="1400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" sz="1100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" sz="1100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FFFF6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0B6EE05-A89D-C263-8D83-06A24565C8D4}"/>
              </a:ext>
            </a:extLst>
          </p:cNvPr>
          <p:cNvSpPr txBox="1"/>
          <p:nvPr/>
        </p:nvSpPr>
        <p:spPr>
          <a:xfrm>
            <a:off x="0" y="1160263"/>
            <a:ext cx="12199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Bóg nie tylko posiada miłość lub obdarza nią (choć czyni jedno i drugie), ale „Bóg  JEST  miłością” (1 </a:t>
            </a:r>
            <a:r>
              <a:rPr lang="pl-PL" sz="2000" b="1" dirty="0" smtClean="0">
                <a:solidFill>
                  <a:prstClr val="black"/>
                </a:solidFill>
              </a:rPr>
              <a:t>List </a:t>
            </a:r>
            <a:r>
              <a:rPr lang="pl-PL" sz="2000" b="1" dirty="0">
                <a:solidFill>
                  <a:prstClr val="black"/>
                </a:solidFill>
              </a:rPr>
              <a:t>Jana </a:t>
            </a:r>
            <a:r>
              <a:rPr lang="pl-PL" sz="2000" b="1" dirty="0" smtClean="0">
                <a:solidFill>
                  <a:prstClr val="black"/>
                </a:solidFill>
              </a:rPr>
              <a:t>4,8.16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Podobnie jak świętość, miłość stanowi nieodłączną część boskiej natury.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7146C9B-1F37-570F-831F-97D3125B8E55}"/>
              </a:ext>
            </a:extLst>
          </p:cNvPr>
          <p:cNvSpPr txBox="1"/>
          <p:nvPr/>
        </p:nvSpPr>
        <p:spPr>
          <a:xfrm>
            <a:off x="3525864" y="5711559"/>
            <a:ext cx="8666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Jak mogę odpowiedzieć na Jego miłość?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01404747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C22C950-13A7-9B9F-CE93-1586439E2B46}"/>
              </a:ext>
            </a:extLst>
          </p:cNvPr>
          <p:cNvSpPr txBox="1"/>
          <p:nvPr/>
        </p:nvSpPr>
        <p:spPr>
          <a:xfrm>
            <a:off x="3479369" y="6123735"/>
            <a:ext cx="87126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„My Go kochamy, ponieważ On pierwszy nas umiłował” (</a:t>
            </a:r>
            <a:r>
              <a:rPr lang="pl-PL" sz="2000" b="1" dirty="0" smtClean="0">
                <a:solidFill>
                  <a:prstClr val="black"/>
                </a:solidFill>
              </a:rPr>
              <a:t>1 Jana 4,19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34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9C8636C-A373-E7A6-5A61-002BE3C9DA89}"/>
              </a:ext>
            </a:extLst>
          </p:cNvPr>
          <p:cNvSpPr txBox="1"/>
          <p:nvPr/>
        </p:nvSpPr>
        <p:spPr>
          <a:xfrm rot="21319422">
            <a:off x="2994290" y="2466119"/>
            <a:ext cx="62034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POZNAWANIE BOGA</a:t>
            </a:r>
          </a:p>
        </p:txBody>
      </p:sp>
    </p:spTree>
    <p:extLst>
      <p:ext uri="{BB962C8B-B14F-4D97-AF65-F5344CB8AC3E}">
        <p14:creationId xmlns:p14="http://schemas.microsoft.com/office/powerpoint/2010/main" xmlns="" val="203678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1123</Words>
  <Application>Microsoft Office PowerPoint</Application>
  <PresentationFormat>Niestandardowy</PresentationFormat>
  <Paragraphs>73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21" baseType="lpstr">
      <vt:lpstr>Arial</vt:lpstr>
      <vt:lpstr>Aptos</vt:lpstr>
      <vt:lpstr>Comic Sans MS</vt:lpstr>
      <vt:lpstr>Constantia</vt:lpstr>
      <vt:lpstr>Calibri</vt:lpstr>
      <vt:lpstr>Aptos Display</vt:lpstr>
      <vt:lpstr>Tema de Office</vt:lpstr>
      <vt:lpstr>1_Tema de Office</vt:lpstr>
      <vt:lpstr>2_Tema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99</cp:revision>
  <dcterms:created xsi:type="dcterms:W3CDTF">2026-02-28T16:33:58Z</dcterms:created>
  <dcterms:modified xsi:type="dcterms:W3CDTF">2026-04-10T16:27:40Z</dcterms:modified>
</cp:coreProperties>
</file>