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sldIdLst>
    <p:sldId id="257" r:id="rId5"/>
    <p:sldId id="273" r:id="rId6"/>
    <p:sldId id="259" r:id="rId7"/>
    <p:sldId id="260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pl-PL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Powołania Pawła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pl-PL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Podróż do Koryntu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pl-PL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Miasto Korynt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pl-PL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Koryntianie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pl-PL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Listy do Koryntian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l-PL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 jaki sposób Paweł został apostołem?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pl-PL" sz="2000" b="1" noProof="0" dirty="0"/>
            <a:t>Z wyboru Jezusa (Ga 1,1)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Kiedy został wybrany?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pl-PL" sz="2000" b="1" noProof="0" dirty="0"/>
            <a:t>Od łona matki (Ga 1,15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Kiedy został powołany?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pl-PL" sz="2000" b="1" noProof="0" dirty="0"/>
            <a:t>W drodze do Damaszku (</a:t>
          </a:r>
          <a:r>
            <a:rPr lang="pl-PL" sz="2000" b="1" noProof="0" dirty="0" err="1"/>
            <a:t>Dz</a:t>
          </a:r>
          <a:r>
            <a:rPr lang="pl-PL" sz="2000" b="1" noProof="0" dirty="0"/>
            <a:t> 22,6–7)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Czyim był apostołem?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pl-PL" sz="2000" b="1" noProof="0" dirty="0"/>
            <a:t>Od pogan (Ga 2,9)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 custScaleX="120212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 custScaleX="118678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 custScaleX="11844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 custScaleX="117549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Koryntian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pl-PL" sz="1800" b="1" noProof="0" dirty="0"/>
            <a:t>Poinformowany przez Chloe o różnych problemach istniejących        w kościele, Paweł napomina ich w sprawach: podziałów, niemoralności seksualnej, sporów sądowych, prostytucji.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Koryntian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pl-PL" sz="1800" b="1" noProof="0" dirty="0"/>
            <a:t>Rodzina Chloe przyniosła mu również list z pytaniami od kościoła dotyczącymi: małżeństwa, rozwodu, celibatu, pokarmów ofiarowanych bożkom, zachowania podczas nabożeństwa, używania darów duchowych, zmartwychwstania.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endParaRPr lang="pl-PL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pl-PL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Koryntian </a:t>
          </a:r>
        </a:p>
        <a:p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pl-PL" sz="1800" b="1" noProof="0" dirty="0"/>
            <a:t>To drugi zachowany list, chociaż Paweł napisał ich więcej (być może przed tymi dwoma lub pomiędzy nimi).
Chwali Koryntian za sposób, w jaki rozwiązali niektóre problemy, ale zachęca ich, aby patrzyli na świat przez pryzmat ewangelii, unikając wpływu otaczającej kultury.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569A11-D021-4865-98A2-9C51FDD58A8C}" type="presOf" srcId="{2C58859A-9D53-428E-BC4A-A842E0CF2AED}" destId="{BF2165CA-3783-4C74-A25A-6E59360B8C21}" srcOrd="0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DECF6B19-BD6C-4847-9DEF-F0F26F596C77}" type="presOf" srcId="{CCAE371C-0BDF-460C-BB1E-E565EEA45E9B}" destId="{41F364DF-B52E-469E-8669-659447B5C1C5}" srcOrd="0" destOrd="0" presId="urn:microsoft.com/office/officeart/2005/8/layout/list1"/>
    <dgm:cxn modelId="{A8514B2C-FE25-49BF-A190-8DEE57FD0594}" type="presOf" srcId="{9ED67DD9-9A29-4640-B035-9B246A5F6E05}" destId="{2F0E2FE6-2CF5-496B-BA7C-3E702B20CEB1}" srcOrd="1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43C5697E-F25E-4B44-964F-DBED836E0ADF}" type="presOf" srcId="{B222B58F-A554-4166-AB8D-6789A65C6E92}" destId="{CBEFB6DD-BDC2-4785-9DB4-3C3F2A44F919}" srcOrd="0" destOrd="0" presId="urn:microsoft.com/office/officeart/2005/8/layout/list1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457A3486-7015-4257-96D3-8F50A5033C12}" type="presOf" srcId="{B222B58F-A554-4166-AB8D-6789A65C6E92}" destId="{4F3DFAC6-32B5-4FF7-80EC-1BCA53706CDB}" srcOrd="1" destOrd="0" presId="urn:microsoft.com/office/officeart/2005/8/layout/list1"/>
    <dgm:cxn modelId="{30FEA591-4CBC-46F9-BDDA-15DC50E87C86}" type="presOf" srcId="{9ED67DD9-9A29-4640-B035-9B246A5F6E05}" destId="{C252571E-9A07-4D41-AC29-28542DA627A3}" srcOrd="0" destOrd="0" presId="urn:microsoft.com/office/officeart/2005/8/layout/list1"/>
    <dgm:cxn modelId="{2DFD209C-DA6B-44D6-BF00-5BA823C7BE08}" type="presOf" srcId="{3263BA8C-8C46-4557-9337-23AE41ACA7AE}" destId="{6980D42A-981F-429C-80F7-C5322222A993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2D7B7CBF-6B45-41D9-A15E-E09F75E9FAF3}" type="presOf" srcId="{CEBC106D-5811-4B6D-B942-6ADC4D343E40}" destId="{6E54ECCB-59EA-4A32-88AD-C1F127C2B75D}" srcOrd="0" destOrd="0" presId="urn:microsoft.com/office/officeart/2005/8/layout/list1"/>
    <dgm:cxn modelId="{0853D0CF-A654-4C69-8BE8-6A1E7AD854E4}" type="presOf" srcId="{3263BA8C-8C46-4557-9337-23AE41ACA7AE}" destId="{D60E5BAA-BA57-4680-A2E7-E8124F89EBA6}" srcOrd="1" destOrd="0" presId="urn:microsoft.com/office/officeart/2005/8/layout/list1"/>
    <dgm:cxn modelId="{B60785F0-9782-42FA-BC97-88E950E6557D}" type="presOf" srcId="{90202049-6EEF-4E74-849B-78E3AAEB92E8}" destId="{4356964C-7D4C-4136-BFD4-003022A3A988}" srcOrd="0" destOrd="0" presId="urn:microsoft.com/office/officeart/2005/8/layout/list1"/>
    <dgm:cxn modelId="{540FB403-1099-47F4-BA2A-4296A4ECE7B5}" type="presParOf" srcId="{6E54ECCB-59EA-4A32-88AD-C1F127C2B75D}" destId="{436EEF07-88A7-4FC8-8180-CD3061A3AA0B}" srcOrd="0" destOrd="0" presId="urn:microsoft.com/office/officeart/2005/8/layout/list1"/>
    <dgm:cxn modelId="{00115ADB-CF65-45E5-9DC3-95A30E267774}" type="presParOf" srcId="{436EEF07-88A7-4FC8-8180-CD3061A3AA0B}" destId="{CBEFB6DD-BDC2-4785-9DB4-3C3F2A44F919}" srcOrd="0" destOrd="0" presId="urn:microsoft.com/office/officeart/2005/8/layout/list1"/>
    <dgm:cxn modelId="{A11C6AAF-660E-4579-802C-1C41F2AC7C2B}" type="presParOf" srcId="{436EEF07-88A7-4FC8-8180-CD3061A3AA0B}" destId="{4F3DFAC6-32B5-4FF7-80EC-1BCA53706CDB}" srcOrd="1" destOrd="0" presId="urn:microsoft.com/office/officeart/2005/8/layout/list1"/>
    <dgm:cxn modelId="{ECA66315-6FBC-4010-849A-62616C17681E}" type="presParOf" srcId="{6E54ECCB-59EA-4A32-88AD-C1F127C2B75D}" destId="{870EE361-33AC-48C7-BC11-1895838C226B}" srcOrd="1" destOrd="0" presId="urn:microsoft.com/office/officeart/2005/8/layout/list1"/>
    <dgm:cxn modelId="{966C0AC0-DFBA-4243-B895-101D22AC6427}" type="presParOf" srcId="{6E54ECCB-59EA-4A32-88AD-C1F127C2B75D}" destId="{41F364DF-B52E-469E-8669-659447B5C1C5}" srcOrd="2" destOrd="0" presId="urn:microsoft.com/office/officeart/2005/8/layout/list1"/>
    <dgm:cxn modelId="{B92C9037-EAD6-4BE4-8E7A-7EDABF19FFCE}" type="presParOf" srcId="{6E54ECCB-59EA-4A32-88AD-C1F127C2B75D}" destId="{B8CD7A3C-D292-40BC-A954-01A7D086C647}" srcOrd="3" destOrd="0" presId="urn:microsoft.com/office/officeart/2005/8/layout/list1"/>
    <dgm:cxn modelId="{06C42FD8-7CDF-499C-ADF0-6003575C5913}" type="presParOf" srcId="{6E54ECCB-59EA-4A32-88AD-C1F127C2B75D}" destId="{4AB685B9-3831-45FD-BEBF-1316986B0518}" srcOrd="4" destOrd="0" presId="urn:microsoft.com/office/officeart/2005/8/layout/list1"/>
    <dgm:cxn modelId="{37BA4020-5FAE-4403-94FE-0013BEAE237F}" type="presParOf" srcId="{4AB685B9-3831-45FD-BEBF-1316986B0518}" destId="{C252571E-9A07-4D41-AC29-28542DA627A3}" srcOrd="0" destOrd="0" presId="urn:microsoft.com/office/officeart/2005/8/layout/list1"/>
    <dgm:cxn modelId="{2663BEF4-251A-4EC1-9327-2449A6D6BB3C}" type="presParOf" srcId="{4AB685B9-3831-45FD-BEBF-1316986B0518}" destId="{2F0E2FE6-2CF5-496B-BA7C-3E702B20CEB1}" srcOrd="1" destOrd="0" presId="urn:microsoft.com/office/officeart/2005/8/layout/list1"/>
    <dgm:cxn modelId="{C2B8B24E-1015-4511-9657-9BE65809A8A2}" type="presParOf" srcId="{6E54ECCB-59EA-4A32-88AD-C1F127C2B75D}" destId="{A403D65B-5FAC-4866-9192-DEC01E0CD6DC}" srcOrd="5" destOrd="0" presId="urn:microsoft.com/office/officeart/2005/8/layout/list1"/>
    <dgm:cxn modelId="{0A6B1657-787F-4336-8E84-6B6B61E95782}" type="presParOf" srcId="{6E54ECCB-59EA-4A32-88AD-C1F127C2B75D}" destId="{4356964C-7D4C-4136-BFD4-003022A3A988}" srcOrd="6" destOrd="0" presId="urn:microsoft.com/office/officeart/2005/8/layout/list1"/>
    <dgm:cxn modelId="{BFFFB9EC-7F35-41D9-8514-4AEAD1E3B7B9}" type="presParOf" srcId="{6E54ECCB-59EA-4A32-88AD-C1F127C2B75D}" destId="{04F8AB5E-3D93-4EA0-AE32-5727576F4C86}" srcOrd="7" destOrd="0" presId="urn:microsoft.com/office/officeart/2005/8/layout/list1"/>
    <dgm:cxn modelId="{94E33BBE-67FF-4C09-9C7C-3CF3FE14868B}" type="presParOf" srcId="{6E54ECCB-59EA-4A32-88AD-C1F127C2B75D}" destId="{C6A35237-E7ED-439C-8E4A-3ACAA6FC17E6}" srcOrd="8" destOrd="0" presId="urn:microsoft.com/office/officeart/2005/8/layout/list1"/>
    <dgm:cxn modelId="{660C6939-316D-4EA8-9880-5DE10672DA1D}" type="presParOf" srcId="{C6A35237-E7ED-439C-8E4A-3ACAA6FC17E6}" destId="{6980D42A-981F-429C-80F7-C5322222A993}" srcOrd="0" destOrd="0" presId="urn:microsoft.com/office/officeart/2005/8/layout/list1"/>
    <dgm:cxn modelId="{253E0573-C6B5-44C0-8483-BCA7BB988CEF}" type="presParOf" srcId="{C6A35237-E7ED-439C-8E4A-3ACAA6FC17E6}" destId="{D60E5BAA-BA57-4680-A2E7-E8124F89EBA6}" srcOrd="1" destOrd="0" presId="urn:microsoft.com/office/officeart/2005/8/layout/list1"/>
    <dgm:cxn modelId="{313D0D93-D44B-4072-9DC4-30CD418D301B}" type="presParOf" srcId="{6E54ECCB-59EA-4A32-88AD-C1F127C2B75D}" destId="{6FBFC42E-AB37-47E5-AB86-5EBA3C450762}" srcOrd="9" destOrd="0" presId="urn:microsoft.com/office/officeart/2005/8/layout/list1"/>
    <dgm:cxn modelId="{0B628D80-6689-4586-A193-0ADB59C2F115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Powołania Pawła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0" y="0"/>
        <a:ext cx="4723346" cy="569214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Podróż do Koryntu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68" y="648271"/>
        <a:ext cx="4599770" cy="569214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Miasto Korynt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2136" y="1296543"/>
        <a:ext cx="4599770" cy="569213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Koryntianie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03204" y="1944814"/>
        <a:ext cx="4599770" cy="569214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Listy do Koryntian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04273" y="2593086"/>
        <a:ext cx="4599770" cy="569213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0838" y="415842"/>
        <a:ext cx="369989" cy="369989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01906" y="1064113"/>
        <a:ext cx="369989" cy="369989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02975" y="1702898"/>
        <a:ext cx="369989" cy="369989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4043" y="2357494"/>
        <a:ext cx="369989" cy="369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5030777" y="-1934151"/>
          <a:ext cx="491949" cy="4485796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noProof="0" dirty="0"/>
            <a:t>Z wyboru Jezusa (Ga 1,1)</a:t>
          </a:r>
          <a:endParaRPr lang="en" sz="2000" kern="1200" noProof="0" dirty="0"/>
        </a:p>
      </dsp:txBody>
      <dsp:txXfrm rot="-5400000">
        <a:off x="3033854" y="86787"/>
        <a:ext cx="4461781" cy="443919"/>
      </dsp:txXfrm>
    </dsp:sp>
    <dsp:sp modelId="{19653C40-9276-4878-854D-836A70DA7530}">
      <dsp:nvSpPr>
        <dsp:cNvPr id="0" name=""/>
        <dsp:cNvSpPr/>
      </dsp:nvSpPr>
      <dsp:spPr>
        <a:xfrm>
          <a:off x="591" y="1278"/>
          <a:ext cx="3033261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 jaki sposób Paweł został apostołem?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610" y="31297"/>
        <a:ext cx="2973223" cy="554898"/>
      </dsp:txXfrm>
    </dsp:sp>
    <dsp:sp modelId="{BBA056F3-27F5-4E35-A1BD-EBF5C5D8AEC1}">
      <dsp:nvSpPr>
        <dsp:cNvPr id="0" name=""/>
        <dsp:cNvSpPr/>
      </dsp:nvSpPr>
      <dsp:spPr>
        <a:xfrm rot="5400000">
          <a:off x="5019520" y="-1300222"/>
          <a:ext cx="491949" cy="4509306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noProof="0" dirty="0"/>
            <a:t>Od łona matki (Ga 1,15</a:t>
          </a:r>
          <a:endParaRPr lang="en" sz="2000" kern="1200" noProof="0" dirty="0"/>
        </a:p>
      </dsp:txBody>
      <dsp:txXfrm rot="-5400000">
        <a:off x="3010842" y="732471"/>
        <a:ext cx="4485291" cy="443919"/>
      </dsp:txXfrm>
    </dsp:sp>
    <dsp:sp modelId="{E98D6F57-984E-4FF8-836B-27F805DC12DB}">
      <dsp:nvSpPr>
        <dsp:cNvPr id="0" name=""/>
        <dsp:cNvSpPr/>
      </dsp:nvSpPr>
      <dsp:spPr>
        <a:xfrm>
          <a:off x="591" y="646962"/>
          <a:ext cx="3010249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Kiedy został wybrany?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610" y="676981"/>
        <a:ext cx="2950211" cy="554898"/>
      </dsp:txXfrm>
    </dsp:sp>
    <dsp:sp modelId="{EE59CC25-5453-4CE0-A8CC-571412A1ACEE}">
      <dsp:nvSpPr>
        <dsp:cNvPr id="0" name=""/>
        <dsp:cNvSpPr/>
      </dsp:nvSpPr>
      <dsp:spPr>
        <a:xfrm rot="5400000">
          <a:off x="5019068" y="-656890"/>
          <a:ext cx="491949" cy="4514008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noProof="0" dirty="0"/>
            <a:t>W drodze do Damaszku (</a:t>
          </a:r>
          <a:r>
            <a:rPr lang="pl-PL" sz="2000" b="1" kern="1200" noProof="0" dirty="0" err="1"/>
            <a:t>Dz</a:t>
          </a:r>
          <a:r>
            <a:rPr lang="pl-PL" sz="2000" b="1" kern="1200" noProof="0" dirty="0"/>
            <a:t> 22,6–7)</a:t>
          </a:r>
          <a:endParaRPr lang="en" sz="2000" kern="1200" noProof="0" dirty="0"/>
        </a:p>
      </dsp:txBody>
      <dsp:txXfrm rot="-5400000">
        <a:off x="3008039" y="1378154"/>
        <a:ext cx="4489993" cy="443919"/>
      </dsp:txXfrm>
    </dsp:sp>
    <dsp:sp modelId="{9A558A9B-5A16-4B63-AE62-398B1C144A50}">
      <dsp:nvSpPr>
        <dsp:cNvPr id="0" name=""/>
        <dsp:cNvSpPr/>
      </dsp:nvSpPr>
      <dsp:spPr>
        <a:xfrm>
          <a:off x="591" y="1292645"/>
          <a:ext cx="3007447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Kiedy został powołany?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610" y="1322664"/>
        <a:ext cx="2947409" cy="554898"/>
      </dsp:txXfrm>
    </dsp:sp>
    <dsp:sp modelId="{0A771D7F-B254-46CB-8BFB-95A76E4052C9}">
      <dsp:nvSpPr>
        <dsp:cNvPr id="0" name=""/>
        <dsp:cNvSpPr/>
      </dsp:nvSpPr>
      <dsp:spPr>
        <a:xfrm rot="5400000">
          <a:off x="5012723" y="-18259"/>
          <a:ext cx="491949" cy="4528115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noProof="0" dirty="0"/>
            <a:t>Od pogan (Ga 2,9)</a:t>
          </a:r>
          <a:endParaRPr lang="en" sz="2000" kern="1200" noProof="0" dirty="0"/>
        </a:p>
      </dsp:txBody>
      <dsp:txXfrm rot="-5400000">
        <a:off x="2994641" y="2023838"/>
        <a:ext cx="4504100" cy="443919"/>
      </dsp:txXfrm>
    </dsp:sp>
    <dsp:sp modelId="{C31EC41D-D6D1-4464-A94C-74E14FAE7809}">
      <dsp:nvSpPr>
        <dsp:cNvPr id="0" name=""/>
        <dsp:cNvSpPr/>
      </dsp:nvSpPr>
      <dsp:spPr>
        <a:xfrm>
          <a:off x="591" y="1938329"/>
          <a:ext cx="2994049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Czyim był apostołem?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610" y="1968348"/>
        <a:ext cx="2934011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301317"/>
          <a:ext cx="7980720" cy="12048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noProof="0" dirty="0"/>
            <a:t>Poinformowany przez Chloe o różnych problemach istniejących        w kościele, Paweł napomina ich w sprawach: podziałów, niemoralności seksualnej, sporów sądowych, prostytucji.</a:t>
          </a:r>
          <a:endParaRPr lang="en" sz="1800" kern="1200" noProof="0" dirty="0"/>
        </a:p>
      </dsp:txBody>
      <dsp:txXfrm>
        <a:off x="0" y="301317"/>
        <a:ext cx="7980720" cy="1204875"/>
      </dsp:txXfrm>
    </dsp:sp>
    <dsp:sp modelId="{4F3DFAC6-32B5-4FF7-80EC-1BCA53706CDB}">
      <dsp:nvSpPr>
        <dsp:cNvPr id="0" name=""/>
        <dsp:cNvSpPr/>
      </dsp:nvSpPr>
      <dsp:spPr>
        <a:xfrm>
          <a:off x="399036" y="50397"/>
          <a:ext cx="5586504" cy="5018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Koryntian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99036" y="50397"/>
        <a:ext cx="5586504" cy="501840"/>
      </dsp:txXfrm>
    </dsp:sp>
    <dsp:sp modelId="{4356964C-7D4C-4136-BFD4-003022A3A988}">
      <dsp:nvSpPr>
        <dsp:cNvPr id="0" name=""/>
        <dsp:cNvSpPr/>
      </dsp:nvSpPr>
      <dsp:spPr>
        <a:xfrm>
          <a:off x="0" y="1848912"/>
          <a:ext cx="7980720" cy="14458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noProof="0" dirty="0"/>
            <a:t>Rodzina Chloe przyniosła mu również list z pytaniami od kościoła dotyczącymi: małżeństwa, rozwodu, celibatu, pokarmów ofiarowanych bożkom, zachowania podczas nabożeństwa, używania darów duchowych, zmartwychwstania.</a:t>
          </a:r>
          <a:endParaRPr lang="en" sz="1800" kern="1200" noProof="0" dirty="0"/>
        </a:p>
      </dsp:txBody>
      <dsp:txXfrm>
        <a:off x="0" y="1848912"/>
        <a:ext cx="7980720" cy="1445850"/>
      </dsp:txXfrm>
    </dsp:sp>
    <dsp:sp modelId="{2F0E2FE6-2CF5-496B-BA7C-3E702B20CEB1}">
      <dsp:nvSpPr>
        <dsp:cNvPr id="0" name=""/>
        <dsp:cNvSpPr/>
      </dsp:nvSpPr>
      <dsp:spPr>
        <a:xfrm>
          <a:off x="399036" y="1597992"/>
          <a:ext cx="5586504" cy="5018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Koryntian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99036" y="1597992"/>
        <a:ext cx="5586504" cy="501840"/>
      </dsp:txXfrm>
    </dsp:sp>
    <dsp:sp modelId="{BF2165CA-3783-4C74-A25A-6E59360B8C21}">
      <dsp:nvSpPr>
        <dsp:cNvPr id="0" name=""/>
        <dsp:cNvSpPr/>
      </dsp:nvSpPr>
      <dsp:spPr>
        <a:xfrm>
          <a:off x="0" y="3637482"/>
          <a:ext cx="7980720" cy="17136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noProof="0" dirty="0"/>
            <a:t>To drugi zachowany list, chociaż Paweł napisał ich więcej (być może przed tymi dwoma lub pomiędzy nimi).
Chwali Koryntian za sposób, w jaki rozwiązali niektóre problemy, ale zachęca ich, aby patrzyli na świat przez pryzmat ewangelii, unikając wpływu otaczającej kultury.</a:t>
          </a:r>
          <a:endParaRPr lang="en" sz="1800" kern="1200" noProof="0" dirty="0"/>
        </a:p>
      </dsp:txBody>
      <dsp:txXfrm>
        <a:off x="0" y="3637482"/>
        <a:ext cx="7980720" cy="1713600"/>
      </dsp:txXfrm>
    </dsp:sp>
    <dsp:sp modelId="{D60E5BAA-BA57-4680-A2E7-E8124F89EBA6}">
      <dsp:nvSpPr>
        <dsp:cNvPr id="0" name=""/>
        <dsp:cNvSpPr/>
      </dsp:nvSpPr>
      <dsp:spPr>
        <a:xfrm>
          <a:off x="399036" y="3386562"/>
          <a:ext cx="5586504" cy="50184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pl-PL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Koryntian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99036" y="3386562"/>
        <a:ext cx="5586504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3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0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8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2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4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321EDA4-66DE-4267-9A3D-CF229155BB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03/07/2026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FA140B5-6A8B-4929-B350-3E4A53FA89A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3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DZIAŁALNOŚĆ</a:t>
            </a:r>
            <a:r>
              <a:rPr kumimoji="0" lang="pl-PL" sz="4800" b="1" i="0" u="none" strike="noStrike" kern="1200" cap="none" spc="0" normalizeH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PAWŁA W KORYNCIE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61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Lekcja 1 na 4. lipca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rzekł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Pan do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Pawła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nocnym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widzeniu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Nie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bój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się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lecz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mów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milcz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Ja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jestem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tobą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nikt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się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targnie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ciebie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aby ci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uczynić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coś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złego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mam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bowiem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wiele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ludu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tym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mieście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18,9-10)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D531BE-8191-FBA9-CC95-A8632D913A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1273" y="3226972"/>
            <a:ext cx="1016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514212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Po Liście do Rzymian Listy do Koryntian są najdłuższymi listami napisanymi przez Pawła.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Aby właściwie zrozumieć przekaz tych tekstów, musimy najpierw poznać kontekst, w jakim zostały napisane.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78201" y="925827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Dwa zachowane listy zostały napisane w odstępie zaledwie kilku tygodni. Znajdujemy w nich praktyczne rady dotyczące rozwiązywania trudnych sytuacji wynikających z nieporozumień między braćmi.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POWOŁANIE PAWŁA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660267"/>
            <a:ext cx="7705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„Paweł, apostoł nie od ludzi ani przez człowieka, lecz przez Jezusa Chrystusa i Boga Ojca, który go wzbudził z martwych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pl-PL" sz="14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Galacjan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91398" y="1428176"/>
            <a:ext cx="731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Oprócz dwunastu wybranych przez Jezusa, Biblia wspomina o innych apostołach, takich jak Maciej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1,26), Barnaba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14,4), Jakub i Paweł (1 Kor 15,7–9).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54022"/>
              </p:ext>
            </p:extLst>
          </p:nvPr>
        </p:nvGraphicFramePr>
        <p:xfrm>
          <a:off x="108154" y="2478345"/>
          <a:ext cx="7523348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876800" y="5121379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Od momentu powołania życie Pawła skupiało się na Jezusie. Myślał o Jezusie, mówił o Jezusie, dzielił się Jezusem z każdym.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9415" y="1462681"/>
            <a:ext cx="4264430" cy="34486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99" y="135360"/>
            <a:ext cx="3252437" cy="126337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899805" y="6083174"/>
            <a:ext cx="7292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Z tego powodu od pierwszej chwili po przybyciu do Koryntu Jezus stanowił sedno ich przesłania (1 Kor 2,2).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PODRÓŻ DO KORYNTU</a:t>
            </a:r>
            <a:endParaRPr lang="en" sz="4400" b="1" spc="30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„Potem Paweł opuścił Ateny i udał się do Koryntu” (Dzieje Apostolskie 18,1)</a:t>
            </a:r>
            <a:endParaRPr lang="en" sz="1400" b="1" dirty="0">
              <a:solidFill>
                <a:srgbClr val="00CC00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Podczas swojej drugiej podróży misyjnej Paweł został przymuszony przez Ducha Świętego, aby udać się do Europy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16,6-10). Tam został wypędzony z: </a:t>
            </a:r>
            <a:r>
              <a:rPr lang="pl-PL" sz="2000" b="1" dirty="0" err="1">
                <a:solidFill>
                  <a:prstClr val="black"/>
                </a:solidFill>
              </a:rPr>
              <a:t>Filippi</a:t>
            </a:r>
            <a:r>
              <a:rPr lang="pl-PL" sz="2000" b="1" dirty="0">
                <a:solidFill>
                  <a:prstClr val="black"/>
                </a:solidFill>
              </a:rPr>
              <a:t> 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16,12.38-39),</a:t>
            </a:r>
            <a:r>
              <a:rPr lang="pl-PL" sz="2000" b="1" dirty="0" err="1">
                <a:solidFill>
                  <a:prstClr val="black"/>
                </a:solidFill>
              </a:rPr>
              <a:t>Tesaloniki</a:t>
            </a:r>
            <a:r>
              <a:rPr lang="pl-PL" sz="2000" b="1" dirty="0">
                <a:solidFill>
                  <a:prstClr val="black"/>
                </a:solidFill>
              </a:rPr>
              <a:t>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17,1.5.9-10), Berei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17,13-14)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437" y="2504407"/>
            <a:ext cx="2862216" cy="42210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45613" y="2069409"/>
            <a:ext cx="7112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 Atenach, po głoszeniu Żydom w synagodze i poganom na rynku, został wezwany, by przemawiać na Areopagu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17,16-21). Po elokwentnym przemówieniu tylko nieliczni przyjęli Jezusa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17,34).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43905" y="4229668"/>
            <a:ext cx="4827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Jak miał w zwyczaju, zaczął głosić Żydom w synagodze, a potem poganom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18,4-8). Podczas pobytu w Koryncie, po „rozczarowaniu”        w Atenach, Paweł postanowił nie używać ludzkiej mądrości, lecz głosić jedynie: „Jezusa Chrystusa, i to ukrzyżowanego”(1 Kor 2,2).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45612" y="3340430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Opuszczając Ateny, udał się do Koryntu i spotkał tam </a:t>
            </a:r>
            <a:r>
              <a:rPr lang="pl-PL" sz="2000" b="1" dirty="0" err="1">
                <a:solidFill>
                  <a:prstClr val="black"/>
                </a:solidFill>
              </a:rPr>
              <a:t>Akwilę</a:t>
            </a:r>
            <a:r>
              <a:rPr lang="pl-PL" sz="2000" b="1" dirty="0">
                <a:solidFill>
                  <a:prstClr val="black"/>
                </a:solidFill>
              </a:rPr>
              <a:t> i </a:t>
            </a:r>
            <a:r>
              <a:rPr lang="pl-PL" sz="2000" b="1" dirty="0" err="1">
                <a:solidFill>
                  <a:prstClr val="black"/>
                </a:solidFill>
              </a:rPr>
              <a:t>Pryscyllę</a:t>
            </a:r>
            <a:r>
              <a:rPr lang="pl-PL" sz="2000" b="1" dirty="0">
                <a:solidFill>
                  <a:prstClr val="black"/>
                </a:solidFill>
              </a:rPr>
              <a:t>, z którymi pracował, wykonując namioty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18,1-3).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MIASTO KORYNT</a:t>
            </a:r>
            <a:endParaRPr lang="en" sz="4400" b="1" spc="30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„(…) istnieje wielu ‘bogów’ i wielu ‘panów’”(1 Koryntian 8,5)</a:t>
            </a:r>
            <a:endParaRPr lang="en" b="1" dirty="0">
              <a:solidFill>
                <a:srgbClr val="CC0066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55342" y="966969"/>
            <a:ext cx="813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Korynt został zburzony przez Rzym w 146 r. p.n.e. Później Juliusz Cezar osiedlił tam kolonię weteranów i wyzwoleńców w 46 r. p.n.e. Ostatecznie miasto całkowicie się odbudowało w 44 r. p.n.e. Gdy Paweł je odwiedził, było już ważnym centrum handlowym.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857" y="1947120"/>
            <a:ext cx="3795309" cy="212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058" y="261946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Korynt</a:t>
              </a:r>
              <a:endPara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s-E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enchrea</a:t>
              </a: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endPara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386843" y="4303455"/>
            <a:ext cx="41668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Bałwochwalstwo i niemoralność seksualna wypełniały miasto i przenikały jego kulturę. Znaczna część przesłań Pawła do Koryntian miała na celu wykorzenienie tych problemów, które zaczynały przenikać do kościoła.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112578" y="3315312"/>
            <a:ext cx="7599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Działalność handlowa umożliwiła Pawłowi pracę jako wytwórcy namiotów. Jednak bogactwo Koryntu (rywalizujące z Atenami) miało swoje ciemne strony.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38334" y="2266691"/>
            <a:ext cx="7993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Znaczenie Koryntu wynikało z jego położenia na przesmyku korynckim, obsługiwanym przez dwa ważne porty handlowe: </a:t>
            </a:r>
            <a:r>
              <a:rPr lang="pl-PL" sz="2000" b="1" dirty="0" err="1">
                <a:solidFill>
                  <a:prstClr val="black"/>
                </a:solidFill>
              </a:rPr>
              <a:t>Lechaeum</a:t>
            </a:r>
            <a:r>
              <a:rPr lang="pl-PL" sz="2000" b="1" dirty="0">
                <a:solidFill>
                  <a:prstClr val="black"/>
                </a:solidFill>
              </a:rPr>
              <a:t> w Zatoce Korynckiej i </a:t>
            </a:r>
            <a:r>
              <a:rPr lang="pl-PL" sz="2000" b="1" dirty="0" err="1">
                <a:solidFill>
                  <a:prstClr val="black"/>
                </a:solidFill>
              </a:rPr>
              <a:t>Kenchreai</a:t>
            </a:r>
            <a:r>
              <a:rPr lang="pl-PL" sz="2000" b="1" dirty="0">
                <a:solidFill>
                  <a:prstClr val="black"/>
                </a:solidFill>
              </a:rPr>
              <a:t> w Zatoce Sarońskiej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KORYNTIANIE</a:t>
            </a:r>
            <a:endParaRPr lang="en" sz="4400" b="1" spc="6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„Wtedy Pan powiedział do Pawła w nocnym widzeniu: Nie bój się, lecz mów i nie milcz” (Dzieje Apostolskie 18,9)</a:t>
            </a:r>
            <a:endParaRPr lang="en" sz="1400" b="1" dirty="0">
              <a:solidFill>
                <a:srgbClr val="CC0066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203274" y="1364724"/>
            <a:ext cx="6389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Żydzi w Koryncie odrzucili przesłanie, co zmusiło Pawła do opuszczenia synagogi i rozpoczęcia spotkań z poganami w domu przylegającym do synagogi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18,4-7).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959" y="3461846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69985" y="4466312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Wtedy Jezus ukazał się Pawłowi w nocnym widzeniu, aby zachęcić go do kontynuowania pracy wśród Koryntian, zapewniając go, że wielu przyjmie przesłanie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18,9-10).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81038" y="5726802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Umocniony tym widzeniem, Paweł pozostał w Koryncie przez półtora roku 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18,11). Ostatecznie Żydzi zaprowadzili Pawła przed sąd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18,12-13). Kiedy opuścił Korynt, powstał tam silny kościół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18,18).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45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„Deprawacja, której był świadkiem wśród pogan, oraz pogarda i zniewagi ze strony Żydów sprawiały mu wielki ból ducha. Wątpił, czy rozsądne jest budowanie kościoła z materiału, jaki tam znajdował” E. G. White, </a:t>
            </a:r>
            <a:r>
              <a:rPr lang="pl-PL" sz="2000" b="1" i="1" dirty="0">
                <a:solidFill>
                  <a:prstClr val="black"/>
                </a:solidFill>
              </a:rPr>
              <a:t>Działalność Apostołów</a:t>
            </a:r>
            <a:r>
              <a:rPr lang="pl-PL" sz="2000" b="1" dirty="0">
                <a:solidFill>
                  <a:prstClr val="black"/>
                </a:solidFill>
              </a:rPr>
              <a:t>, s.203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LISTY DO KORYNTIAN</a:t>
            </a:r>
            <a:endParaRPr lang="en" sz="4000" b="1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370247" y="691829"/>
            <a:ext cx="7393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„Albowiem wiadomo mi o was, bracia moi, od domowników </a:t>
            </a:r>
            <a:r>
              <a:rPr lang="pl-PL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Chloi</a:t>
            </a:r>
            <a:r>
              <a:rPr lang="pl-PL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że wynikły spory wśród was</a:t>
            </a:r>
            <a:r>
              <a:rPr lang="en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pl-PL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Koryntian</a:t>
            </a:r>
            <a:r>
              <a:rPr lang="en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pl-PL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055398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„Posłańcy Boży w wielkich miastach nie powinni zniechęcać się z powodu niegodziwości, niesprawiedliwości i zepsucia,      z którymi muszą się zmierzyć, starając się głosić radosną nowinę o zbawieniu. Pan chce dodać otuchy każdemu takiemu pracownikowi tym samym przesłaniem, jakie przekazał apostołowi Pawłowi w bezbożnym Koryncie: „Nie bój się,       ale mów i nie milcz, bo Ja jestem z tobą, i nikt nie wyrządzi ci krzywdy, gdyż mam w tym mieście wiele ludu” </a:t>
            </a:r>
            <a:r>
              <a:rPr lang="pl-PL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Dz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18,9–10… […] W każdym mieście, choćby było przepełnione przemocą             i przestępczością, jest wielu, którzy dzięki właściwemu nauczaniu mogą nauczyć się stawać się naśladowcami Jezusa. W ten sposób do tysięcy ludzi można dotrzeć z zbawczą prawdą i doprowadzić ich do przyjęcia Chrystusa jako osobistego Zbawiciela”.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980881" y="5839417"/>
            <a:ext cx="333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Prorocy i królowie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1073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1_Tema de Office</vt:lpstr>
      <vt:lpstr>3_Tema de Office</vt:lpstr>
      <vt:lpstr>2_Tema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20</cp:revision>
  <dcterms:created xsi:type="dcterms:W3CDTF">2026-06-16T23:43:56Z</dcterms:created>
  <dcterms:modified xsi:type="dcterms:W3CDTF">2026-07-03T16:39:46Z</dcterms:modified>
</cp:coreProperties>
</file>