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84" r:id="rId3"/>
  </p:sldMasterIdLst>
  <p:sldIdLst>
    <p:sldId id="256" r:id="rId4"/>
    <p:sldId id="280" r:id="rId5"/>
    <p:sldId id="274" r:id="rId6"/>
    <p:sldId id="275" r:id="rId7"/>
    <p:sldId id="281" r:id="rId8"/>
    <p:sldId id="282" r:id="rId9"/>
    <p:sldId id="283" r:id="rId10"/>
    <p:sldId id="284" r:id="rId11"/>
    <p:sldId id="285" r:id="rId12"/>
  </p:sldIdLst>
  <p:sldSz cx="12192000" cy="6858000"/>
  <p:notesSz cx="6858000" cy="9144000"/>
  <p:embeddedFontLst>
    <p:embeddedFont>
      <p:font typeface="Comic Sans MS" pitchFamily="66" charset="0"/>
      <p:regular r:id="rId13"/>
      <p:bold r:id="rId14"/>
      <p:italic r:id="rId15"/>
      <p:boldItalic r:id="rId16"/>
    </p:embeddedFont>
    <p:embeddedFont>
      <p:font typeface="Constantia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-468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pl-PL" sz="2000" b="1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Mądrość Boża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pl-PL" sz="2000" b="1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Głupstwo </a:t>
          </a:r>
          <a:r>
            <a:rPr lang="pl-PL" sz="2000" b="1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krzyża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pl-PL" sz="2000" b="1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Moc Boża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pl-PL" sz="2000" b="1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Poselstwo </a:t>
          </a:r>
          <a:r>
            <a:rPr lang="pl-PL" sz="2000" b="1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krzyża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pl-PL" sz="2000" b="1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Głupstwo </a:t>
          </a:r>
          <a:r>
            <a:rPr lang="pl-PL" sz="2000" b="1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i słabość Boga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E6D94AC3-BB28-4770-A51E-188281BF4ACB}" type="pres">
      <dgm:prSet presAssocID="{03A94776-907F-4909-BE8F-B852C8A33453}" presName="parentText" presStyleLbl="node1" presStyleIdx="0" presStyleCnt="5" custScaleX="12901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C0886489-0DF4-43DF-8C49-C1E8AE258AAD}" type="pres">
      <dgm:prSet presAssocID="{E3690EB3-3C6D-46BC-80D4-CE1520A26E76}" presName="parentText" presStyleLbl="node1" presStyleIdx="1" presStyleCnt="5" custScaleX="12901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  <dgm:t>
        <a:bodyPr/>
        <a:lstStyle/>
        <a:p>
          <a:endParaRPr lang="pl-PL"/>
        </a:p>
      </dgm:t>
    </dgm:pt>
    <dgm:pt modelId="{A06E1619-19B5-4DBE-B0E3-64804E6C4469}" type="pres">
      <dgm:prSet presAssocID="{10D5878C-0484-43CE-94B4-EB836D258373}" presName="parentText" presStyleLbl="node1" presStyleIdx="2" presStyleCnt="5" custScaleX="12901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  <dgm:t>
        <a:bodyPr/>
        <a:lstStyle/>
        <a:p>
          <a:endParaRPr lang="pl-PL"/>
        </a:p>
      </dgm:t>
    </dgm:pt>
    <dgm:pt modelId="{4C752FFD-46F4-4865-9930-403A34454E3B}" type="pres">
      <dgm:prSet presAssocID="{A1399854-EE6F-4F96-BF2A-73A2FA0D1967}" presName="parentText" presStyleLbl="node1" presStyleIdx="3" presStyleCnt="5" custScaleX="12901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  <dgm:t>
        <a:bodyPr/>
        <a:lstStyle/>
        <a:p>
          <a:endParaRPr lang="pl-PL"/>
        </a:p>
      </dgm:t>
    </dgm:pt>
    <dgm:pt modelId="{9993B59B-517C-4403-BA7A-17285E2A6420}" type="pres">
      <dgm:prSet presAssocID="{663D1BA5-7B91-4C43-A5A9-1361F0524EF7}" presName="parentText" presStyleLbl="node1" presStyleIdx="4" presStyleCnt="5" custScaleX="12901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#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1800" b="1" noProof="0" dirty="0"/>
            <a:t>„Upodobało się Bogu przez głupie zwiastowanie zbawić </a:t>
          </a:r>
          <a:r>
            <a:rPr lang="pl-PL" sz="1800" b="1" noProof="0" dirty="0" smtClean="0"/>
            <a:t>wierzących”(</a:t>
          </a:r>
          <a:r>
            <a:rPr lang="pl-PL" sz="1800" b="1" noProof="0" dirty="0"/>
            <a:t>1 </a:t>
          </a:r>
          <a:r>
            <a:rPr lang="pl-PL" sz="1800" b="1" noProof="0" dirty="0" smtClean="0"/>
            <a:t>Kor </a:t>
          </a:r>
          <a:r>
            <a:rPr lang="pl-PL" sz="1800" b="1" noProof="0" dirty="0"/>
            <a:t>1,21)</a:t>
          </a:r>
          <a:endParaRPr lang="en-US" sz="1800" noProof="0" dirty="0"/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1800" b="1" noProof="0" dirty="0"/>
            <a:t>„Chrystus ukrzyżowany (...) </a:t>
          </a:r>
          <a:r>
            <a:rPr lang="pl-PL" sz="1800" b="1" noProof="0" dirty="0" smtClean="0"/>
            <a:t>jest dla </a:t>
          </a:r>
          <a:r>
            <a:rPr lang="pl-PL" sz="1800" b="1" noProof="0" dirty="0"/>
            <a:t>pogan głupstwem.”(1 </a:t>
          </a:r>
          <a:r>
            <a:rPr lang="pl-PL" sz="1800" b="1" noProof="0" dirty="0" smtClean="0"/>
            <a:t>Kor </a:t>
          </a:r>
          <a:r>
            <a:rPr lang="pl-PL" sz="1800" b="1" noProof="0" dirty="0"/>
            <a:t>1,23)</a:t>
          </a:r>
          <a:endParaRPr lang="en-US" sz="1800" noProof="0" dirty="0"/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1800" b="1" noProof="0" dirty="0"/>
            <a:t>„Człowiek zmysłowy (...) nie pojmuje tych rzeczy, które są z Ducha Bożego </a:t>
          </a:r>
          <a:r>
            <a:rPr lang="pl-PL" sz="1800" b="1" noProof="0" dirty="0" smtClean="0"/>
            <a:t>(...)                    </a:t>
          </a:r>
          <a:r>
            <a:rPr lang="pl-PL" sz="1800" b="1" noProof="0" dirty="0"/>
            <a:t>i głupstwem mu się </a:t>
          </a:r>
          <a:r>
            <a:rPr lang="pl-PL" sz="1800" b="1" noProof="0" dirty="0" smtClean="0"/>
            <a:t>wydają”(</a:t>
          </a:r>
          <a:r>
            <a:rPr lang="pl-PL" sz="1800" b="1" noProof="0" dirty="0"/>
            <a:t>1 </a:t>
          </a:r>
          <a:r>
            <a:rPr lang="pl-PL" sz="1800" b="1" noProof="0" dirty="0" smtClean="0"/>
            <a:t>Kor </a:t>
          </a:r>
          <a:r>
            <a:rPr lang="pl-PL" sz="1800" b="1" noProof="0" dirty="0"/>
            <a:t>2,14)</a:t>
          </a:r>
          <a:endParaRPr lang="en-US" sz="1800" noProof="0" dirty="0"/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1800" b="1" noProof="0" dirty="0"/>
            <a:t>„Mądrość tego świata jest u Boga </a:t>
          </a:r>
          <a:r>
            <a:rPr lang="pl-PL" sz="1800" b="1" noProof="0" dirty="0" smtClean="0"/>
            <a:t>głupstwem” (</a:t>
          </a:r>
          <a:r>
            <a:rPr lang="pl-PL" sz="1800" b="1" noProof="0" dirty="0"/>
            <a:t>1 </a:t>
          </a:r>
          <a:r>
            <a:rPr lang="pl-PL" sz="1800" b="1" noProof="0" dirty="0" smtClean="0"/>
            <a:t>Kor </a:t>
          </a:r>
          <a:r>
            <a:rPr lang="pl-PL" sz="1800" b="1" noProof="0" dirty="0"/>
            <a:t>3,19)</a:t>
          </a:r>
          <a:endParaRPr lang="en-US" sz="1800" noProof="0" dirty="0"/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1800" b="1" noProof="0" dirty="0"/>
            <a:t>„Mowa o krzyżu jest głupstwem dla tych, którzy </a:t>
          </a:r>
          <a:r>
            <a:rPr lang="pl-PL" sz="1800" b="1" noProof="0" dirty="0" smtClean="0"/>
            <a:t>giną”(</a:t>
          </a:r>
          <a:r>
            <a:rPr lang="pl-PL" sz="1800" b="1" noProof="0" dirty="0"/>
            <a:t>1 </a:t>
          </a:r>
          <a:r>
            <a:rPr lang="pl-PL" sz="1800" b="1" noProof="0" dirty="0" smtClean="0"/>
            <a:t>Kor </a:t>
          </a:r>
          <a:r>
            <a:rPr lang="pl-PL" sz="1800" b="1" noProof="0" dirty="0"/>
            <a:t>1,18)</a:t>
          </a:r>
          <a:endParaRPr lang="en-US" sz="1800" noProof="0" dirty="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50376" custLinFactNeighborX="964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50376" custLinFactNeighborX="964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50376" custLinFactNeighborX="964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50376" custScaleY="145780" custLinFactNeighborX="964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50376" custLinFactNeighborX="964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BA247DA-A9B4-4067-A306-5AFED2A15EED}" type="presOf" srcId="{1A6A80ED-672E-49E7-A3B4-5715A1E4D2CE}" destId="{9E3A5DC8-0140-44E1-AF6E-2C9A0D87983B}" srcOrd="0" destOrd="0" presId="urn:microsoft.com/office/officeart/2005/8/layout/vList3#1"/>
    <dgm:cxn modelId="{CAC1134D-B54B-49FE-B53B-EACE747C3E19}" type="presOf" srcId="{10BF231D-E19A-4FF8-B6BA-DD2424E146E1}" destId="{CC43C6AB-8D5F-452C-A005-7F1D104D5CA4}" srcOrd="0" destOrd="0" presId="urn:microsoft.com/office/officeart/2005/8/layout/vList3#1"/>
    <dgm:cxn modelId="{469789A8-6503-4ED8-8B8A-94A96AB972E0}" type="presOf" srcId="{2F3D4A29-A0C7-4D6C-8E84-66BD22CD2F5F}" destId="{BE7B1126-B8D6-4342-8457-60312A4C96EA}" srcOrd="0" destOrd="0" presId="urn:microsoft.com/office/officeart/2005/8/layout/vList3#1"/>
    <dgm:cxn modelId="{FAB1F275-4AC5-4A45-A80D-C48D7A4558C8}" type="presOf" srcId="{B54137E9-F38E-44AA-987F-7EED1EC88239}" destId="{842B6DB2-780B-479A-93F6-916A2C3C0CE7}" srcOrd="0" destOrd="0" presId="urn:microsoft.com/office/officeart/2005/8/layout/vList3#1"/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9A54072E-7EF7-4548-B033-E5FAC6BE6F9B}" type="presOf" srcId="{A9FE1F5A-D5DB-4D85-95D0-243D2037F235}" destId="{91B7DA58-EBFC-48BA-9C53-ECFBB0260672}" srcOrd="0" destOrd="0" presId="urn:microsoft.com/office/officeart/2005/8/layout/vList3#1"/>
    <dgm:cxn modelId="{57243105-5EF6-4910-89D3-53DD9D3FBB28}" type="presOf" srcId="{670C311F-BB00-4B5F-9628-2BAF5BC7D713}" destId="{17DDA5E7-A296-453C-B22E-16D7DF436E04}" srcOrd="0" destOrd="0" presId="urn:microsoft.com/office/officeart/2005/8/layout/vList3#1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F7CF513C-7E04-484B-A892-A909F82D06F6}" type="presParOf" srcId="{BE7B1126-B8D6-4342-8457-60312A4C96EA}" destId="{8C45937D-65C7-42D4-9DE5-1206377FD872}" srcOrd="0" destOrd="0" presId="urn:microsoft.com/office/officeart/2005/8/layout/vList3#1"/>
    <dgm:cxn modelId="{975FD0F9-7F99-44C7-9333-3FC54F4A5291}" type="presParOf" srcId="{8C45937D-65C7-42D4-9DE5-1206377FD872}" destId="{7942F575-A43E-45B0-9800-AD4DDCBA2EBD}" srcOrd="0" destOrd="0" presId="urn:microsoft.com/office/officeart/2005/8/layout/vList3#1"/>
    <dgm:cxn modelId="{EF0A3530-15AD-4BCC-8F77-C186E8C85B53}" type="presParOf" srcId="{8C45937D-65C7-42D4-9DE5-1206377FD872}" destId="{842B6DB2-780B-479A-93F6-916A2C3C0CE7}" srcOrd="1" destOrd="0" presId="urn:microsoft.com/office/officeart/2005/8/layout/vList3#1"/>
    <dgm:cxn modelId="{B04644FD-AF22-48DC-B846-945B042AE6C4}" type="presParOf" srcId="{BE7B1126-B8D6-4342-8457-60312A4C96EA}" destId="{0A45FA1E-C9F7-4282-9BAB-3C48A802FCE6}" srcOrd="1" destOrd="0" presId="urn:microsoft.com/office/officeart/2005/8/layout/vList3#1"/>
    <dgm:cxn modelId="{680CCE44-8B08-4A35-B706-BE0EFEE46B74}" type="presParOf" srcId="{BE7B1126-B8D6-4342-8457-60312A4C96EA}" destId="{71B4E737-3A64-4E85-B5C4-B41C2226E337}" srcOrd="2" destOrd="0" presId="urn:microsoft.com/office/officeart/2005/8/layout/vList3#1"/>
    <dgm:cxn modelId="{F131B1F3-7555-467E-9822-556A6813979F}" type="presParOf" srcId="{71B4E737-3A64-4E85-B5C4-B41C2226E337}" destId="{AACB4B34-B920-43F8-A145-6153CD808008}" srcOrd="0" destOrd="0" presId="urn:microsoft.com/office/officeart/2005/8/layout/vList3#1"/>
    <dgm:cxn modelId="{FFE534A5-2B65-46AB-A5C1-EE5866C10CFC}" type="presParOf" srcId="{71B4E737-3A64-4E85-B5C4-B41C2226E337}" destId="{9E3A5DC8-0140-44E1-AF6E-2C9A0D87983B}" srcOrd="1" destOrd="0" presId="urn:microsoft.com/office/officeart/2005/8/layout/vList3#1"/>
    <dgm:cxn modelId="{0F6D2069-8153-42C2-9882-7EAE27FEB84B}" type="presParOf" srcId="{BE7B1126-B8D6-4342-8457-60312A4C96EA}" destId="{EC309130-AB00-47AA-88E5-EFF38AA3C14F}" srcOrd="3" destOrd="0" presId="urn:microsoft.com/office/officeart/2005/8/layout/vList3#1"/>
    <dgm:cxn modelId="{24136000-5259-4360-89B1-5B9AB4B0394C}" type="presParOf" srcId="{BE7B1126-B8D6-4342-8457-60312A4C96EA}" destId="{18149A87-52E4-4FC1-9B55-7991012F7A16}" srcOrd="4" destOrd="0" presId="urn:microsoft.com/office/officeart/2005/8/layout/vList3#1"/>
    <dgm:cxn modelId="{0DD1E365-F8C1-4BCD-8EA0-C89A9A8E6C17}" type="presParOf" srcId="{18149A87-52E4-4FC1-9B55-7991012F7A16}" destId="{39D982C7-D34F-432B-B9F2-59999BDDC9C0}" srcOrd="0" destOrd="0" presId="urn:microsoft.com/office/officeart/2005/8/layout/vList3#1"/>
    <dgm:cxn modelId="{AB84F5EC-3A4C-4BC1-9EA1-3CF7420C14BE}" type="presParOf" srcId="{18149A87-52E4-4FC1-9B55-7991012F7A16}" destId="{CC43C6AB-8D5F-452C-A005-7F1D104D5CA4}" srcOrd="1" destOrd="0" presId="urn:microsoft.com/office/officeart/2005/8/layout/vList3#1"/>
    <dgm:cxn modelId="{2C120FA8-C1C6-4D6A-84C8-BD294B86F1FE}" type="presParOf" srcId="{BE7B1126-B8D6-4342-8457-60312A4C96EA}" destId="{479D16B5-8DA8-4C8F-8C53-9FC10D44117E}" srcOrd="5" destOrd="0" presId="urn:microsoft.com/office/officeart/2005/8/layout/vList3#1"/>
    <dgm:cxn modelId="{323524FB-E476-4EB2-BA44-A4934DE999BE}" type="presParOf" srcId="{BE7B1126-B8D6-4342-8457-60312A4C96EA}" destId="{63313682-CD63-4FCC-9DE0-48FF466774FC}" srcOrd="6" destOrd="0" presId="urn:microsoft.com/office/officeart/2005/8/layout/vList3#1"/>
    <dgm:cxn modelId="{1A95CB57-37CA-49BC-B066-782981D6D68B}" type="presParOf" srcId="{63313682-CD63-4FCC-9DE0-48FF466774FC}" destId="{66A9998C-B03C-4000-A764-1A37BBE8B347}" srcOrd="0" destOrd="0" presId="urn:microsoft.com/office/officeart/2005/8/layout/vList3#1"/>
    <dgm:cxn modelId="{2AFA1747-5ED5-4810-B5E7-BDA43F71A016}" type="presParOf" srcId="{63313682-CD63-4FCC-9DE0-48FF466774FC}" destId="{17DDA5E7-A296-453C-B22E-16D7DF436E04}" srcOrd="1" destOrd="0" presId="urn:microsoft.com/office/officeart/2005/8/layout/vList3#1"/>
    <dgm:cxn modelId="{8E237C8C-8D18-4D22-8333-732DE477A007}" type="presParOf" srcId="{BE7B1126-B8D6-4342-8457-60312A4C96EA}" destId="{1F4F7D01-B5B6-4A2C-8F4A-874FDAC9A0DF}" srcOrd="7" destOrd="0" presId="urn:microsoft.com/office/officeart/2005/8/layout/vList3#1"/>
    <dgm:cxn modelId="{9E7CB761-87C6-4738-92E8-E65070417F5E}" type="presParOf" srcId="{BE7B1126-B8D6-4342-8457-60312A4C96EA}" destId="{232749AC-C19F-499A-A5F2-26FBC211A833}" srcOrd="8" destOrd="0" presId="urn:microsoft.com/office/officeart/2005/8/layout/vList3#1"/>
    <dgm:cxn modelId="{C2D964E6-89C6-4091-B48A-2964EADEF8A0}" type="presParOf" srcId="{232749AC-C19F-499A-A5F2-26FBC211A833}" destId="{B7F53545-1615-4EC4-91E7-460EA1C6E685}" srcOrd="0" destOrd="0" presId="urn:microsoft.com/office/officeart/2005/8/layout/vList3#1"/>
    <dgm:cxn modelId="{3B209314-0DBB-4445-AD45-F401983A109F}" type="presParOf" srcId="{232749AC-C19F-499A-A5F2-26FBC211A833}" destId="{91B7DA58-EBFC-48BA-9C53-ECFBB0260672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noProof="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Najgorsze               u człowieka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pl-PL" sz="2000" b="1" noProof="0" dirty="0"/>
            <a:t>Głupstwo</a:t>
          </a:r>
          <a:endParaRPr lang="en-US" sz="2000" b="1" noProof="0" dirty="0"/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pl-PL" sz="2000" b="1" noProof="0" dirty="0"/>
            <a:t>Samozagłada</a:t>
          </a:r>
          <a:endParaRPr lang="en-US" sz="2000" b="1" noProof="0" dirty="0"/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noProof="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Najwspanialsze     w Bogu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pl-PL" sz="2000" b="1" noProof="0" dirty="0"/>
            <a:t>Moc</a:t>
          </a:r>
          <a:endParaRPr lang="en-US" sz="2000" b="1" noProof="0" dirty="0"/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pl-PL" sz="2000" b="1" noProof="0" dirty="0"/>
            <a:t>Przebaczenie</a:t>
          </a:r>
          <a:endParaRPr lang="en-US" sz="2000" b="1" noProof="0" dirty="0"/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pl-PL" sz="2000" b="1" noProof="0" dirty="0"/>
            <a:t>Zatracenie</a:t>
          </a:r>
          <a:endParaRPr lang="en-US" sz="2000" b="1" noProof="0" dirty="0"/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pl-PL" sz="2000" b="1" noProof="0" dirty="0"/>
            <a:t>Zbawienie</a:t>
          </a:r>
          <a:endParaRPr lang="en-US" sz="2000" b="1" noProof="0" dirty="0"/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pl-PL" sz="2000" b="1" noProof="0" dirty="0"/>
            <a:t>Odrzucenie</a:t>
          </a:r>
          <a:endParaRPr lang="en-US" sz="2000" b="1" noProof="0" dirty="0"/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pl-PL" sz="2000" b="1" noProof="0" dirty="0"/>
            <a:t>Akceptacja</a:t>
          </a:r>
          <a:endParaRPr lang="en-US" sz="2000" b="1" noProof="0" dirty="0"/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pl-PL"/>
        </a:p>
      </dgm:t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  <dgm:t>
        <a:bodyPr/>
        <a:lstStyle/>
        <a:p>
          <a:endParaRPr lang="pl-PL"/>
        </a:p>
      </dgm:t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  <dgm:t>
        <a:bodyPr/>
        <a:lstStyle/>
        <a:p>
          <a:endParaRPr lang="pl-PL"/>
        </a:p>
      </dgm:t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E15CD7F0-71AA-4901-B79C-58CB7DCC153E}" type="presOf" srcId="{3BEC8949-EAFE-46EF-95A2-6F3F9F462586}" destId="{CFF59817-725B-4CB9-8AC8-8031D8BBA798}" srcOrd="0" destOrd="0" presId="urn:microsoft.com/office/officeart/2008/layout/SquareAccentList"/>
    <dgm:cxn modelId="{3613DCE0-0BFC-4024-B15D-FF661DFF0512}" type="presOf" srcId="{F4A99B15-EF57-4BC7-8B1D-9DA47AC513FF}" destId="{03A699E0-4414-4A67-A2ED-2C550AF981F1}" srcOrd="0" destOrd="0" presId="urn:microsoft.com/office/officeart/2008/layout/SquareAccentList"/>
    <dgm:cxn modelId="{DD8BCF22-9409-4223-B3EA-AFB1EB577490}" type="presOf" srcId="{79BE9C0E-2192-4DA7-9658-C6C236F6C811}" destId="{B27D8779-5EB0-4067-9185-686BE8D30EAF}" srcOrd="0" destOrd="0" presId="urn:microsoft.com/office/officeart/2008/layout/SquareAccentList"/>
    <dgm:cxn modelId="{14BE8194-6C53-44AB-98C6-C6B3ECC54B5A}" type="presOf" srcId="{048F3E84-C22A-4912-B8D0-CEC5A23F2339}" destId="{A34ED567-9FC9-480B-8EBA-D46A8A65E250}" srcOrd="0" destOrd="0" presId="urn:microsoft.com/office/officeart/2008/layout/SquareAccentList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BFF21ADB-5C13-48A8-85D3-4F288D0F678C}" type="presOf" srcId="{F82FA4D7-1D6D-4163-8981-A958722CD3F3}" destId="{02C810CF-DF91-406E-8049-7EEBFBD90EA0}" srcOrd="0" destOrd="0" presId="urn:microsoft.com/office/officeart/2008/layout/SquareAccentList"/>
    <dgm:cxn modelId="{B9C5516B-2D04-4B23-907E-291C7FCD6494}" type="presOf" srcId="{C8BD9CEB-EFCF-4E2F-893C-E8EE27DDA67B}" destId="{B270BD0E-C5B1-4DEA-B35C-22949A1BB124}" srcOrd="0" destOrd="0" presId="urn:microsoft.com/office/officeart/2008/layout/SquareAccentList"/>
    <dgm:cxn modelId="{1F2BC0D6-DE8F-40DC-B0FC-C4E7849D5D39}" type="presOf" srcId="{1CA519B2-FDBB-439F-B7BE-007B1C2915B2}" destId="{E84B4CEB-B787-4526-BAA1-E839B6A035AE}" srcOrd="0" destOrd="0" presId="urn:microsoft.com/office/officeart/2008/layout/SquareAccentList"/>
    <dgm:cxn modelId="{B8557AAA-57EA-4933-A277-10B32010C422}" type="presOf" srcId="{3F79AAF8-B558-4E43-B4D4-5AF96DEA6EC6}" destId="{5AA1E779-013C-4C52-9034-8AECFD733C92}" srcOrd="0" destOrd="0" presId="urn:microsoft.com/office/officeart/2008/layout/SquareAccentList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5E043234-3791-4111-AEA0-2CEB4668BD9F}" type="presOf" srcId="{79DCEC77-3E2E-40F9-8ADD-FF84FA35582C}" destId="{4355E25E-6589-42EB-8782-7DD0B8C5DA7C}" srcOrd="0" destOrd="0" presId="urn:microsoft.com/office/officeart/2008/layout/SquareAccentList"/>
    <dgm:cxn modelId="{3BCC8475-26DD-49E9-8F2D-16D95A67DE9E}" type="presOf" srcId="{55125A8F-5ECC-47AA-BFC8-31D4E39924EC}" destId="{E1366680-1A73-4EC1-BE0E-97E7C81770C8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D62B7567-BA8F-47A9-95C4-C1235751DDEB}" type="presOf" srcId="{1B34DE7A-70C0-4A99-9ACF-85686559C689}" destId="{7874D64D-EFC1-45D8-8781-FC41040FE639}" srcOrd="0" destOrd="0" presId="urn:microsoft.com/office/officeart/2008/layout/SquareAccentList"/>
    <dgm:cxn modelId="{369E8713-4061-4630-BF5A-A06795960BE7}" type="presParOf" srcId="{CFF59817-725B-4CB9-8AC8-8031D8BBA798}" destId="{E441E500-9C25-4569-BF7F-27C42D296DF4}" srcOrd="0" destOrd="0" presId="urn:microsoft.com/office/officeart/2008/layout/SquareAccentList"/>
    <dgm:cxn modelId="{468AE6D1-5FE6-430F-9FEC-ACE1E69D8CD9}" type="presParOf" srcId="{E441E500-9C25-4569-BF7F-27C42D296DF4}" destId="{B7ADA198-2489-4D18-B659-AC74CC398C41}" srcOrd="0" destOrd="0" presId="urn:microsoft.com/office/officeart/2008/layout/SquareAccentList"/>
    <dgm:cxn modelId="{30D8CACF-6E12-4337-AE7E-9F97A7F96B2F}" type="presParOf" srcId="{B7ADA198-2489-4D18-B659-AC74CC398C41}" destId="{70BB5423-44C2-4264-A302-7EF7C470D129}" srcOrd="0" destOrd="0" presId="urn:microsoft.com/office/officeart/2008/layout/SquareAccentList"/>
    <dgm:cxn modelId="{3A7A6627-CFEE-411C-BC97-3DC19D8F66C6}" type="presParOf" srcId="{B7ADA198-2489-4D18-B659-AC74CC398C41}" destId="{25054C57-80EB-438A-B34F-C43C140D9487}" srcOrd="1" destOrd="0" presId="urn:microsoft.com/office/officeart/2008/layout/SquareAccentList"/>
    <dgm:cxn modelId="{91CBF1F9-2424-496B-BBD6-5E0DC3DEEDAF}" type="presParOf" srcId="{B7ADA198-2489-4D18-B659-AC74CC398C41}" destId="{03A699E0-4414-4A67-A2ED-2C550AF981F1}" srcOrd="2" destOrd="0" presId="urn:microsoft.com/office/officeart/2008/layout/SquareAccentList"/>
    <dgm:cxn modelId="{222F866E-FA25-4184-92B2-2BA6115F6202}" type="presParOf" srcId="{E441E500-9C25-4569-BF7F-27C42D296DF4}" destId="{DB7CCD86-68D1-4379-9280-C7CA872A3658}" srcOrd="1" destOrd="0" presId="urn:microsoft.com/office/officeart/2008/layout/SquareAccentList"/>
    <dgm:cxn modelId="{CC769244-B8B2-49F7-98CA-352BF501E12A}" type="presParOf" srcId="{DB7CCD86-68D1-4379-9280-C7CA872A3658}" destId="{C0EB8737-2D73-497C-930D-1EAAC2268A76}" srcOrd="0" destOrd="0" presId="urn:microsoft.com/office/officeart/2008/layout/SquareAccentList"/>
    <dgm:cxn modelId="{7716AE6B-0B15-4075-BD25-B14784E74E28}" type="presParOf" srcId="{C0EB8737-2D73-497C-930D-1EAAC2268A76}" destId="{E7F4D5B1-82DC-4F0B-ACA5-D713CF6E241B}" srcOrd="0" destOrd="0" presId="urn:microsoft.com/office/officeart/2008/layout/SquareAccentList"/>
    <dgm:cxn modelId="{85CEBA60-D757-4A5F-BE90-950C23DB79F0}" type="presParOf" srcId="{C0EB8737-2D73-497C-930D-1EAAC2268A76}" destId="{4355E25E-6589-42EB-8782-7DD0B8C5DA7C}" srcOrd="1" destOrd="0" presId="urn:microsoft.com/office/officeart/2008/layout/SquareAccentList"/>
    <dgm:cxn modelId="{58AA948B-4E9C-42D2-8325-4F6676FAF4EF}" type="presParOf" srcId="{DB7CCD86-68D1-4379-9280-C7CA872A3658}" destId="{1A6F462E-62B6-4702-A5CE-818373E612FF}" srcOrd="1" destOrd="0" presId="urn:microsoft.com/office/officeart/2008/layout/SquareAccentList"/>
    <dgm:cxn modelId="{E756B897-6686-47E0-B332-EB5F0EA4B655}" type="presParOf" srcId="{1A6F462E-62B6-4702-A5CE-818373E612FF}" destId="{624BCA84-C5C0-415E-B6C0-97F62AE55C75}" srcOrd="0" destOrd="0" presId="urn:microsoft.com/office/officeart/2008/layout/SquareAccentList"/>
    <dgm:cxn modelId="{BC483ADA-4643-4B68-ACDC-E12164BAA20A}" type="presParOf" srcId="{1A6F462E-62B6-4702-A5CE-818373E612FF}" destId="{7874D64D-EFC1-45D8-8781-FC41040FE639}" srcOrd="1" destOrd="0" presId="urn:microsoft.com/office/officeart/2008/layout/SquareAccentList"/>
    <dgm:cxn modelId="{AF868A6A-B5D4-4476-9120-B1E2469B627E}" type="presParOf" srcId="{DB7CCD86-68D1-4379-9280-C7CA872A3658}" destId="{CB6ED10A-3A17-4660-9648-85462EBC4C42}" srcOrd="2" destOrd="0" presId="urn:microsoft.com/office/officeart/2008/layout/SquareAccentList"/>
    <dgm:cxn modelId="{4DEDF61C-E0A8-4585-9CE6-E69E0C7BE07D}" type="presParOf" srcId="{CB6ED10A-3A17-4660-9648-85462EBC4C42}" destId="{64D44CB1-1FF9-4750-A98F-13AC660D37EC}" srcOrd="0" destOrd="0" presId="urn:microsoft.com/office/officeart/2008/layout/SquareAccentList"/>
    <dgm:cxn modelId="{F907E6AB-505F-4D48-814F-7100331D9567}" type="presParOf" srcId="{CB6ED10A-3A17-4660-9648-85462EBC4C42}" destId="{B27D8779-5EB0-4067-9185-686BE8D30EAF}" srcOrd="1" destOrd="0" presId="urn:microsoft.com/office/officeart/2008/layout/SquareAccentList"/>
    <dgm:cxn modelId="{F8D88D92-3323-42C6-9A25-2B4A65B35C0F}" type="presParOf" srcId="{DB7CCD86-68D1-4379-9280-C7CA872A3658}" destId="{96EDDBBC-801A-4CD1-9CAB-DA86EAB2FAA6}" srcOrd="3" destOrd="0" presId="urn:microsoft.com/office/officeart/2008/layout/SquareAccentList"/>
    <dgm:cxn modelId="{D594F6E5-755B-4B04-8D68-B8F3B6746227}" type="presParOf" srcId="{96EDDBBC-801A-4CD1-9CAB-DA86EAB2FAA6}" destId="{6CEFD66E-15EA-4CD8-AE74-B025AB01603D}" srcOrd="0" destOrd="0" presId="urn:microsoft.com/office/officeart/2008/layout/SquareAccentList"/>
    <dgm:cxn modelId="{1013217F-25A1-436D-BFBF-7100F5FC7EEC}" type="presParOf" srcId="{96EDDBBC-801A-4CD1-9CAB-DA86EAB2FAA6}" destId="{02C810CF-DF91-406E-8049-7EEBFBD90EA0}" srcOrd="1" destOrd="0" presId="urn:microsoft.com/office/officeart/2008/layout/SquareAccentList"/>
    <dgm:cxn modelId="{BFB51DFC-38B2-4AAC-BCAF-17A6095E43CF}" type="presParOf" srcId="{CFF59817-725B-4CB9-8AC8-8031D8BBA798}" destId="{A8120B85-7836-405E-8B90-7B20278EA7FF}" srcOrd="1" destOrd="0" presId="urn:microsoft.com/office/officeart/2008/layout/SquareAccentList"/>
    <dgm:cxn modelId="{91224CDE-45F7-4CBD-9789-8C578EEC88DB}" type="presParOf" srcId="{A8120B85-7836-405E-8B90-7B20278EA7FF}" destId="{F0A10BFA-3221-478F-90CB-0693FCCF5886}" srcOrd="0" destOrd="0" presId="urn:microsoft.com/office/officeart/2008/layout/SquareAccentList"/>
    <dgm:cxn modelId="{A688F2EF-5E1D-4C3E-A1DC-7E46707B6140}" type="presParOf" srcId="{F0A10BFA-3221-478F-90CB-0693FCCF5886}" destId="{CB2A4995-A82B-416F-B79D-8E1A18C51C4A}" srcOrd="0" destOrd="0" presId="urn:microsoft.com/office/officeart/2008/layout/SquareAccentList"/>
    <dgm:cxn modelId="{734DFB1F-2886-4793-96D6-F892A8142006}" type="presParOf" srcId="{F0A10BFA-3221-478F-90CB-0693FCCF5886}" destId="{0E56CA16-32BB-49FB-9DE5-A02DCEC73B4A}" srcOrd="1" destOrd="0" presId="urn:microsoft.com/office/officeart/2008/layout/SquareAccentList"/>
    <dgm:cxn modelId="{4FE53CD2-2635-4850-9872-D28418B3D4BD}" type="presParOf" srcId="{F0A10BFA-3221-478F-90CB-0693FCCF5886}" destId="{E84B4CEB-B787-4526-BAA1-E839B6A035AE}" srcOrd="2" destOrd="0" presId="urn:microsoft.com/office/officeart/2008/layout/SquareAccentList"/>
    <dgm:cxn modelId="{35CB14D9-DF06-4C22-B7F8-F142A801A80B}" type="presParOf" srcId="{A8120B85-7836-405E-8B90-7B20278EA7FF}" destId="{B0A9248E-A428-442C-B5A1-62A6F285C9FD}" srcOrd="1" destOrd="0" presId="urn:microsoft.com/office/officeart/2008/layout/SquareAccentList"/>
    <dgm:cxn modelId="{D9A38608-8EC6-4557-B7F1-1762B39BE17F}" type="presParOf" srcId="{B0A9248E-A428-442C-B5A1-62A6F285C9FD}" destId="{5CFD78B0-904E-417A-A142-38C583CF32A3}" srcOrd="0" destOrd="0" presId="urn:microsoft.com/office/officeart/2008/layout/SquareAccentList"/>
    <dgm:cxn modelId="{CC307926-7135-4B55-9CBD-B7274829F210}" type="presParOf" srcId="{5CFD78B0-904E-417A-A142-38C583CF32A3}" destId="{7583F063-1618-47DD-A04B-F94D883543E6}" srcOrd="0" destOrd="0" presId="urn:microsoft.com/office/officeart/2008/layout/SquareAccentList"/>
    <dgm:cxn modelId="{336430AC-8F31-45BC-AEF6-086307D4C06E}" type="presParOf" srcId="{5CFD78B0-904E-417A-A142-38C583CF32A3}" destId="{A34ED567-9FC9-480B-8EBA-D46A8A65E250}" srcOrd="1" destOrd="0" presId="urn:microsoft.com/office/officeart/2008/layout/SquareAccentList"/>
    <dgm:cxn modelId="{139B56FF-8FD8-4D17-B1C1-8452EBB10F64}" type="presParOf" srcId="{B0A9248E-A428-442C-B5A1-62A6F285C9FD}" destId="{FF68655D-A2B2-44CF-BE75-6B92B9B31E5C}" srcOrd="1" destOrd="0" presId="urn:microsoft.com/office/officeart/2008/layout/SquareAccentList"/>
    <dgm:cxn modelId="{E4658EE3-26E7-4D46-BA03-A0F18E8D438B}" type="presParOf" srcId="{FF68655D-A2B2-44CF-BE75-6B92B9B31E5C}" destId="{5221AC91-1EF6-4389-88EE-440942929C89}" srcOrd="0" destOrd="0" presId="urn:microsoft.com/office/officeart/2008/layout/SquareAccentList"/>
    <dgm:cxn modelId="{7D5E5680-3DFE-452A-B416-930E723B86C4}" type="presParOf" srcId="{FF68655D-A2B2-44CF-BE75-6B92B9B31E5C}" destId="{E1366680-1A73-4EC1-BE0E-97E7C81770C8}" srcOrd="1" destOrd="0" presId="urn:microsoft.com/office/officeart/2008/layout/SquareAccentList"/>
    <dgm:cxn modelId="{21D0F37B-EE2F-41EA-AD05-D3A5D3617C8F}" type="presParOf" srcId="{B0A9248E-A428-442C-B5A1-62A6F285C9FD}" destId="{FD1F1E69-44E6-4755-B344-AF9EED519944}" srcOrd="2" destOrd="0" presId="urn:microsoft.com/office/officeart/2008/layout/SquareAccentList"/>
    <dgm:cxn modelId="{DB3214CC-0A22-453E-8B90-5F695AD5E5E4}" type="presParOf" srcId="{FD1F1E69-44E6-4755-B344-AF9EED519944}" destId="{BC6AC961-8476-45B7-BC8A-0ABB721B8675}" srcOrd="0" destOrd="0" presId="urn:microsoft.com/office/officeart/2008/layout/SquareAccentList"/>
    <dgm:cxn modelId="{5ABF51DF-45A3-44C0-A032-A9C06EFF6BAA}" type="presParOf" srcId="{FD1F1E69-44E6-4755-B344-AF9EED519944}" destId="{5AA1E779-013C-4C52-9034-8AECFD733C92}" srcOrd="1" destOrd="0" presId="urn:microsoft.com/office/officeart/2008/layout/SquareAccentList"/>
    <dgm:cxn modelId="{36C83622-95B0-4D5D-815B-0A3A5B8665D4}" type="presParOf" srcId="{B0A9248E-A428-442C-B5A1-62A6F285C9FD}" destId="{AAF09079-1437-40DB-AB04-5E55D69AA6E8}" srcOrd="3" destOrd="0" presId="urn:microsoft.com/office/officeart/2008/layout/SquareAccentList"/>
    <dgm:cxn modelId="{BB14DC04-D14D-4E31-AC10-A9A525FD86EC}" type="presParOf" srcId="{AAF09079-1437-40DB-AB04-5E55D69AA6E8}" destId="{0D8C232F-F28D-400E-BD44-3E5B1752609C}" srcOrd="0" destOrd="0" presId="urn:microsoft.com/office/officeart/2008/layout/SquareAccentList"/>
    <dgm:cxn modelId="{4ABE7DAC-7BB3-4425-8CEE-D7FC0648BDED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5668679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Mądrość Boża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3848" y="71653"/>
        <a:ext cx="5668679" cy="383760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566867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Głupstwo </a:t>
          </a:r>
          <a:r>
            <a:rPr lang="pl-PL" sz="2000" b="1" kern="1200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krzyża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3848" y="661333"/>
        <a:ext cx="5668679" cy="383760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566867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Moc Boża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3848" y="1251013"/>
        <a:ext cx="5668679" cy="383760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566867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Poselstwo </a:t>
          </a:r>
          <a:r>
            <a:rPr lang="pl-PL" sz="2000" b="1" kern="1200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krzyża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3848" y="1840694"/>
        <a:ext cx="5668679" cy="383760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5668679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Głupstwo </a:t>
          </a:r>
          <a:r>
            <a:rPr lang="pl-PL" sz="2000" b="1" kern="1200" noProof="0" dirty="0" smtClean="0">
              <a:effectLst>
                <a:outerShdw blurRad="38100" dist="38100" dir="2700000" algn="tl">
                  <a:srgbClr val="000000"/>
                </a:outerShdw>
              </a:effectLst>
            </a:rPr>
            <a:t>i słabość Boga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3848" y="2430373"/>
        <a:ext cx="5668679" cy="3837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-1" y="784"/>
          <a:ext cx="5706480" cy="535790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26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noProof="0" dirty="0"/>
            <a:t>„Mowa o krzyżu jest głupstwem dla tych, którzy </a:t>
          </a:r>
          <a:r>
            <a:rPr lang="pl-PL" sz="1800" b="1" kern="1200" noProof="0" dirty="0" smtClean="0"/>
            <a:t>giną”(</a:t>
          </a:r>
          <a:r>
            <a:rPr lang="pl-PL" sz="1800" b="1" kern="1200" noProof="0" dirty="0"/>
            <a:t>1 </a:t>
          </a:r>
          <a:r>
            <a:rPr lang="pl-PL" sz="1800" b="1" kern="1200" noProof="0" dirty="0" smtClean="0"/>
            <a:t>Kor </a:t>
          </a:r>
          <a:r>
            <a:rPr lang="pl-PL" sz="1800" b="1" kern="1200" noProof="0" dirty="0"/>
            <a:t>1,18)</a:t>
          </a:r>
          <a:endParaRPr lang="en-US" sz="1800" kern="1200" noProof="0" dirty="0"/>
        </a:p>
      </dsp:txBody>
      <dsp:txXfrm rot="10800000">
        <a:off x="-1" y="784"/>
        <a:ext cx="5706480" cy="535790"/>
      </dsp:txXfrm>
    </dsp:sp>
    <dsp:sp modelId="{7942F575-A43E-45B0-9800-AD4DDCBA2EBD}">
      <dsp:nvSpPr>
        <dsp:cNvPr id="0" name=""/>
        <dsp:cNvSpPr/>
      </dsp:nvSpPr>
      <dsp:spPr>
        <a:xfrm>
          <a:off x="3746" y="95228"/>
          <a:ext cx="346902" cy="346902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-1" y="696512"/>
          <a:ext cx="5706480" cy="535790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26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noProof="0" dirty="0"/>
            <a:t>„Upodobało się Bogu przez głupie zwiastowanie zbawić </a:t>
          </a:r>
          <a:r>
            <a:rPr lang="pl-PL" sz="1800" b="1" kern="1200" noProof="0" dirty="0" smtClean="0"/>
            <a:t>wierzących”(</a:t>
          </a:r>
          <a:r>
            <a:rPr lang="pl-PL" sz="1800" b="1" kern="1200" noProof="0" dirty="0"/>
            <a:t>1 </a:t>
          </a:r>
          <a:r>
            <a:rPr lang="pl-PL" sz="1800" b="1" kern="1200" noProof="0" dirty="0" smtClean="0"/>
            <a:t>Kor </a:t>
          </a:r>
          <a:r>
            <a:rPr lang="pl-PL" sz="1800" b="1" kern="1200" noProof="0" dirty="0"/>
            <a:t>1,21)</a:t>
          </a:r>
          <a:endParaRPr lang="en-US" sz="1800" kern="1200" noProof="0" dirty="0"/>
        </a:p>
      </dsp:txBody>
      <dsp:txXfrm rot="10800000">
        <a:off x="-1" y="696512"/>
        <a:ext cx="5706480" cy="535790"/>
      </dsp:txXfrm>
    </dsp:sp>
    <dsp:sp modelId="{AACB4B34-B920-43F8-A145-6153CD808008}">
      <dsp:nvSpPr>
        <dsp:cNvPr id="0" name=""/>
        <dsp:cNvSpPr/>
      </dsp:nvSpPr>
      <dsp:spPr>
        <a:xfrm>
          <a:off x="3746" y="790955"/>
          <a:ext cx="346902" cy="346902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-1" y="1392239"/>
          <a:ext cx="5706480" cy="535790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26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noProof="0" dirty="0"/>
            <a:t>„Chrystus ukrzyżowany (...) </a:t>
          </a:r>
          <a:r>
            <a:rPr lang="pl-PL" sz="1800" b="1" kern="1200" noProof="0" dirty="0" smtClean="0"/>
            <a:t>jest dla </a:t>
          </a:r>
          <a:r>
            <a:rPr lang="pl-PL" sz="1800" b="1" kern="1200" noProof="0" dirty="0"/>
            <a:t>pogan głupstwem.”(1 </a:t>
          </a:r>
          <a:r>
            <a:rPr lang="pl-PL" sz="1800" b="1" kern="1200" noProof="0" dirty="0" smtClean="0"/>
            <a:t>Kor </a:t>
          </a:r>
          <a:r>
            <a:rPr lang="pl-PL" sz="1800" b="1" kern="1200" noProof="0" dirty="0"/>
            <a:t>1,23)</a:t>
          </a:r>
          <a:endParaRPr lang="en-US" sz="1800" kern="1200" noProof="0" dirty="0"/>
        </a:p>
      </dsp:txBody>
      <dsp:txXfrm rot="10800000">
        <a:off x="-1" y="1392239"/>
        <a:ext cx="5706480" cy="535790"/>
      </dsp:txXfrm>
    </dsp:sp>
    <dsp:sp modelId="{39D982C7-D34F-432B-B9F2-59999BDDC9C0}">
      <dsp:nvSpPr>
        <dsp:cNvPr id="0" name=""/>
        <dsp:cNvSpPr/>
      </dsp:nvSpPr>
      <dsp:spPr>
        <a:xfrm>
          <a:off x="3746" y="1486683"/>
          <a:ext cx="346902" cy="346902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-1" y="2087967"/>
          <a:ext cx="5706480" cy="781075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26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noProof="0" dirty="0"/>
            <a:t>„Człowiek zmysłowy (...) nie pojmuje tych rzeczy, które są z Ducha Bożego </a:t>
          </a:r>
          <a:r>
            <a:rPr lang="pl-PL" sz="1800" b="1" kern="1200" noProof="0" dirty="0" smtClean="0"/>
            <a:t>(...)                    </a:t>
          </a:r>
          <a:r>
            <a:rPr lang="pl-PL" sz="1800" b="1" kern="1200" noProof="0" dirty="0"/>
            <a:t>i głupstwem mu się </a:t>
          </a:r>
          <a:r>
            <a:rPr lang="pl-PL" sz="1800" b="1" kern="1200" noProof="0" dirty="0" smtClean="0"/>
            <a:t>wydają”(</a:t>
          </a:r>
          <a:r>
            <a:rPr lang="pl-PL" sz="1800" b="1" kern="1200" noProof="0" dirty="0"/>
            <a:t>1 </a:t>
          </a:r>
          <a:r>
            <a:rPr lang="pl-PL" sz="1800" b="1" kern="1200" noProof="0" dirty="0" smtClean="0"/>
            <a:t>Kor </a:t>
          </a:r>
          <a:r>
            <a:rPr lang="pl-PL" sz="1800" b="1" kern="1200" noProof="0" dirty="0"/>
            <a:t>2,14)</a:t>
          </a:r>
          <a:endParaRPr lang="en-US" sz="1800" kern="1200" noProof="0" dirty="0"/>
        </a:p>
      </dsp:txBody>
      <dsp:txXfrm rot="10800000">
        <a:off x="-1" y="2087967"/>
        <a:ext cx="5706480" cy="781075"/>
      </dsp:txXfrm>
    </dsp:sp>
    <dsp:sp modelId="{66A9998C-B03C-4000-A764-1A37BBE8B347}">
      <dsp:nvSpPr>
        <dsp:cNvPr id="0" name=""/>
        <dsp:cNvSpPr/>
      </dsp:nvSpPr>
      <dsp:spPr>
        <a:xfrm>
          <a:off x="3746" y="2305053"/>
          <a:ext cx="346902" cy="346902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-1" y="3028980"/>
          <a:ext cx="5706480" cy="535790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26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noProof="0" dirty="0"/>
            <a:t>„Mądrość tego świata jest u Boga </a:t>
          </a:r>
          <a:r>
            <a:rPr lang="pl-PL" sz="1800" b="1" kern="1200" noProof="0" dirty="0" smtClean="0"/>
            <a:t>głupstwem” (</a:t>
          </a:r>
          <a:r>
            <a:rPr lang="pl-PL" sz="1800" b="1" kern="1200" noProof="0" dirty="0"/>
            <a:t>1 </a:t>
          </a:r>
          <a:r>
            <a:rPr lang="pl-PL" sz="1800" b="1" kern="1200" noProof="0" dirty="0" smtClean="0"/>
            <a:t>Kor </a:t>
          </a:r>
          <a:r>
            <a:rPr lang="pl-PL" sz="1800" b="1" kern="1200" noProof="0" dirty="0"/>
            <a:t>3,19)</a:t>
          </a:r>
          <a:endParaRPr lang="en-US" sz="1800" kern="1200" noProof="0" dirty="0"/>
        </a:p>
      </dsp:txBody>
      <dsp:txXfrm rot="10800000">
        <a:off x="-1" y="3028980"/>
        <a:ext cx="5706480" cy="535790"/>
      </dsp:txXfrm>
    </dsp:sp>
    <dsp:sp modelId="{B7F53545-1615-4EC4-91E7-460EA1C6E685}">
      <dsp:nvSpPr>
        <dsp:cNvPr id="0" name=""/>
        <dsp:cNvSpPr/>
      </dsp:nvSpPr>
      <dsp:spPr>
        <a:xfrm>
          <a:off x="3746" y="3123424"/>
          <a:ext cx="346902" cy="346902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357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357" y="0"/>
          <a:ext cx="2451943" cy="5182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noProof="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Najgorsze               u człowieka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1357" y="0"/>
        <a:ext cx="2451943" cy="518202"/>
      </dsp:txXfrm>
    </dsp:sp>
    <dsp:sp modelId="{E7F4D5B1-82DC-4F0B-ACA5-D713CF6E241B}">
      <dsp:nvSpPr>
        <dsp:cNvPr id="0" name=""/>
        <dsp:cNvSpPr/>
      </dsp:nvSpPr>
      <dsp:spPr>
        <a:xfrm>
          <a:off x="1357" y="1046412"/>
          <a:ext cx="180124" cy="18012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7299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/>
            <a:t>Głupstwo</a:t>
          </a:r>
          <a:endParaRPr lang="en-US" sz="2000" b="1" kern="1200" noProof="0" dirty="0"/>
        </a:p>
      </dsp:txBody>
      <dsp:txXfrm>
        <a:off x="172994" y="926539"/>
        <a:ext cx="2280307" cy="419869"/>
      </dsp:txXfrm>
    </dsp:sp>
    <dsp:sp modelId="{624BCA84-C5C0-415E-B6C0-97F62AE55C75}">
      <dsp:nvSpPr>
        <dsp:cNvPr id="0" name=""/>
        <dsp:cNvSpPr/>
      </dsp:nvSpPr>
      <dsp:spPr>
        <a:xfrm>
          <a:off x="1357" y="1466282"/>
          <a:ext cx="180124" cy="180124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7299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/>
            <a:t>Odrzucenie</a:t>
          </a:r>
          <a:endParaRPr lang="en-US" sz="2000" b="1" kern="1200" noProof="0" dirty="0"/>
        </a:p>
      </dsp:txBody>
      <dsp:txXfrm>
        <a:off x="172994" y="1346409"/>
        <a:ext cx="2280307" cy="419869"/>
      </dsp:txXfrm>
    </dsp:sp>
    <dsp:sp modelId="{64D44CB1-1FF9-4750-A98F-13AC660D37EC}">
      <dsp:nvSpPr>
        <dsp:cNvPr id="0" name=""/>
        <dsp:cNvSpPr/>
      </dsp:nvSpPr>
      <dsp:spPr>
        <a:xfrm>
          <a:off x="1357" y="1886152"/>
          <a:ext cx="180124" cy="18012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7299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/>
            <a:t>Samozagłada</a:t>
          </a:r>
          <a:endParaRPr lang="en-US" sz="2000" b="1" kern="1200" noProof="0" dirty="0"/>
        </a:p>
      </dsp:txBody>
      <dsp:txXfrm>
        <a:off x="172994" y="1766279"/>
        <a:ext cx="2280307" cy="419869"/>
      </dsp:txXfrm>
    </dsp:sp>
    <dsp:sp modelId="{6CEFD66E-15EA-4CD8-AE74-B025AB01603D}">
      <dsp:nvSpPr>
        <dsp:cNvPr id="0" name=""/>
        <dsp:cNvSpPr/>
      </dsp:nvSpPr>
      <dsp:spPr>
        <a:xfrm>
          <a:off x="1357" y="2306021"/>
          <a:ext cx="180124" cy="18012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17299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/>
            <a:t>Zatracenie</a:t>
          </a:r>
          <a:endParaRPr lang="en-US" sz="2000" b="1" kern="1200" noProof="0" dirty="0"/>
        </a:p>
      </dsp:txBody>
      <dsp:txXfrm>
        <a:off x="172994" y="2186149"/>
        <a:ext cx="2280307" cy="419869"/>
      </dsp:txXfrm>
    </dsp:sp>
    <dsp:sp modelId="{CB2A4995-A82B-416F-B79D-8E1A18C51C4A}">
      <dsp:nvSpPr>
        <dsp:cNvPr id="0" name=""/>
        <dsp:cNvSpPr/>
      </dsp:nvSpPr>
      <dsp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575898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575898" y="0"/>
          <a:ext cx="2451943" cy="5182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noProof="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Najwspanialsze     w Bogu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2575898" y="0"/>
        <a:ext cx="2451943" cy="518202"/>
      </dsp:txXfrm>
    </dsp:sp>
    <dsp:sp modelId="{7583F063-1618-47DD-A04B-F94D883543E6}">
      <dsp:nvSpPr>
        <dsp:cNvPr id="0" name=""/>
        <dsp:cNvSpPr/>
      </dsp:nvSpPr>
      <dsp:spPr>
        <a:xfrm>
          <a:off x="2575898" y="1046412"/>
          <a:ext cx="180124" cy="180124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4753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/>
            <a:t>Moc</a:t>
          </a:r>
          <a:endParaRPr lang="en-US" sz="2000" b="1" kern="1200" noProof="0" dirty="0"/>
        </a:p>
      </dsp:txBody>
      <dsp:txXfrm>
        <a:off x="2747534" y="926539"/>
        <a:ext cx="2280307" cy="419869"/>
      </dsp:txXfrm>
    </dsp:sp>
    <dsp:sp modelId="{5221AC91-1EF6-4389-88EE-440942929C89}">
      <dsp:nvSpPr>
        <dsp:cNvPr id="0" name=""/>
        <dsp:cNvSpPr/>
      </dsp:nvSpPr>
      <dsp:spPr>
        <a:xfrm>
          <a:off x="2575898" y="1466282"/>
          <a:ext cx="180124" cy="1801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4753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/>
            <a:t>Akceptacja</a:t>
          </a:r>
          <a:endParaRPr lang="en-US" sz="2000" b="1" kern="1200" noProof="0" dirty="0"/>
        </a:p>
      </dsp:txBody>
      <dsp:txXfrm>
        <a:off x="2747534" y="1346409"/>
        <a:ext cx="2280307" cy="419869"/>
      </dsp:txXfrm>
    </dsp:sp>
    <dsp:sp modelId="{BC6AC961-8476-45B7-BC8A-0ABB721B8675}">
      <dsp:nvSpPr>
        <dsp:cNvPr id="0" name=""/>
        <dsp:cNvSpPr/>
      </dsp:nvSpPr>
      <dsp:spPr>
        <a:xfrm>
          <a:off x="2575898" y="1886152"/>
          <a:ext cx="180124" cy="180124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4753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/>
            <a:t>Przebaczenie</a:t>
          </a:r>
          <a:endParaRPr lang="en-US" sz="2000" b="1" kern="1200" noProof="0" dirty="0"/>
        </a:p>
      </dsp:txBody>
      <dsp:txXfrm>
        <a:off x="2747534" y="1766279"/>
        <a:ext cx="2280307" cy="419869"/>
      </dsp:txXfrm>
    </dsp:sp>
    <dsp:sp modelId="{0D8C232F-F28D-400E-BD44-3E5B1752609C}">
      <dsp:nvSpPr>
        <dsp:cNvPr id="0" name=""/>
        <dsp:cNvSpPr/>
      </dsp:nvSpPr>
      <dsp:spPr>
        <a:xfrm>
          <a:off x="2575898" y="2306021"/>
          <a:ext cx="180124" cy="180124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4753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noProof="0" dirty="0"/>
            <a:t>Zbawienie</a:t>
          </a:r>
          <a:endParaRPr lang="en-US" sz="2000" b="1" kern="1200" noProof="0" dirty="0"/>
        </a:p>
      </dsp:txBody>
      <dsp:txXfrm>
        <a:off x="2747534" y="2186149"/>
        <a:ext cx="2280307" cy="419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539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5704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464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7889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711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48298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875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690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2124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727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0581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6541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1309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6724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1645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4590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771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2601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787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6872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1615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4567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pPr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016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10/07/2026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832392" y="238125"/>
            <a:ext cx="7359608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r>
              <a:rPr lang="pl-PL" sz="4400" b="1" noProof="0" dirty="0" smtClean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PRZESŁANIE O KRZYŻU CHRYSTUSA</a:t>
            </a:r>
            <a:endParaRPr lang="en-US" sz="4400" b="1" noProof="0" dirty="0">
              <a:ln w="12700" cmpd="sng">
                <a:noFill/>
                <a:prstDash val="solid"/>
              </a:ln>
              <a:gradFill>
                <a:gsLst>
                  <a:gs pos="0">
                    <a:schemeClr val="accent1"/>
                  </a:gs>
                  <a:gs pos="4000">
                    <a:schemeClr val="accent1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Lekcja 2 na 11. lipca </a:t>
            </a:r>
            <a:r>
              <a:rPr lang="en-US" sz="1600" b="1" noProof="0" dirty="0" smtClean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2026</a:t>
            </a:r>
            <a:endParaRPr lang="en-US" sz="1600" b="1" noProof="0" dirty="0">
              <a:solidFill>
                <a:srgbClr val="EBD4B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11095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„</a:t>
            </a:r>
            <a:r>
              <a:rPr lang="en-US" sz="2400" b="1" dirty="0" err="1" smtClean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Albowiem</a:t>
            </a:r>
            <a:r>
              <a:rPr lang="en-US" sz="2400" b="1" dirty="0" smtClean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mowa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o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krzyżu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jest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głupstwem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dla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tych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którzy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giną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natomiast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dla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nas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którzy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dostępujemy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zbawienia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, jest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mocą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Bożą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s-ES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s-ES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Koryntian</a:t>
            </a:r>
            <a:r>
              <a:rPr lang="es-ES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1,18)</a:t>
            </a:r>
            <a:endParaRPr lang="es-ES" sz="2400" b="1" dirty="0"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241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=""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688270625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0" y="105013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W 1 Liście do Koryntian 1,17-31 mowa jest o tym, jak krzyż wpływa na życie ludzi.</a:t>
            </a:r>
            <a:endParaRPr lang="en-US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617417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0" y="1710227"/>
            <a:ext cx="76866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 smtClean="0">
                <a:solidFill>
                  <a:prstClr val="black"/>
                </a:solidFill>
              </a:rPr>
              <a:t>Zbawieni przez kogoś, kto zginął na krzyżu, a potem zmartwychwstał? Dla ludzi jest to głupota, bezsens i słabość. Jednak dla tych z nas, którzy otworzyli swoje serca na wezwanie Ducha Świętego, krzyż jest „mocą Bożą, […] mądrością, sprawiedliwością, uświęceniem i odkupieniem”   (1 Kor 1,18.30).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0" y="764454"/>
            <a:ext cx="76866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 smtClean="0">
                <a:solidFill>
                  <a:prstClr val="black"/>
                </a:solidFill>
              </a:rPr>
              <a:t>Dla wierzących krzyż jest symbolem zbawienia. Jednak dla ludzi żyjących w I wieku krzyż oznaczał jedynie haniebną śmierć przestępcy.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0"/>
            <a:ext cx="60512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200" b="1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MĄDROŚĆ BOŻA</a:t>
            </a:r>
            <a:endParaRPr lang="en-US" sz="42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293377" y="792206"/>
            <a:ext cx="5605245" cy="92333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pl-PL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„Natomiast dla powołanych - i Żydów, i Greków, zwiastujemy Chrystusa, który jest mocą Bożą   i mądrością Bożą</a:t>
            </a:r>
            <a:r>
              <a:rPr lang="en-US" b="1" noProof="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pl-PL" sz="1400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Koryntian</a:t>
            </a:r>
            <a:r>
              <a:rPr lang="en-US" sz="1400" b="1" noProof="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</a:t>
            </a:r>
            <a:r>
              <a:rPr lang="pl-PL" sz="1400" b="1" noProof="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-US" sz="1400" b="1" noProof="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24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-US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215540" y="1714576"/>
            <a:ext cx="5746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W Atenach Paweł posłużył się ludzką mądrością, próbując przekonać mędrców. Od tego momentu postanowił posługiwać się wyłącznie mądrością Bożą.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639" y="183547"/>
            <a:ext cx="2925981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344405" y="4744929"/>
            <a:ext cx="71708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Mądrość Boża niszczy „mądrość mądrych”; odrzuca „rozum mądrych” (1 Kor 1,19); i „uczyniła głupotą… mądrość świata” (1 Kor 1,20).</a:t>
            </a:r>
            <a:endParaRPr lang="en-US" sz="2000" b="1" noProof="0" dirty="0"/>
          </a:p>
        </p:txBody>
      </p: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314127" y="4288444"/>
            <a:ext cx="71708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Czym jest mądrość Boża, o której głosił Paweł?</a:t>
            </a:r>
            <a:endParaRPr lang="en-US" sz="2000" b="1" noProof="0" dirty="0"/>
          </a:p>
        </p:txBody>
      </p:sp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344404" y="5768521"/>
            <a:ext cx="72470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Wbrew wszelkiej ludzkiej logice mądrość Boża polega na tym, że „Bóg zbawia wierzących poprzez głupie zwiastowanie” (1 List do Koryntian 1,21).</a:t>
            </a:r>
            <a:endParaRPr lang="en-US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208685" y="2978687"/>
            <a:ext cx="56385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 smtClean="0">
                <a:solidFill>
                  <a:prstClr val="black"/>
                </a:solidFill>
              </a:rPr>
              <a:t>Sam Bóg posłał go, by głosił Jego przesłanie „bez słów ludzkiej mądrości, aby krzyż Chrystusa nie stracił swojej mocy”                (1 Kor 1,17).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B0ECA7CA-96A0-89A9-F0E4-D49267C854CC}"/>
              </a:ext>
            </a:extLst>
          </p:cNvPr>
          <p:cNvSpPr txBox="1"/>
          <p:nvPr/>
        </p:nvSpPr>
        <p:spPr>
          <a:xfrm>
            <a:off x="5619751" y="-57150"/>
            <a:ext cx="657224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FF66CC"/>
                </a:solidFill>
              </a:rPr>
              <a:t>GŁUPSTWO KRZYŻA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A85C2A6-0B95-ABBC-8C47-E5B8A47E206C}"/>
              </a:ext>
            </a:extLst>
          </p:cNvPr>
          <p:cNvSpPr txBox="1"/>
          <p:nvPr/>
        </p:nvSpPr>
        <p:spPr>
          <a:xfrm>
            <a:off x="5619750" y="699369"/>
            <a:ext cx="657225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l-PL" b="1" dirty="0">
                <a:solidFill>
                  <a:srgbClr val="3399FF">
                    <a:lumMod val="50000"/>
                  </a:srgbClr>
                </a:solidFill>
                <a:latin typeface="Comic Sans MS" panose="030F0702030302020204" pitchFamily="66" charset="0"/>
              </a:rPr>
              <a:t>„My zwiastujemy Chrystusa ukrzyżowanego: dla Żydów zgorszenie, a dla pogan </a:t>
            </a:r>
            <a:r>
              <a:rPr lang="pl-PL" b="1" dirty="0" smtClean="0">
                <a:solidFill>
                  <a:srgbClr val="3399FF">
                    <a:lumMod val="50000"/>
                  </a:srgbClr>
                </a:solidFill>
                <a:latin typeface="Comic Sans MS" panose="030F0702030302020204" pitchFamily="66" charset="0"/>
              </a:rPr>
              <a:t>głupstwo” (</a:t>
            </a:r>
            <a:r>
              <a:rPr lang="pl-PL" b="1" dirty="0">
                <a:solidFill>
                  <a:srgbClr val="3399FF">
                    <a:lumMod val="50000"/>
                  </a:srgbClr>
                </a:solidFill>
                <a:latin typeface="Comic Sans MS" panose="030F0702030302020204" pitchFamily="66" charset="0"/>
              </a:rPr>
              <a:t>1 Koryntian 1,23)</a:t>
            </a:r>
            <a:endParaRPr lang="en-US" sz="1400" b="1" dirty="0">
              <a:solidFill>
                <a:srgbClr val="3399FF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1225A7AB-E732-DCF6-191B-09654D2CD28F}"/>
              </a:ext>
            </a:extLst>
          </p:cNvPr>
          <p:cNvSpPr txBox="1"/>
          <p:nvPr/>
        </p:nvSpPr>
        <p:spPr>
          <a:xfrm>
            <a:off x="90834" y="2227936"/>
            <a:ext cx="59892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>
                <a:solidFill>
                  <a:prstClr val="black"/>
                </a:solidFill>
              </a:rPr>
              <a:t>Greckie słowo </a:t>
            </a:r>
            <a:r>
              <a:rPr lang="pl-PL" sz="2000" b="1" dirty="0" err="1">
                <a:solidFill>
                  <a:prstClr val="black"/>
                </a:solidFill>
              </a:rPr>
              <a:t>mōria</a:t>
            </a:r>
            <a:r>
              <a:rPr lang="pl-PL" sz="2000" b="1" dirty="0">
                <a:solidFill>
                  <a:prstClr val="black"/>
                </a:solidFill>
              </a:rPr>
              <a:t> (głupstwo, szaleństwo, niedorzeczność) pojawia się w 1 Liście do Koryntian pięć razy.</a:t>
            </a:r>
            <a:endParaRPr lang="en-US" sz="2000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604087875"/>
              </p:ext>
            </p:extLst>
          </p:nvPr>
        </p:nvGraphicFramePr>
        <p:xfrm>
          <a:off x="37095" y="3203427"/>
          <a:ext cx="5706478" cy="3565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3D39F06C-D891-FB04-8C96-67D1CB5FFFAD}"/>
              </a:ext>
            </a:extLst>
          </p:cNvPr>
          <p:cNvSpPr txBox="1"/>
          <p:nvPr/>
        </p:nvSpPr>
        <p:spPr>
          <a:xfrm>
            <a:off x="5743575" y="4518553"/>
            <a:ext cx="6448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>
                <a:solidFill>
                  <a:prstClr val="black"/>
                </a:solidFill>
              </a:rPr>
              <a:t>Krzyż jest głupstwem dla</a:t>
            </a:r>
            <a:r>
              <a:rPr lang="pl-PL" sz="2000" b="1" dirty="0" smtClean="0">
                <a:solidFill>
                  <a:prstClr val="black"/>
                </a:solidFill>
              </a:rPr>
              <a:t>: tych</a:t>
            </a:r>
            <a:r>
              <a:rPr lang="pl-PL" sz="2000" b="1" dirty="0">
                <a:solidFill>
                  <a:prstClr val="black"/>
                </a:solidFill>
              </a:rPr>
              <a:t>, którzy giną</a:t>
            </a:r>
            <a:r>
              <a:rPr lang="pl-PL" sz="2000" b="1" dirty="0" smtClean="0">
                <a:solidFill>
                  <a:prstClr val="black"/>
                </a:solidFill>
              </a:rPr>
              <a:t>; tych</a:t>
            </a:r>
            <a:r>
              <a:rPr lang="pl-PL" sz="2000" b="1" dirty="0">
                <a:solidFill>
                  <a:prstClr val="black"/>
                </a:solidFill>
              </a:rPr>
              <a:t>, którzy nie znają Boga (pogan</a:t>
            </a:r>
            <a:r>
              <a:rPr lang="pl-PL" sz="2000" b="1" dirty="0" smtClean="0">
                <a:solidFill>
                  <a:prstClr val="black"/>
                </a:solidFill>
              </a:rPr>
              <a:t>); ludzi </a:t>
            </a:r>
            <a:r>
              <a:rPr lang="pl-PL" sz="2000" b="1" dirty="0">
                <a:solidFill>
                  <a:prstClr val="black"/>
                </a:solidFill>
              </a:rPr>
              <a:t>kierujących się wyłącznie naturalnym sposobem myślenia</a:t>
            </a:r>
            <a:r>
              <a:rPr lang="pl-PL" sz="2000" b="1" dirty="0" smtClean="0">
                <a:solidFill>
                  <a:prstClr val="black"/>
                </a:solidFill>
              </a:rPr>
              <a:t>; tych</a:t>
            </a:r>
            <a:r>
              <a:rPr lang="pl-PL" sz="2000" b="1" dirty="0">
                <a:solidFill>
                  <a:prstClr val="black"/>
                </a:solidFill>
              </a:rPr>
              <a:t>, którzy polegają jedynie na własnej mądrości.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-67"/>
          <a:stretch>
            <a:fillRect/>
          </a:stretch>
        </p:blipFill>
        <p:spPr>
          <a:xfrm>
            <a:off x="234313" y="173095"/>
            <a:ext cx="5058308" cy="198372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055892" y="1455887"/>
            <a:ext cx="5908511" cy="300957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17F0D1B3-F73A-924C-C72B-6F377EB93F19}"/>
              </a:ext>
            </a:extLst>
          </p:cNvPr>
          <p:cNvSpPr txBox="1"/>
          <p:nvPr/>
        </p:nvSpPr>
        <p:spPr>
          <a:xfrm>
            <a:off x="5743574" y="5841992"/>
            <a:ext cx="64484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pl-PL" sz="2000" b="1" dirty="0">
                <a:solidFill>
                  <a:prstClr val="black"/>
                </a:solidFill>
              </a:rPr>
              <a:t>Natomiast dla tych, którzy dostępują zbawienia, krzyż jest błogosławieństwem. Są to ci, którzy chcą spojrzeć na krzyż z Bożej perspektywy.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6882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600" dirty="0">
                <a:ln w="0"/>
                <a:gradFill>
                  <a:gsLst>
                    <a:gs pos="0">
                      <a:srgbClr val="8D30F4">
                        <a:lumMod val="50000"/>
                      </a:srgbClr>
                    </a:gs>
                    <a:gs pos="50000">
                      <a:srgbClr val="8D30F4"/>
                    </a:gs>
                    <a:gs pos="100000">
                      <a:srgbClr val="8D30F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MOC BOŻA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0F5D88C1-A37A-3365-2B85-D536B4713BC2}"/>
              </a:ext>
            </a:extLst>
          </p:cNvPr>
          <p:cNvSpPr txBox="1"/>
          <p:nvPr/>
        </p:nvSpPr>
        <p:spPr>
          <a:xfrm>
            <a:off x="1014412" y="657522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00CC00">
                    <a:lumMod val="50000"/>
                  </a:srgbClr>
                </a:solidFill>
                <a:latin typeface="Comic Sans MS" panose="030F0702030302020204" pitchFamily="66" charset="0"/>
              </a:rPr>
              <a:t>„Albowiem mowa o krzyżu jest głupstwem dla tych, którzy </a:t>
            </a:r>
            <a:r>
              <a:rPr lang="pl-PL" b="1" dirty="0" smtClean="0">
                <a:solidFill>
                  <a:srgbClr val="00CC00">
                    <a:lumMod val="50000"/>
                  </a:srgbClr>
                </a:solidFill>
                <a:latin typeface="Comic Sans MS" panose="030F0702030302020204" pitchFamily="66" charset="0"/>
              </a:rPr>
              <a:t>giną, natomiast </a:t>
            </a:r>
            <a:r>
              <a:rPr lang="pl-PL" b="1" dirty="0">
                <a:solidFill>
                  <a:srgbClr val="00CC00">
                    <a:lumMod val="50000"/>
                  </a:srgbClr>
                </a:solidFill>
                <a:latin typeface="Comic Sans MS" panose="030F0702030302020204" pitchFamily="66" charset="0"/>
              </a:rPr>
              <a:t>dla nas, którzy dostępujemy zbawienia, jest mocą </a:t>
            </a:r>
            <a:r>
              <a:rPr lang="pl-PL" b="1" dirty="0" smtClean="0">
                <a:solidFill>
                  <a:srgbClr val="00CC00">
                    <a:lumMod val="50000"/>
                  </a:srgbClr>
                </a:solidFill>
                <a:latin typeface="Comic Sans MS" panose="030F0702030302020204" pitchFamily="66" charset="0"/>
              </a:rPr>
              <a:t>Bożą” 1 </a:t>
            </a:r>
            <a:r>
              <a:rPr lang="pl-PL" b="1" dirty="0">
                <a:solidFill>
                  <a:srgbClr val="00CC00">
                    <a:lumMod val="50000"/>
                  </a:srgbClr>
                </a:solidFill>
                <a:latin typeface="Comic Sans MS" panose="030F0702030302020204" pitchFamily="66" charset="0"/>
              </a:rPr>
              <a:t>Koryntian 1,18</a:t>
            </a:r>
            <a:endParaRPr lang="en-US" sz="1400" b="1" dirty="0">
              <a:solidFill>
                <a:srgbClr val="00CC00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79A78946-850C-F1D8-938E-4798D9284E55}"/>
              </a:ext>
            </a:extLst>
          </p:cNvPr>
          <p:cNvSpPr txBox="1"/>
          <p:nvPr/>
        </p:nvSpPr>
        <p:spPr>
          <a:xfrm>
            <a:off x="104772" y="1250855"/>
            <a:ext cx="71135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prstClr val="black"/>
                </a:solidFill>
              </a:rPr>
              <a:t>Krzyż ma moc ukazać</a:t>
            </a:r>
            <a:r>
              <a:rPr lang="pl-PL" sz="2000" b="1" dirty="0" smtClean="0">
                <a:solidFill>
                  <a:prstClr val="black"/>
                </a:solidFill>
              </a:rPr>
              <a:t>: najgorsze </a:t>
            </a:r>
            <a:r>
              <a:rPr lang="pl-PL" sz="2000" b="1" dirty="0">
                <a:solidFill>
                  <a:prstClr val="black"/>
                </a:solidFill>
              </a:rPr>
              <a:t>oblicze człowieka</a:t>
            </a:r>
            <a:r>
              <a:rPr lang="pl-PL" sz="2000" b="1" dirty="0" smtClean="0">
                <a:solidFill>
                  <a:prstClr val="black"/>
                </a:solidFill>
              </a:rPr>
              <a:t>, oraz </a:t>
            </a:r>
            <a:r>
              <a:rPr lang="pl-PL" sz="2000" b="1" dirty="0">
                <a:solidFill>
                  <a:prstClr val="black"/>
                </a:solidFill>
              </a:rPr>
              <a:t>to, co w Bogu jest </a:t>
            </a:r>
            <a:r>
              <a:rPr lang="pl-PL" sz="2000" b="1" dirty="0" smtClean="0">
                <a:solidFill>
                  <a:prstClr val="black"/>
                </a:solidFill>
              </a:rPr>
              <a:t>najwspanialsze (1 Kor </a:t>
            </a:r>
            <a:r>
              <a:rPr lang="pl-PL" sz="2000" b="1" dirty="0">
                <a:solidFill>
                  <a:prstClr val="black"/>
                </a:solidFill>
              </a:rPr>
              <a:t>1,18)</a:t>
            </a:r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xmlns="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393889558"/>
              </p:ext>
            </p:extLst>
          </p:nvPr>
        </p:nvGraphicFramePr>
        <p:xfrm>
          <a:off x="1199148" y="2038967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A40D3C6E-B2EB-1D67-D2DA-0CEB43AACD79}"/>
              </a:ext>
            </a:extLst>
          </p:cNvPr>
          <p:cNvSpPr txBox="1"/>
          <p:nvPr/>
        </p:nvSpPr>
        <p:spPr>
          <a:xfrm>
            <a:off x="104774" y="4756432"/>
            <a:ext cx="65817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>
                <a:solidFill>
                  <a:prstClr val="black"/>
                </a:solidFill>
              </a:rPr>
              <a:t>Ci, którzy odrzucają krzyż, ponoszą konsekwencje swoich wyborów i ostatecznie zostaną zgładzeni przez Tego, którego odrzucili.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A904CF9D-7E5C-05F2-40B6-D21A9E45332D}"/>
              </a:ext>
            </a:extLst>
          </p:cNvPr>
          <p:cNvSpPr txBox="1"/>
          <p:nvPr/>
        </p:nvSpPr>
        <p:spPr>
          <a:xfrm>
            <a:off x="104774" y="5785708"/>
            <a:ext cx="71074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pl-PL" sz="2000" b="1" dirty="0">
                <a:solidFill>
                  <a:prstClr val="black"/>
                </a:solidFill>
              </a:rPr>
              <a:t>Moc Boża objawiona na krzyżu może pojednać człowieka z Bogiem</a:t>
            </a:r>
            <a:r>
              <a:rPr lang="pl-PL" sz="2000" b="1" dirty="0" smtClean="0">
                <a:solidFill>
                  <a:prstClr val="black"/>
                </a:solidFill>
              </a:rPr>
              <a:t>: przebaczając </a:t>
            </a:r>
            <a:r>
              <a:rPr lang="pl-PL" sz="2000" b="1" dirty="0">
                <a:solidFill>
                  <a:prstClr val="black"/>
                </a:solidFill>
              </a:rPr>
              <a:t>wszystkie jego grzechy</a:t>
            </a:r>
            <a:r>
              <a:rPr lang="pl-PL" sz="2000" b="1" dirty="0" smtClean="0">
                <a:solidFill>
                  <a:prstClr val="black"/>
                </a:solidFill>
              </a:rPr>
              <a:t>, darując </a:t>
            </a:r>
            <a:r>
              <a:rPr lang="pl-PL" sz="2000" b="1" dirty="0">
                <a:solidFill>
                  <a:prstClr val="black"/>
                </a:solidFill>
              </a:rPr>
              <a:t>życie </a:t>
            </a:r>
            <a:r>
              <a:rPr lang="pl-PL" sz="2000" b="1" dirty="0" smtClean="0">
                <a:solidFill>
                  <a:prstClr val="black"/>
                </a:solidFill>
              </a:rPr>
              <a:t>wieczne (Kol </a:t>
            </a:r>
            <a:r>
              <a:rPr lang="pl-PL" sz="2000" b="1" dirty="0">
                <a:solidFill>
                  <a:prstClr val="black"/>
                </a:solidFill>
              </a:rPr>
              <a:t>1,20; 1 </a:t>
            </a:r>
            <a:r>
              <a:rPr lang="pl-PL" sz="2000" b="1" dirty="0" smtClean="0">
                <a:solidFill>
                  <a:prstClr val="black"/>
                </a:solidFill>
              </a:rPr>
              <a:t>P </a:t>
            </a:r>
            <a:r>
              <a:rPr lang="pl-PL" sz="2000" b="1" dirty="0">
                <a:solidFill>
                  <a:prstClr val="black"/>
                </a:solidFill>
              </a:rPr>
              <a:t>2,24)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4949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75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993B0D8-7ED8-9D97-6C78-E3E0D27B6E7F}"/>
              </a:ext>
            </a:extLst>
          </p:cNvPr>
          <p:cNvSpPr txBox="1"/>
          <p:nvPr/>
        </p:nvSpPr>
        <p:spPr>
          <a:xfrm>
            <a:off x="4772024" y="0"/>
            <a:ext cx="74199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4000" b="1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</a:rPr>
              <a:t>POSELSTWO KRZYŻA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14C762BB-9804-E701-1682-A489CBEC37D5}"/>
              </a:ext>
            </a:extLst>
          </p:cNvPr>
          <p:cNvSpPr txBox="1"/>
          <p:nvPr/>
        </p:nvSpPr>
        <p:spPr>
          <a:xfrm>
            <a:off x="4772023" y="684865"/>
            <a:ext cx="7419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„Skoro bowiem świat przez swoją mądrość nie poznał Boga </a:t>
            </a:r>
            <a:r>
              <a:rPr lang="pl-PL" b="1" dirty="0" smtClean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    w </a:t>
            </a:r>
            <a:r>
              <a:rPr lang="pl-PL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Jego mądrości, upodobało się Bogu przez głupstwo zwiastowania zbawić </a:t>
            </a:r>
            <a:r>
              <a:rPr lang="pl-PL" b="1" dirty="0" smtClean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wierzących” (</a:t>
            </a:r>
            <a:r>
              <a:rPr lang="pl-PL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1 Koryntian 1,21)</a:t>
            </a:r>
            <a:endParaRPr lang="en-US" sz="1400" b="1" dirty="0">
              <a:solidFill>
                <a:srgbClr val="8D30F4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8E940AD3-1CB9-9118-C9C4-DCA26B74F560}"/>
              </a:ext>
            </a:extLst>
          </p:cNvPr>
          <p:cNvSpPr txBox="1"/>
          <p:nvPr/>
        </p:nvSpPr>
        <p:spPr>
          <a:xfrm>
            <a:off x="4838700" y="1585174"/>
            <a:ext cx="7353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>
                <a:solidFill>
                  <a:prstClr val="black"/>
                </a:solidFill>
              </a:rPr>
              <a:t>Dlaczego głoszenie krzyża wydaje się </a:t>
            </a:r>
            <a:r>
              <a:rPr lang="pl-PL" sz="2000" b="1" dirty="0" smtClean="0">
                <a:solidFill>
                  <a:prstClr val="black"/>
                </a:solidFill>
              </a:rPr>
              <a:t>głupstwem? (1 Kor </a:t>
            </a:r>
            <a:r>
              <a:rPr lang="pl-PL" sz="2000" b="1" dirty="0">
                <a:solidFill>
                  <a:prstClr val="black"/>
                </a:solidFill>
              </a:rPr>
              <a:t>1,21-24</a:t>
            </a:r>
            <a:r>
              <a:rPr lang="pl-PL" sz="2000" b="1" dirty="0" smtClean="0">
                <a:solidFill>
                  <a:prstClr val="black"/>
                </a:solidFill>
              </a:rPr>
              <a:t>)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7200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90516C71-7179-B5E7-A990-4650C1DA7358}"/>
              </a:ext>
            </a:extLst>
          </p:cNvPr>
          <p:cNvSpPr txBox="1"/>
          <p:nvPr/>
        </p:nvSpPr>
        <p:spPr>
          <a:xfrm>
            <a:off x="4838701" y="6101982"/>
            <a:ext cx="7353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pl-PL" sz="2000" b="1" dirty="0">
                <a:solidFill>
                  <a:prstClr val="black"/>
                </a:solidFill>
              </a:rPr>
              <a:t>Poselstwo krzyża pokazuje, jak daleko Bóg był gotów się posunąć, aby zapewnić nam zbawienie.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4401F70F-6603-38CC-70BB-C7F8B496A5B0}"/>
              </a:ext>
            </a:extLst>
          </p:cNvPr>
          <p:cNvSpPr txBox="1"/>
          <p:nvPr/>
        </p:nvSpPr>
        <p:spPr>
          <a:xfrm>
            <a:off x="4838692" y="4493787"/>
            <a:ext cx="735330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pl-PL" sz="2000" b="1" dirty="0">
                <a:solidFill>
                  <a:prstClr val="black"/>
                </a:solidFill>
              </a:rPr>
              <a:t>Jednak dla aniołów znaczenie krzyża było jeszcze głębsze</a:t>
            </a:r>
            <a:r>
              <a:rPr lang="pl-PL" sz="2000" b="1" dirty="0" smtClean="0">
                <a:solidFill>
                  <a:prstClr val="black"/>
                </a:solidFill>
              </a:rPr>
              <a:t>. Jezus</a:t>
            </a:r>
            <a:r>
              <a:rPr lang="pl-PL" sz="2000" b="1" dirty="0">
                <a:solidFill>
                  <a:prstClr val="black"/>
                </a:solidFill>
              </a:rPr>
              <a:t>, którego znali w niebie, pozwolił się zabić z miłości do rodzaju ludzkiego, który Go odrzucił</a:t>
            </a:r>
            <a:r>
              <a:rPr lang="pl-PL" sz="2000" b="1" dirty="0" smtClean="0">
                <a:solidFill>
                  <a:prstClr val="black"/>
                </a:solidFill>
              </a:rPr>
              <a:t>. Właśnie </a:t>
            </a:r>
            <a:r>
              <a:rPr lang="pl-PL" sz="2000" b="1" dirty="0">
                <a:solidFill>
                  <a:prstClr val="black"/>
                </a:solidFill>
              </a:rPr>
              <a:t>tę perspektywę Paweł pragnął przekazać w swoim zwiastowaniu.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C5492BBC-CEB0-A07F-5A69-DBC9DD6B74D7}"/>
              </a:ext>
            </a:extLst>
          </p:cNvPr>
          <p:cNvSpPr txBox="1"/>
          <p:nvPr/>
        </p:nvSpPr>
        <p:spPr>
          <a:xfrm>
            <a:off x="4838697" y="2270039"/>
            <a:ext cx="735329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pl-PL" sz="2000" b="1" dirty="0">
                <a:solidFill>
                  <a:prstClr val="black"/>
                </a:solidFill>
              </a:rPr>
              <a:t>Żydzi oczekiwali Mesjasza, który wyzwoli ich spod panowania Rzymian</a:t>
            </a:r>
            <a:r>
              <a:rPr lang="pl-PL" sz="2000" b="1" dirty="0" smtClean="0">
                <a:solidFill>
                  <a:prstClr val="black"/>
                </a:solidFill>
              </a:rPr>
              <a:t>. Kiedy </a:t>
            </a:r>
            <a:r>
              <a:rPr lang="pl-PL" sz="2000" b="1" dirty="0">
                <a:solidFill>
                  <a:prstClr val="black"/>
                </a:solidFill>
              </a:rPr>
              <a:t>Jezus zapowiedział swoją śmierć na krzyżu, nawet Jego uczniowie byli przerażeni</a:t>
            </a:r>
            <a:r>
              <a:rPr lang="pl-PL" sz="2000" b="1" dirty="0" smtClean="0">
                <a:solidFill>
                  <a:prstClr val="black"/>
                </a:solidFill>
              </a:rPr>
              <a:t>. Ponadto </a:t>
            </a:r>
            <a:r>
              <a:rPr lang="pl-PL" sz="2000" b="1" dirty="0">
                <a:solidFill>
                  <a:prstClr val="black"/>
                </a:solidFill>
              </a:rPr>
              <a:t>dla Żyda człowiek wiszący na drzewie był kimś przeklętym przez Boga (</a:t>
            </a:r>
            <a:r>
              <a:rPr lang="pl-PL" sz="2000" b="1" dirty="0" err="1" smtClean="0">
                <a:solidFill>
                  <a:prstClr val="black"/>
                </a:solidFill>
              </a:rPr>
              <a:t>Pwt</a:t>
            </a:r>
            <a:r>
              <a:rPr lang="pl-PL" sz="2000" b="1" dirty="0" smtClean="0">
                <a:solidFill>
                  <a:prstClr val="black"/>
                </a:solidFill>
              </a:rPr>
              <a:t> </a:t>
            </a:r>
            <a:r>
              <a:rPr lang="pl-PL" sz="2000" b="1" dirty="0">
                <a:solidFill>
                  <a:prstClr val="black"/>
                </a:solidFill>
              </a:rPr>
              <a:t>21,23). Dla pogan, którzy nawet nie oczekiwali Odkupiciela, wniosek był taki sam</a:t>
            </a:r>
            <a:r>
              <a:rPr lang="pl-PL" sz="2000" b="1" dirty="0" smtClean="0">
                <a:solidFill>
                  <a:prstClr val="black"/>
                </a:solidFill>
              </a:rPr>
              <a:t>: krzyż </a:t>
            </a:r>
            <a:r>
              <a:rPr lang="pl-PL" sz="2000" b="1" dirty="0">
                <a:solidFill>
                  <a:prstClr val="black"/>
                </a:solidFill>
              </a:rPr>
              <a:t>jest szaleństwem.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8009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D7738DBB-C259-354E-FDBC-7ACEFF5FEEB1}"/>
              </a:ext>
            </a:extLst>
          </p:cNvPr>
          <p:cNvSpPr txBox="1"/>
          <p:nvPr/>
        </p:nvSpPr>
        <p:spPr>
          <a:xfrm>
            <a:off x="0" y="47625"/>
            <a:ext cx="888775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3200" b="1" dirty="0">
                <a:ln w="6600">
                  <a:solidFill>
                    <a:srgbClr val="FFCC00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rgbClr val="FFCC00"/>
                  </a:outerShdw>
                </a:effectLst>
              </a:rPr>
              <a:t>GŁUPSTWO I SŁABOŚĆ BOGA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5254987-C98C-B374-7A38-DEA5D7FC791A}"/>
              </a:ext>
            </a:extLst>
          </p:cNvPr>
          <p:cNvSpPr txBox="1"/>
          <p:nvPr/>
        </p:nvSpPr>
        <p:spPr>
          <a:xfrm>
            <a:off x="115057" y="716925"/>
            <a:ext cx="8859385" cy="68740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pl-PL" b="1" dirty="0">
                <a:solidFill>
                  <a:prstClr val="black"/>
                </a:solidFill>
                <a:latin typeface="Comic Sans MS" panose="030F0702030302020204" pitchFamily="66" charset="0"/>
              </a:rPr>
              <a:t>„To bowiem, co u Boga wydaje się głupstwem, jest mądrzejsze niż ludzie, </a:t>
            </a:r>
            <a:r>
              <a:rPr lang="pl-PL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a </a:t>
            </a:r>
            <a:r>
              <a:rPr lang="pl-PL" b="1" dirty="0">
                <a:solidFill>
                  <a:prstClr val="black"/>
                </a:solidFill>
                <a:latin typeface="Comic Sans MS" panose="030F0702030302020204" pitchFamily="66" charset="0"/>
              </a:rPr>
              <a:t>to, co wydaje się słabością Boga, jest mocniejsze niż </a:t>
            </a:r>
            <a:r>
              <a:rPr lang="pl-PL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ludzie” (</a:t>
            </a:r>
            <a:r>
              <a:rPr lang="pl-PL" b="1" dirty="0">
                <a:solidFill>
                  <a:prstClr val="black"/>
                </a:solidFill>
                <a:latin typeface="Comic Sans MS" panose="030F0702030302020204" pitchFamily="66" charset="0"/>
              </a:rPr>
              <a:t>1 </a:t>
            </a:r>
            <a:r>
              <a:rPr lang="pl-PL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Kor </a:t>
            </a:r>
            <a:r>
              <a:rPr lang="pl-PL" b="1" dirty="0">
                <a:solidFill>
                  <a:prstClr val="black"/>
                </a:solidFill>
                <a:latin typeface="Comic Sans MS" panose="030F0702030302020204" pitchFamily="66" charset="0"/>
              </a:rPr>
              <a:t>1,25)</a:t>
            </a:r>
            <a:endParaRPr lang="en-US" sz="1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8663AEA6-DA27-709D-DE5A-66C7AE0CBD20}"/>
              </a:ext>
            </a:extLst>
          </p:cNvPr>
          <p:cNvSpPr txBox="1"/>
          <p:nvPr/>
        </p:nvSpPr>
        <p:spPr>
          <a:xfrm>
            <a:off x="238125" y="1441537"/>
            <a:ext cx="8225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>
                <a:solidFill>
                  <a:prstClr val="black"/>
                </a:solidFill>
              </a:rPr>
              <a:t>Czy Bóg jest w jakikolwiek sposób głupi lub słaby?(1 </a:t>
            </a:r>
            <a:r>
              <a:rPr lang="pl-PL" sz="2000" b="1" dirty="0" smtClean="0">
                <a:solidFill>
                  <a:prstClr val="black"/>
                </a:solidFill>
              </a:rPr>
              <a:t>Kor </a:t>
            </a:r>
            <a:r>
              <a:rPr lang="pl-PL" sz="2000" b="1" dirty="0">
                <a:solidFill>
                  <a:prstClr val="black"/>
                </a:solidFill>
              </a:rPr>
              <a:t>1,25)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1312F1C-79D1-B843-5F49-4A101BE4E5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047" t="-429" r="7857" b="429"/>
          <a:stretch>
            <a:fillRect/>
          </a:stretch>
        </p:blipFill>
        <p:spPr>
          <a:xfrm>
            <a:off x="141873" y="3134058"/>
            <a:ext cx="5877928" cy="3608047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8706E747-6CCB-5069-BE6E-255B268E06ED}"/>
              </a:ext>
            </a:extLst>
          </p:cNvPr>
          <p:cNvSpPr txBox="1"/>
          <p:nvPr/>
        </p:nvSpPr>
        <p:spPr>
          <a:xfrm>
            <a:off x="6188854" y="3015372"/>
            <a:ext cx="60031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>
                <a:solidFill>
                  <a:prstClr val="black"/>
                </a:solidFill>
              </a:rPr>
              <a:t>Cała mądrość zgromadzona przez najmądrzejszych ludzi nie byłaby w stanie stworzyć planu zbawienia ludzkości.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125834" y="115894"/>
            <a:ext cx="2923292" cy="148600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9218291A-ABA9-611F-1F8B-1544F1258577}"/>
              </a:ext>
            </a:extLst>
          </p:cNvPr>
          <p:cNvSpPr txBox="1"/>
          <p:nvPr/>
        </p:nvSpPr>
        <p:spPr>
          <a:xfrm>
            <a:off x="6178256" y="5534561"/>
            <a:ext cx="47945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>
                <a:solidFill>
                  <a:prstClr val="black"/>
                </a:solidFill>
              </a:rPr>
              <a:t>Zwróć uwagę, że </a:t>
            </a:r>
            <a:r>
              <a:rPr lang="pl-PL" sz="2000" b="1" u="sng" dirty="0">
                <a:solidFill>
                  <a:prstClr val="black"/>
                </a:solidFill>
              </a:rPr>
              <a:t>zbawieni</a:t>
            </a:r>
            <a:r>
              <a:rPr lang="pl-PL" sz="2000" b="1" dirty="0">
                <a:solidFill>
                  <a:prstClr val="black"/>
                </a:solidFill>
              </a:rPr>
              <a:t> zostaną jedynie ci, którzy </a:t>
            </a:r>
            <a:r>
              <a:rPr lang="pl-PL" sz="2000" b="1" u="sng" dirty="0">
                <a:solidFill>
                  <a:prstClr val="black"/>
                </a:solidFill>
              </a:rPr>
              <a:t>odpowiedzą wiarą </a:t>
            </a:r>
            <a:r>
              <a:rPr lang="pl-PL" sz="2000" b="1" dirty="0">
                <a:solidFill>
                  <a:prstClr val="black"/>
                </a:solidFill>
              </a:rPr>
              <a:t>na wezwanie Ducha Świętego </a:t>
            </a:r>
            <a:r>
              <a:rPr lang="pl-PL" sz="2000" b="1" dirty="0" smtClean="0">
                <a:solidFill>
                  <a:prstClr val="black"/>
                </a:solidFill>
              </a:rPr>
              <a:t>             i </a:t>
            </a:r>
            <a:r>
              <a:rPr lang="pl-PL" sz="2000" b="1" u="sng" dirty="0">
                <a:solidFill>
                  <a:prstClr val="black"/>
                </a:solidFill>
              </a:rPr>
              <a:t>uwierzą w Jezusa.</a:t>
            </a:r>
            <a:endParaRPr lang="en-US" sz="2000" b="1" i="1" u="sng" dirty="0">
              <a:solidFill>
                <a:prstClr val="black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935803" y="5429250"/>
            <a:ext cx="1113322" cy="1332105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DC2E0A22-A3B2-024E-693E-C9FE803F6BCC}"/>
              </a:ext>
            </a:extLst>
          </p:cNvPr>
          <p:cNvSpPr txBox="1"/>
          <p:nvPr/>
        </p:nvSpPr>
        <p:spPr>
          <a:xfrm>
            <a:off x="238124" y="1787454"/>
            <a:ext cx="119538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pl-PL" sz="2000" b="1" dirty="0">
                <a:solidFill>
                  <a:prstClr val="black"/>
                </a:solidFill>
              </a:rPr>
              <a:t>Oczywiście Bóg nie jest ani głupi, ani słaby, ponieważ nie ma żadnych niedoskonałości</a:t>
            </a:r>
            <a:r>
              <a:rPr lang="pl-PL" sz="2000" b="1" dirty="0" smtClean="0">
                <a:solidFill>
                  <a:prstClr val="black"/>
                </a:solidFill>
              </a:rPr>
              <a:t>. Paweł </a:t>
            </a:r>
            <a:r>
              <a:rPr lang="pl-PL" sz="2000" b="1" dirty="0">
                <a:solidFill>
                  <a:prstClr val="black"/>
                </a:solidFill>
              </a:rPr>
              <a:t>używa tutaj jedynie porównania</a:t>
            </a:r>
            <a:r>
              <a:rPr lang="pl-PL" sz="2000" b="1" dirty="0" smtClean="0">
                <a:solidFill>
                  <a:prstClr val="black"/>
                </a:solidFill>
              </a:rPr>
              <a:t>. Gdyby </a:t>
            </a:r>
            <a:r>
              <a:rPr lang="pl-PL" sz="2000" b="1" dirty="0">
                <a:solidFill>
                  <a:prstClr val="black"/>
                </a:solidFill>
              </a:rPr>
              <a:t>Bóg miał choć jedną „głupią” myśl, byłaby ona mądrzejsza od najgenialniejszej ludzkiej idei</a:t>
            </a:r>
            <a:r>
              <a:rPr lang="pl-PL" sz="2000" b="1" dirty="0" smtClean="0">
                <a:solidFill>
                  <a:prstClr val="black"/>
                </a:solidFill>
              </a:rPr>
              <a:t>. Gdyby </a:t>
            </a:r>
            <a:r>
              <a:rPr lang="pl-PL" sz="2000" b="1" dirty="0">
                <a:solidFill>
                  <a:prstClr val="black"/>
                </a:solidFill>
              </a:rPr>
              <a:t>miał choć jeden „słaby” argument, byłby silniejszy od najmocniejszego argumentu człowieka.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22F2AD8A-EE51-5A7D-F560-B8A06C6BFB82}"/>
              </a:ext>
            </a:extLst>
          </p:cNvPr>
          <p:cNvSpPr txBox="1"/>
          <p:nvPr/>
        </p:nvSpPr>
        <p:spPr>
          <a:xfrm>
            <a:off x="6172201" y="3976841"/>
            <a:ext cx="601979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pl-PL" sz="2000" b="1" dirty="0">
                <a:solidFill>
                  <a:prstClr val="black"/>
                </a:solidFill>
              </a:rPr>
              <a:t>Jedynie Bóg był w stanie dokonać odkupienia dzięki mocy ofiary Jezusa złożonej na krzyżu</a:t>
            </a:r>
            <a:r>
              <a:rPr lang="pl-PL" sz="2000" b="1" dirty="0" smtClean="0">
                <a:solidFill>
                  <a:prstClr val="black"/>
                </a:solidFill>
              </a:rPr>
              <a:t>. Odkupienie </a:t>
            </a:r>
            <a:r>
              <a:rPr lang="pl-PL" sz="2000" b="1" dirty="0">
                <a:solidFill>
                  <a:prstClr val="black"/>
                </a:solidFill>
              </a:rPr>
              <a:t>jest dane</a:t>
            </a:r>
            <a:r>
              <a:rPr lang="pl-PL" sz="2000" b="1" dirty="0" smtClean="0">
                <a:solidFill>
                  <a:prstClr val="black"/>
                </a:solidFill>
              </a:rPr>
              <a:t>: tym</a:t>
            </a:r>
            <a:r>
              <a:rPr lang="pl-PL" sz="2000" b="1" dirty="0">
                <a:solidFill>
                  <a:prstClr val="black"/>
                </a:solidFill>
              </a:rPr>
              <a:t>, którzy dostępują zbawienia (1 </a:t>
            </a:r>
            <a:r>
              <a:rPr lang="pl-PL" sz="2000" b="1" dirty="0" smtClean="0">
                <a:solidFill>
                  <a:prstClr val="black"/>
                </a:solidFill>
              </a:rPr>
              <a:t>Kor </a:t>
            </a:r>
            <a:r>
              <a:rPr lang="pl-PL" sz="2000" b="1" dirty="0">
                <a:solidFill>
                  <a:prstClr val="black"/>
                </a:solidFill>
              </a:rPr>
              <a:t>1,18</a:t>
            </a:r>
            <a:r>
              <a:rPr lang="pl-PL" sz="2000" b="1" dirty="0" smtClean="0">
                <a:solidFill>
                  <a:prstClr val="black"/>
                </a:solidFill>
              </a:rPr>
              <a:t>), wierzącym </a:t>
            </a:r>
            <a:r>
              <a:rPr lang="pl-PL" sz="2000" b="1" dirty="0">
                <a:solidFill>
                  <a:prstClr val="black"/>
                </a:solidFill>
              </a:rPr>
              <a:t>(1 </a:t>
            </a:r>
            <a:r>
              <a:rPr lang="pl-PL" sz="2000" b="1" dirty="0" smtClean="0">
                <a:solidFill>
                  <a:prstClr val="black"/>
                </a:solidFill>
              </a:rPr>
              <a:t>Kor </a:t>
            </a:r>
            <a:r>
              <a:rPr lang="pl-PL" sz="2000" b="1" dirty="0">
                <a:solidFill>
                  <a:prstClr val="black"/>
                </a:solidFill>
              </a:rPr>
              <a:t>1,21</a:t>
            </a:r>
            <a:r>
              <a:rPr lang="pl-PL" sz="2000" b="1" dirty="0" smtClean="0">
                <a:solidFill>
                  <a:prstClr val="black"/>
                </a:solidFill>
              </a:rPr>
              <a:t>), powołanym </a:t>
            </a:r>
            <a:r>
              <a:rPr lang="pl-PL" sz="2000" b="1" dirty="0">
                <a:solidFill>
                  <a:prstClr val="black"/>
                </a:solidFill>
              </a:rPr>
              <a:t>(1 </a:t>
            </a:r>
            <a:r>
              <a:rPr lang="pl-PL" sz="2000" b="1" dirty="0" smtClean="0">
                <a:solidFill>
                  <a:prstClr val="black"/>
                </a:solidFill>
              </a:rPr>
              <a:t>Kor </a:t>
            </a:r>
            <a:r>
              <a:rPr lang="pl-PL" sz="2000" b="1" dirty="0">
                <a:solidFill>
                  <a:prstClr val="black"/>
                </a:solidFill>
              </a:rPr>
              <a:t>1,24).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2828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52E40A10-C596-3BE8-4D05-653FB7395AE6}"/>
              </a:ext>
            </a:extLst>
          </p:cNvPr>
          <p:cNvSpPr txBox="1"/>
          <p:nvPr/>
        </p:nvSpPr>
        <p:spPr>
          <a:xfrm>
            <a:off x="891579" y="890954"/>
            <a:ext cx="1061666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„Dla umysłów wielu ludzi żyjących obecnie krzyż Golgoty otoczony jest świętymi wspomnieniami. Z wydarzeniami ukrzyżowania wiążą się uświęcone skojarzenia. </a:t>
            </a:r>
            <a:r>
              <a:rPr lang="pl-PL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Jednak za czasów Pawła krzyż budził </a:t>
            </a:r>
            <a:r>
              <a:rPr lang="pl-PL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odrazę          </a:t>
            </a:r>
            <a:r>
              <a:rPr lang="pl-PL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i przerażenie. Przedstawianie jako Zbawiciela ludzkości Tego, który poniósł śmierć na krzyżu, musiało w naturalny sposób wywoływać szyderstwo i sprzeciw</a:t>
            </a:r>
            <a:r>
              <a:rPr lang="pl-PL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. Uważano </a:t>
            </a:r>
            <a:r>
              <a:rPr lang="pl-PL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by Pawła za człowieka nierozsądnego, skoro próbował wykazać, że krzyż może mieć jakikolwiek związek </a:t>
            </a:r>
            <a:r>
              <a:rPr lang="pl-PL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           z </a:t>
            </a:r>
            <a:r>
              <a:rPr lang="pl-PL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wywyższeniem rodzaju ludzkiego lub zbawieniem człowieka</a:t>
            </a:r>
            <a:r>
              <a:rPr lang="pl-PL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. Lecz </a:t>
            </a:r>
            <a:r>
              <a:rPr lang="pl-PL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dla Pawła krzyż był najważniejszym przedmiotem zainteresowania. </a:t>
            </a:r>
            <a:r>
              <a:rPr lang="pl-PL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               Z </a:t>
            </a:r>
            <a:r>
              <a:rPr lang="pl-PL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własnego doświadczenia wiedział, że kiedy grzesznik ujrzy miłość Ojca objawioną w ofierze Jego Syna i podda się Bożemu wpływowi, następuje przemiana serca, a odtąd Chrystus staje się wszystkim we </a:t>
            </a:r>
            <a:r>
              <a:rPr lang="pl-PL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wszystkim”</a:t>
            </a:r>
            <a:endParaRPr lang="en-US" sz="2400" b="1" dirty="0">
              <a:solidFill>
                <a:prstClr val="black"/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7333368" y="5674124"/>
            <a:ext cx="38816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prstClr val="black"/>
                </a:solidFill>
                <a:latin typeface="Aptos"/>
              </a:rPr>
              <a:t>EGW, </a:t>
            </a:r>
            <a:r>
              <a:rPr lang="pl-PL" sz="1600" b="1" i="1" dirty="0" smtClean="0">
                <a:solidFill>
                  <a:prstClr val="black"/>
                </a:solidFill>
                <a:latin typeface="Aptos"/>
              </a:rPr>
              <a:t>Działalność apostołów</a:t>
            </a:r>
            <a:r>
              <a:rPr lang="pl-PL" sz="1600" b="1" dirty="0" smtClean="0">
                <a:solidFill>
                  <a:prstClr val="black"/>
                </a:solidFill>
                <a:latin typeface="Aptos"/>
              </a:rPr>
              <a:t>, </a:t>
            </a:r>
            <a:r>
              <a:rPr lang="pl-PL" sz="1600" b="1" dirty="0" smtClean="0">
                <a:solidFill>
                  <a:prstClr val="black"/>
                </a:solidFill>
                <a:latin typeface="Aptos"/>
              </a:rPr>
              <a:t>s. </a:t>
            </a:r>
            <a:r>
              <a:rPr lang="pl-PL" sz="1600" b="1" dirty="0" smtClean="0">
                <a:solidFill>
                  <a:prstClr val="black"/>
                </a:solidFill>
                <a:latin typeface="Aptos"/>
              </a:rPr>
              <a:t>245</a:t>
            </a:r>
            <a:endParaRPr lang="pl-PL" sz="1600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8053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1068</Words>
  <Application>Microsoft Office PowerPoint</Application>
  <PresentationFormat>Niestandardowy</PresentationFormat>
  <Paragraphs>59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9</vt:i4>
      </vt:variant>
    </vt:vector>
  </HeadingPairs>
  <TitlesOfParts>
    <vt:vector size="17" baseType="lpstr">
      <vt:lpstr>Arial</vt:lpstr>
      <vt:lpstr>Aptos</vt:lpstr>
      <vt:lpstr>Comic Sans MS</vt:lpstr>
      <vt:lpstr>Constantia</vt:lpstr>
      <vt:lpstr>Aptos Display</vt:lpstr>
      <vt:lpstr>Tema de Office</vt:lpstr>
      <vt:lpstr>2_Tema de Office</vt:lpstr>
      <vt:lpstr>1_Tema de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Wiesław Szwajcowski</cp:lastModifiedBy>
  <cp:revision>79</cp:revision>
  <dcterms:created xsi:type="dcterms:W3CDTF">2026-05-30T13:56:14Z</dcterms:created>
  <dcterms:modified xsi:type="dcterms:W3CDTF">2026-07-10T16:08:44Z</dcterms:modified>
</cp:coreProperties>
</file>