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69" r:id="rId3"/>
    <p:sldId id="281" r:id="rId4"/>
    <p:sldId id="270" r:id="rId5"/>
    <p:sldId id="271" r:id="rId6"/>
    <p:sldId id="260" r:id="rId7"/>
    <p:sldId id="274" r:id="rId8"/>
    <p:sldId id="275" r:id="rId9"/>
    <p:sldId id="276" r:id="rId10"/>
    <p:sldId id="272" r:id="rId11"/>
    <p:sldId id="279" r:id="rId12"/>
    <p:sldId id="280" r:id="rId13"/>
    <p:sldId id="267" r:id="rId14"/>
    <p:sldId id="268" r:id="rId15"/>
  </p:sldIdLst>
  <p:sldSz cx="12192000" cy="6858000"/>
  <p:notesSz cx="6858000" cy="9144000"/>
  <p:embeddedFontLst>
    <p:embeddedFont>
      <p:font typeface="Comic Sans MS" pitchFamily="66" charset="0"/>
      <p:regular r:id="rId17"/>
      <p:bold r:id="rId18"/>
      <p:italic r:id="rId19"/>
      <p:boldItalic r:id="rId20"/>
    </p:embeddedFont>
    <p:embeddedFont>
      <p:font typeface="Constantia" pitchFamily="18" charset="0"/>
      <p:regular r:id="rId21"/>
      <p:bold r:id="rId22"/>
      <p:italic r:id="rId23"/>
      <p:boldItalic r:id="rId24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168" autoAdjust="0"/>
  </p:normalViewPr>
  <p:slideViewPr>
    <p:cSldViewPr snapToGrid="0">
      <p:cViewPr varScale="1">
        <p:scale>
          <a:sx n="164" d="100"/>
          <a:sy n="164" d="100"/>
        </p:scale>
        <p:origin x="-22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pl-PL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pl-PL" sz="2400" b="1" dirty="0">
              <a:solidFill>
                <a:schemeClr val="bg2">
                  <a:lumMod val="50000"/>
                </a:schemeClr>
              </a:solidFill>
            </a:rPr>
            <a:t>Zmartwychwstanie Jezusa</a:t>
          </a:r>
          <a:endParaRPr lang="pl-PL" sz="2400" dirty="0">
            <a:solidFill>
              <a:schemeClr val="bg2">
                <a:lumMod val="50000"/>
              </a:schemeClr>
            </a:solidFill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pl-PL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pl-PL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Czy zmartwychwstanie było faktem historycznym? </a:t>
          </a:r>
          <a:b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Koryntian </a:t>
          </a:r>
          <a:r>
            <a:rPr lang="pl-PL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15,1-11</a:t>
          </a:r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pl-PL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pl-PL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pl-PL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pl-PL" sz="2400" b="1" dirty="0">
              <a:solidFill>
                <a:schemeClr val="accent3">
                  <a:lumMod val="50000"/>
                </a:schemeClr>
              </a:solidFill>
            </a:rPr>
            <a:t>Konsekwencje zmartwychwstania Jezusa</a:t>
          </a:r>
          <a:endParaRPr lang="pl-PL" sz="2400" dirty="0">
            <a:solidFill>
              <a:schemeClr val="accent3">
                <a:lumMod val="50000"/>
              </a:schemeClr>
            </a:solidFill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pl-PL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pl-PL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Co, gdyby Chrystus nie zmartwychwstał? </a:t>
          </a:r>
          <a:b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Koryntian </a:t>
          </a:r>
          <a:r>
            <a:rPr lang="pl-PL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15,12-19</a:t>
          </a:r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pl-PL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pl-PL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pl-PL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 gwarantuje zmartwychwstanie? </a:t>
          </a:r>
          <a:b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Koryntian </a:t>
          </a:r>
          <a:r>
            <a:rPr lang="pl-PL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15,20-34</a:t>
          </a:r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pl-PL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pl-PL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pl-PL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pl-PL" sz="2400" b="1" dirty="0">
              <a:solidFill>
                <a:schemeClr val="accent5">
                  <a:lumMod val="50000"/>
                </a:schemeClr>
              </a:solidFill>
            </a:rPr>
            <a:t>Nasze zmartwychwstanie</a:t>
          </a:r>
          <a:endParaRPr lang="pl-PL" sz="2400" dirty="0">
            <a:solidFill>
              <a:schemeClr val="accent5">
                <a:lumMod val="50000"/>
              </a:schemeClr>
            </a:solidFill>
          </a:endParaRP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pl-PL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pl-PL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 jakim ciele zmartwychwstaniemy? </a:t>
          </a:r>
          <a:b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Koryntian </a:t>
          </a:r>
          <a:r>
            <a:rPr lang="pl-PL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15,35-49</a:t>
          </a:r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pl-PL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pl-PL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pl-PL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Kiedy zmartwychwstaniemy? </a:t>
          </a:r>
          <a:b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Koryntian </a:t>
          </a:r>
          <a:r>
            <a:rPr lang="pl-PL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15,50-58</a:t>
          </a:r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pl-PL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pl-PL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pl-PL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  <dgm:t>
        <a:bodyPr/>
        <a:lstStyle/>
        <a:p>
          <a:endParaRPr lang="pl-PL"/>
        </a:p>
      </dgm:t>
    </dgm:pt>
    <dgm:pt modelId="{D8DECC86-EF27-41AC-A3AD-E2DDA70E7CE5}" type="pres">
      <dgm:prSet presAssocID="{586065B1-D86F-450F-B369-FFCEEB407D0F}" presName="textNode" presStyleLbl="bgShp" presStyleIdx="0" presStyleCnt="3"/>
      <dgm:spPr/>
      <dgm:t>
        <a:bodyPr/>
        <a:lstStyle/>
        <a:p>
          <a:endParaRPr lang="pl-PL"/>
        </a:p>
      </dgm:t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  <dgm:t>
        <a:bodyPr/>
        <a:lstStyle/>
        <a:p>
          <a:endParaRPr lang="pl-PL"/>
        </a:p>
      </dgm:t>
    </dgm:pt>
    <dgm:pt modelId="{30DAA1B0-2959-4D5F-8192-950E0E8E64E8}" type="pres">
      <dgm:prSet presAssocID="{4A577E52-B4A1-42B8-BB0F-503F8E9FDAC6}" presName="textNode" presStyleLbl="bgShp" presStyleIdx="1" presStyleCnt="3"/>
      <dgm:spPr/>
      <dgm:t>
        <a:bodyPr/>
        <a:lstStyle/>
        <a:p>
          <a:endParaRPr lang="pl-PL"/>
        </a:p>
      </dgm:t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  <dgm:t>
        <a:bodyPr/>
        <a:lstStyle/>
        <a:p>
          <a:endParaRPr lang="pl-PL"/>
        </a:p>
      </dgm:t>
    </dgm:pt>
    <dgm:pt modelId="{06E86996-4D65-465A-B90F-8AFE12F4D3C7}" type="pres">
      <dgm:prSet presAssocID="{4BDEF9DF-1DF0-496B-AE30-FD30E44B96FC}" presName="textNode" presStyleLbl="bgShp" presStyleIdx="2" presStyleCnt="3"/>
      <dgm:spPr/>
      <dgm:t>
        <a:bodyPr/>
        <a:lstStyle/>
        <a:p>
          <a:endParaRPr lang="pl-PL"/>
        </a:p>
      </dgm:t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pl-PL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pl-PL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Jest głoszona</a:t>
          </a: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pl-PL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pl-PL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pl-PL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Jest przyjęta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pl-PL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pl-PL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pl-PL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Trwa się w niej</a:t>
          </a: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pl-PL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pl-PL" sz="2000" b="1"/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pl-PL" sz="1800" b="1" dirty="0">
              <a:solidFill>
                <a:schemeClr val="tx1"/>
              </a:solidFill>
            </a:rPr>
            <a:t>Otrzymuje się zbawienie</a:t>
          </a: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pl-PL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pl-PL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F37FF43-353A-4927-B701-7D3665336D78}" type="pres">
      <dgm:prSet presAssocID="{E085D0A0-517B-4B6C-A55C-1A1EA0E7BEC5}" presName="sibTrans" presStyleLbl="sibTrans2D1" presStyleIdx="0" presStyleCnt="3"/>
      <dgm:spPr/>
      <dgm:t>
        <a:bodyPr/>
        <a:lstStyle/>
        <a:p>
          <a:endParaRPr lang="pl-PL"/>
        </a:p>
      </dgm:t>
    </dgm:pt>
    <dgm:pt modelId="{48BBD300-5431-47A7-9F58-7F0A60DA0612}" type="pres">
      <dgm:prSet presAssocID="{E085D0A0-517B-4B6C-A55C-1A1EA0E7BEC5}" presName="connectorText" presStyleLbl="sibTrans2D1" presStyleIdx="0" presStyleCnt="3"/>
      <dgm:spPr/>
      <dgm:t>
        <a:bodyPr/>
        <a:lstStyle/>
        <a:p>
          <a:endParaRPr lang="pl-PL"/>
        </a:p>
      </dgm:t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5E937D9-F6F8-4C40-A5FD-52900AF2D166}" type="pres">
      <dgm:prSet presAssocID="{15814754-B09A-4CC8-A431-B06384ED41F7}" presName="sibTrans" presStyleLbl="sibTrans2D1" presStyleIdx="1" presStyleCnt="3"/>
      <dgm:spPr/>
      <dgm:t>
        <a:bodyPr/>
        <a:lstStyle/>
        <a:p>
          <a:endParaRPr lang="pl-PL"/>
        </a:p>
      </dgm:t>
    </dgm:pt>
    <dgm:pt modelId="{85070E0C-C758-49B3-921F-3CA29725255F}" type="pres">
      <dgm:prSet presAssocID="{15814754-B09A-4CC8-A431-B06384ED41F7}" presName="connectorText" presStyleLbl="sibTrans2D1" presStyleIdx="1" presStyleCnt="3"/>
      <dgm:spPr/>
      <dgm:t>
        <a:bodyPr/>
        <a:lstStyle/>
        <a:p>
          <a:endParaRPr lang="pl-PL"/>
        </a:p>
      </dgm:t>
    </dgm:pt>
    <dgm:pt modelId="{513371BA-BC18-4303-A20F-DD0852FD91EA}" type="pres">
      <dgm:prSet presAssocID="{00104A99-4AD1-4CE9-8F55-A3D2C1DF7C5C}" presName="node" presStyleLbl="node1" presStyleIdx="2" presStyleCnt="4" custScaleX="12671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04BD7EC-1449-4DA1-963A-84B74052439F}" type="pres">
      <dgm:prSet presAssocID="{DA4132B1-FCB1-461B-9D5F-A83205D8EBC0}" presName="sibTrans" presStyleLbl="sibTrans2D1" presStyleIdx="2" presStyleCnt="3"/>
      <dgm:spPr/>
      <dgm:t>
        <a:bodyPr/>
        <a:lstStyle/>
        <a:p>
          <a:endParaRPr lang="pl-PL"/>
        </a:p>
      </dgm:t>
    </dgm:pt>
    <dgm:pt modelId="{16D1464D-FC9F-49D8-B229-5735CE0446DC}" type="pres">
      <dgm:prSet presAssocID="{DA4132B1-FCB1-461B-9D5F-A83205D8EBC0}" presName="connectorText" presStyleLbl="sibTrans2D1" presStyleIdx="2" presStyleCnt="3"/>
      <dgm:spPr/>
      <dgm:t>
        <a:bodyPr/>
        <a:lstStyle/>
        <a:p>
          <a:endParaRPr lang="pl-PL"/>
        </a:p>
      </dgm:t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pl-PL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pl-PL" sz="1800" b="1" dirty="0">
              <a:solidFill>
                <a:schemeClr val="tx1"/>
              </a:solidFill>
              <a:effectLst/>
            </a:rPr>
            <a:t>Chrystus umarł za nasze grzechy</a:t>
          </a: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pl-PL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pl-PL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pl-PL" sz="1800" b="1" dirty="0">
              <a:solidFill>
                <a:schemeClr val="tx1"/>
              </a:solidFill>
              <a:effectLst/>
            </a:rPr>
            <a:t>Chrystusa pogrzebano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pl-PL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pl-PL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pl-PL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Chrystus zmartwychwstał </a:t>
          </a:r>
          <a:r>
            <a:rPr lang="pl-PL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3</a:t>
          </a:r>
          <a:r>
            <a:rPr lang="pl-PL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dnia</a:t>
          </a: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pl-PL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pl-PL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F37FF43-353A-4927-B701-7D3665336D78}" type="pres">
      <dgm:prSet presAssocID="{E085D0A0-517B-4B6C-A55C-1A1EA0E7BEC5}" presName="sibTrans" presStyleLbl="sibTrans2D1" presStyleIdx="0" presStyleCnt="2"/>
      <dgm:spPr/>
      <dgm:t>
        <a:bodyPr/>
        <a:lstStyle/>
        <a:p>
          <a:endParaRPr lang="pl-PL"/>
        </a:p>
      </dgm:t>
    </dgm:pt>
    <dgm:pt modelId="{48BBD300-5431-47A7-9F58-7F0A60DA0612}" type="pres">
      <dgm:prSet presAssocID="{E085D0A0-517B-4B6C-A55C-1A1EA0E7BEC5}" presName="connectorText" presStyleLbl="sibTrans2D1" presStyleIdx="0" presStyleCnt="2"/>
      <dgm:spPr/>
      <dgm:t>
        <a:bodyPr/>
        <a:lstStyle/>
        <a:p>
          <a:endParaRPr lang="pl-PL"/>
        </a:p>
      </dgm:t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5E937D9-F6F8-4C40-A5FD-52900AF2D166}" type="pres">
      <dgm:prSet presAssocID="{15814754-B09A-4CC8-A431-B06384ED41F7}" presName="sibTrans" presStyleLbl="sibTrans2D1" presStyleIdx="1" presStyleCnt="2"/>
      <dgm:spPr/>
      <dgm:t>
        <a:bodyPr/>
        <a:lstStyle/>
        <a:p>
          <a:endParaRPr lang="pl-PL"/>
        </a:p>
      </dgm:t>
    </dgm:pt>
    <dgm:pt modelId="{85070E0C-C758-49B3-921F-3CA29725255F}" type="pres">
      <dgm:prSet presAssocID="{15814754-B09A-4CC8-A431-B06384ED41F7}" presName="connectorText" presStyleLbl="sibTrans2D1" presStyleIdx="1" presStyleCnt="2"/>
      <dgm:spPr/>
      <dgm:t>
        <a:bodyPr/>
        <a:lstStyle/>
        <a:p>
          <a:endParaRPr lang="pl-PL"/>
        </a:p>
      </dgm:t>
    </dgm:pt>
    <dgm:pt modelId="{513371BA-BC18-4303-A20F-DD0852FD91EA}" type="pres">
      <dgm:prSet presAssocID="{00104A99-4AD1-4CE9-8F55-A3D2C1DF7C5C}" presName="node" presStyleLbl="node1" presStyleIdx="2" presStyleCnt="3" custScaleX="11205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pl-PL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pl-PL" sz="1800" b="1" dirty="0">
              <a:solidFill>
                <a:srgbClr val="6B00B4"/>
              </a:solidFill>
            </a:rPr>
            <a:t>Piotr </a:t>
          </a:r>
          <a:r>
            <a:rPr lang="pl-PL" sz="1800" b="1" dirty="0" smtClean="0">
              <a:solidFill>
                <a:srgbClr val="6B00B4"/>
              </a:solidFill>
            </a:rPr>
            <a:t>            i </a:t>
          </a:r>
          <a:r>
            <a:rPr lang="pl-PL" sz="1800" b="1" dirty="0">
              <a:solidFill>
                <a:srgbClr val="6B00B4"/>
              </a:solidFill>
            </a:rPr>
            <a:t>Dwunastu</a:t>
          </a: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pl-PL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pl-PL" sz="2000" b="1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pl-PL" sz="1800" b="1" dirty="0">
              <a:solidFill>
                <a:srgbClr val="6B00B4"/>
              </a:solidFill>
            </a:rPr>
            <a:t>Ponad 500 braci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pl-PL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pl-PL" sz="2000" b="1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pl-PL" sz="1800" b="1" dirty="0" smtClean="0">
              <a:solidFill>
                <a:srgbClr val="6B00B4"/>
              </a:solidFill>
            </a:rPr>
            <a:t>Jakub              </a:t>
          </a:r>
          <a:r>
            <a:rPr lang="pl-PL" sz="1800" b="1" dirty="0">
              <a:solidFill>
                <a:srgbClr val="6B00B4"/>
              </a:solidFill>
            </a:rPr>
            <a:t>i apostołowie</a:t>
          </a: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pl-PL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pl-PL" sz="2000" b="1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pl-PL" sz="1800" b="1" dirty="0">
              <a:solidFill>
                <a:srgbClr val="6B00B4"/>
              </a:solidFill>
            </a:rPr>
            <a:t>Paweł „jakby poroniony”</a:t>
          </a: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pl-PL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pl-PL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F37FF43-353A-4927-B701-7D3665336D78}" type="pres">
      <dgm:prSet presAssocID="{E085D0A0-517B-4B6C-A55C-1A1EA0E7BEC5}" presName="sibTrans" presStyleLbl="sibTrans2D1" presStyleIdx="0" presStyleCnt="3"/>
      <dgm:spPr/>
      <dgm:t>
        <a:bodyPr/>
        <a:lstStyle/>
        <a:p>
          <a:endParaRPr lang="pl-PL"/>
        </a:p>
      </dgm:t>
    </dgm:pt>
    <dgm:pt modelId="{48BBD300-5431-47A7-9F58-7F0A60DA0612}" type="pres">
      <dgm:prSet presAssocID="{E085D0A0-517B-4B6C-A55C-1A1EA0E7BEC5}" presName="connectorText" presStyleLbl="sibTrans2D1" presStyleIdx="0" presStyleCnt="3"/>
      <dgm:spPr/>
      <dgm:t>
        <a:bodyPr/>
        <a:lstStyle/>
        <a:p>
          <a:endParaRPr lang="pl-PL"/>
        </a:p>
      </dgm:t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5E937D9-F6F8-4C40-A5FD-52900AF2D166}" type="pres">
      <dgm:prSet presAssocID="{15814754-B09A-4CC8-A431-B06384ED41F7}" presName="sibTrans" presStyleLbl="sibTrans2D1" presStyleIdx="1" presStyleCnt="3"/>
      <dgm:spPr/>
      <dgm:t>
        <a:bodyPr/>
        <a:lstStyle/>
        <a:p>
          <a:endParaRPr lang="pl-PL"/>
        </a:p>
      </dgm:t>
    </dgm:pt>
    <dgm:pt modelId="{85070E0C-C758-49B3-921F-3CA29725255F}" type="pres">
      <dgm:prSet presAssocID="{15814754-B09A-4CC8-A431-B06384ED41F7}" presName="connectorText" presStyleLbl="sibTrans2D1" presStyleIdx="1" presStyleCnt="3"/>
      <dgm:spPr/>
      <dgm:t>
        <a:bodyPr/>
        <a:lstStyle/>
        <a:p>
          <a:endParaRPr lang="pl-PL"/>
        </a:p>
      </dgm:t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04BD7EC-1449-4DA1-963A-84B74052439F}" type="pres">
      <dgm:prSet presAssocID="{DA4132B1-FCB1-461B-9D5F-A83205D8EBC0}" presName="sibTrans" presStyleLbl="sibTrans2D1" presStyleIdx="2" presStyleCnt="3"/>
      <dgm:spPr/>
      <dgm:t>
        <a:bodyPr/>
        <a:lstStyle/>
        <a:p>
          <a:endParaRPr lang="pl-PL"/>
        </a:p>
      </dgm:t>
    </dgm:pt>
    <dgm:pt modelId="{16D1464D-FC9F-49D8-B229-5735CE0446DC}" type="pres">
      <dgm:prSet presAssocID="{DA4132B1-FCB1-461B-9D5F-A83205D8EBC0}" presName="connectorText" presStyleLbl="sibTrans2D1" presStyleIdx="2" presStyleCnt="3"/>
      <dgm:spPr/>
      <dgm:t>
        <a:bodyPr/>
        <a:lstStyle/>
        <a:p>
          <a:endParaRPr lang="pl-PL"/>
        </a:p>
      </dgm:t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pl-PL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2000" b="1" dirty="0"/>
            <a:t>Głoszenie ewangelii jest daremne [pozbawione sensu] (1 </a:t>
          </a:r>
          <a:r>
            <a:rPr lang="pl-PL" sz="2000" b="1" dirty="0" smtClean="0"/>
            <a:t>Kor 15,14a</a:t>
          </a:r>
          <a:r>
            <a:rPr lang="pl-PL" sz="2000" b="1" dirty="0"/>
            <a:t>)</a:t>
          </a:r>
          <a:endParaRPr lang="pl-PL" sz="2000" dirty="0"/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pl-PL" sz="20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pl-PL" sz="20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2000" b="1" dirty="0"/>
            <a:t>Nasza wiara jest daremna [pozbawiona sensu] (1 </a:t>
          </a:r>
          <a:r>
            <a:rPr lang="pl-PL" sz="2000" b="1" dirty="0" smtClean="0"/>
            <a:t>Kor 15,14b</a:t>
          </a:r>
          <a:r>
            <a:rPr lang="pl-PL" sz="2000" b="1" dirty="0"/>
            <a:t>) [bezużyteczna] (1 </a:t>
          </a:r>
          <a:r>
            <a:rPr lang="pl-PL" sz="2000" b="1" dirty="0" smtClean="0"/>
            <a:t>Kor 15,17a</a:t>
          </a:r>
          <a:r>
            <a:rPr lang="pl-PL" sz="2000" b="1" dirty="0"/>
            <a:t>)</a:t>
          </a:r>
          <a:endParaRPr lang="pl-PL" sz="2000" dirty="0"/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pl-PL" sz="20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pl-PL" sz="20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2000" b="1" dirty="0"/>
            <a:t>Jesteśmy fałszywymi świadkami (1 </a:t>
          </a:r>
          <a:r>
            <a:rPr lang="pl-PL" sz="2000" b="1" dirty="0" smtClean="0"/>
            <a:t>Kor 15,15</a:t>
          </a:r>
          <a:r>
            <a:rPr lang="pl-PL" sz="2000" b="1" dirty="0"/>
            <a:t>)</a:t>
          </a:r>
          <a:endParaRPr lang="pl-PL" sz="2000" dirty="0"/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pl-PL" sz="20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pl-PL" sz="20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2000" b="1" dirty="0"/>
            <a:t>Nadal jesteśmy w naszych grzechach (1 </a:t>
          </a:r>
          <a:r>
            <a:rPr lang="pl-PL" sz="2000" b="1" dirty="0" smtClean="0"/>
            <a:t>Kor 15,17b</a:t>
          </a:r>
          <a:r>
            <a:rPr lang="pl-PL" sz="2000" b="1" dirty="0"/>
            <a:t>)</a:t>
          </a:r>
          <a:endParaRPr lang="pl-PL" sz="2000" dirty="0"/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pl-PL" sz="20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pl-PL" sz="20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Ci, którzy umarli, nie powrócą już do życia (1 </a:t>
          </a:r>
          <a:r>
            <a:rPr lang="pl-PL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 15,18</a:t>
          </a:r>
          <a:r>
            <a:rPr lang="pl-PL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pl-PL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pl-PL" sz="20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pl-PL" sz="20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/>
      <dgm:spPr/>
      <dgm:t>
        <a:bodyPr/>
        <a:lstStyle/>
        <a:p>
          <a:endParaRPr lang="pl-PL"/>
        </a:p>
      </dgm:t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 custScaleX="109008"/>
      <dgm:spPr/>
      <dgm:t>
        <a:bodyPr/>
        <a:lstStyle/>
        <a:p>
          <a:endParaRPr lang="pl-PL"/>
        </a:p>
      </dgm:t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  <dgm:t>
        <a:bodyPr/>
        <a:lstStyle/>
        <a:p>
          <a:endParaRPr lang="pl-PL"/>
        </a:p>
      </dgm:t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  <dgm:t>
        <a:bodyPr/>
        <a:lstStyle/>
        <a:p>
          <a:endParaRPr lang="pl-PL"/>
        </a:p>
      </dgm:t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  <dgm:t>
        <a:bodyPr/>
        <a:lstStyle/>
        <a:p>
          <a:endParaRPr lang="pl-PL"/>
        </a:p>
      </dgm:t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E43E1EF8-035D-4E2C-8DDD-8C63DBBAE97A}">
      <dgm:prSet custT="1"/>
      <dgm:spPr/>
      <dgm:t>
        <a:bodyPr/>
        <a:lstStyle/>
        <a:p>
          <a:r>
            <a:rPr lang="pl-PL" sz="1400" b="1" dirty="0"/>
            <a:t>1 Koryntian </a:t>
          </a:r>
          <a:r>
            <a:rPr lang="pl-PL" sz="1400" b="1" dirty="0" smtClean="0"/>
            <a:t>15,30-32</a:t>
          </a:r>
          <a:endParaRPr lang="pl-PL" sz="1400" dirty="0"/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pl-PL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pl-PL" sz="2000"/>
        </a:p>
      </dgm:t>
    </dgm:pt>
    <dgm:pt modelId="{A8D39C99-3C5A-4419-B52B-99CF34CBFC15}">
      <dgm:prSet custT="1"/>
      <dgm:spPr/>
      <dgm:t>
        <a:bodyPr/>
        <a:lstStyle/>
        <a:p>
          <a:r>
            <a:rPr lang="pl-PL" sz="1400" b="1" dirty="0"/>
            <a:t>1 Koryntian </a:t>
          </a:r>
          <a:r>
            <a:rPr lang="pl-PL" sz="1400" b="1" dirty="0" smtClean="0"/>
            <a:t>15,33-34</a:t>
          </a:r>
          <a:endParaRPr lang="pl-PL" sz="1400" dirty="0"/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pl-PL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pl-PL" sz="2000"/>
        </a:p>
      </dgm:t>
    </dgm:pt>
    <dgm:pt modelId="{C1E2BEB7-2105-476A-866F-F1D660B0BD9A}">
      <dgm:prSet custT="1"/>
      <dgm:spPr/>
      <dgm:t>
        <a:bodyPr/>
        <a:lstStyle/>
        <a:p>
          <a:r>
            <a:rPr lang="pl-PL" sz="2000" b="1" dirty="0"/>
            <a:t>Warto głosić ewangelię, nawet jeśli wiąże się to z cierpieniem lub niebezpieczeństwem.</a:t>
          </a:r>
          <a:endParaRPr lang="pl-PL" sz="2000" dirty="0"/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pl-PL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pl-PL" sz="2000"/>
        </a:p>
      </dgm:t>
    </dgm:pt>
    <dgm:pt modelId="{9FA4C858-61DB-43C5-B798-D3ACBC779E52}">
      <dgm:prSet custT="1"/>
      <dgm:spPr/>
      <dgm:t>
        <a:bodyPr/>
        <a:lstStyle/>
        <a:p>
          <a:r>
            <a:rPr lang="pl-PL" sz="2000" b="1" dirty="0"/>
            <a:t>Warto żyć zgodnie </a:t>
          </a:r>
          <a:r>
            <a:rPr lang="pl-PL" sz="2000" b="1" dirty="0" smtClean="0"/>
            <a:t>        z </a:t>
          </a:r>
          <a:r>
            <a:rPr lang="pl-PL" sz="2000" b="1" dirty="0"/>
            <a:t>zasadami biblijnymi.</a:t>
          </a:r>
          <a:endParaRPr lang="pl-PL" sz="2000" dirty="0"/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pl-PL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pl-PL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pl-PL"/>
        </a:p>
      </dgm:t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44794" custLinFactNeighborY="609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A701035-EFDB-4B6C-B7A0-DE80378EE925}" type="pres">
      <dgm:prSet presAssocID="{E43E1EF8-035D-4E2C-8DDD-8C63DBBAE97A}" presName="ChildText" presStyleLbl="revTx" presStyleIdx="1" presStyleCnt="4" custScaleX="253685" custLinFactNeighborX="-11692" custLinFactNeighborY="-686">
        <dgm:presLayoutVars>
          <dgm:chMax val="0"/>
          <dgm:chPref val="0"/>
        </dgm:presLayoutVars>
      </dgm:prSet>
      <dgm:spPr/>
      <dgm:t>
        <a:bodyPr/>
        <a:lstStyle/>
        <a:p>
          <a:endParaRPr lang="pl-PL"/>
        </a:p>
      </dgm:t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42962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3F95000-01A7-40D4-B95E-9A5C63CA5C7F}" type="pres">
      <dgm:prSet presAssocID="{A8D39C99-3C5A-4419-B52B-99CF34CBFC15}" presName="ChildText" presStyleLbl="revTx" presStyleIdx="3" presStyleCnt="4" custScaleX="261140" custLinFactNeighborX="97287">
        <dgm:presLayoutVars>
          <dgm:chMax val="0"/>
          <dgm:chPref val="0"/>
        </dgm:presLayoutVars>
      </dgm:prSet>
      <dgm:spPr/>
      <dgm:t>
        <a:bodyPr/>
        <a:lstStyle/>
        <a:p>
          <a:endParaRPr lang="pl-PL"/>
        </a:p>
      </dgm:t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</dgm:pt>
  </dgm:ptLst>
  <dgm:cxnLst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pl-PL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Ciała roślinne </a:t>
          </a:r>
          <a:b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pl-PL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 15,35-38</a:t>
          </a:r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pl-PL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pl-PL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pl-PL" sz="2000" b="1" dirty="0"/>
            <a:t>Zasiewa się ziarno</a:t>
          </a:r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pl-PL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pl-PL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Ciała fizyczne </a:t>
          </a:r>
          <a:br>
            <a:rPr lang="pl-PL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pl-PL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</a:t>
          </a:r>
          <a:r>
            <a:rPr lang="pl-PL" sz="2000" b="1" kern="12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 15,39</a:t>
          </a:r>
          <a:r>
            <a:rPr lang="pl-PL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)</a:t>
          </a: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pl-PL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pl-PL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pl-PL" sz="2000" b="1" dirty="0"/>
            <a:t>Zbiera się zboże</a:t>
          </a:r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pl-PL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pl-PL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l-PL" sz="2000" b="1" dirty="0"/>
            <a:t>Ciało człowieka</a:t>
          </a:r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pl-PL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pl-PL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l-PL" sz="2000" b="1" dirty="0"/>
            <a:t>Ciała zwierząt</a:t>
          </a:r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pl-PL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pl-PL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l-PL" sz="2000" b="1" dirty="0"/>
            <a:t>Ciało ryb</a:t>
          </a:r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pl-PL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pl-PL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l-PL" sz="2000" b="1" dirty="0"/>
            <a:t>Ciało ptaków</a:t>
          </a:r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pl-PL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pl-PL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Ciała niebieskie </a:t>
          </a:r>
          <a:b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pl-PL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 15,40-41</a:t>
          </a:r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pl-PL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pl-PL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pl-PL" sz="2000" b="1"/>
            <a:t>Chwała słońca</a:t>
          </a:r>
          <a:endParaRPr lang="pl-PL" sz="2000" b="1" dirty="0"/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pl-PL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pl-PL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pl-PL" sz="2000" b="1"/>
            <a:t>Chwała księżyca</a:t>
          </a:r>
          <a:endParaRPr lang="pl-PL" sz="2000" b="1" dirty="0"/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pl-PL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pl-PL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pl-PL" sz="2000" b="1" dirty="0"/>
            <a:t>Chwała gwiazd</a:t>
          </a:r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pl-PL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pl-PL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pl-PL" sz="1800" b="1" dirty="0"/>
            <a:t>Każde ma własną chwałę (blask</a:t>
          </a:r>
          <a:r>
            <a:rPr lang="pl-PL" sz="2000" b="1" dirty="0"/>
            <a:t>)</a:t>
          </a:r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pl-PL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pl-PL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pl-PL" sz="2000" b="1" dirty="0"/>
            <a:t>Bóg daje każdej roślinie takie ciało, jakie chce.</a:t>
          </a:r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pl-PL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pl-PL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/>
      <dgm:spPr/>
      <dgm:t>
        <a:bodyPr/>
        <a:lstStyle/>
        <a:p>
          <a:endParaRPr lang="pl-PL"/>
        </a:p>
      </dgm:t>
    </dgm:pt>
    <dgm:pt modelId="{E42C0AFD-34B5-4C48-A384-6AB8ECAA00D0}" type="pres">
      <dgm:prSet presAssocID="{4209B001-0C74-4F40-93F4-D54CD9F525E6}" presName="rootConnector" presStyleLbl="node1" presStyleIdx="0" presStyleCnt="3"/>
      <dgm:spPr/>
      <dgm:t>
        <a:bodyPr/>
        <a:lstStyle/>
        <a:p>
          <a:endParaRPr lang="pl-PL"/>
        </a:p>
      </dgm:t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  <dgm:t>
        <a:bodyPr/>
        <a:lstStyle/>
        <a:p>
          <a:endParaRPr lang="pl-PL"/>
        </a:p>
      </dgm:t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933BDD9-F2D0-49A9-A165-78860350DEC7}" type="pres">
      <dgm:prSet presAssocID="{AA19EC60-A007-404D-B1F2-1782E81BF370}" presName="Name13" presStyleLbl="parChTrans1D2" presStyleIdx="1" presStyleCnt="11"/>
      <dgm:spPr/>
      <dgm:t>
        <a:bodyPr/>
        <a:lstStyle/>
        <a:p>
          <a:endParaRPr lang="pl-PL"/>
        </a:p>
      </dgm:t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DB5249E-54A5-4E4D-B91C-22C0EA6AC01F}" type="pres">
      <dgm:prSet presAssocID="{4E8AC010-2297-4245-82E1-936B7E20A39E}" presName="Name13" presStyleLbl="parChTrans1D2" presStyleIdx="2" presStyleCnt="11"/>
      <dgm:spPr/>
      <dgm:t>
        <a:bodyPr/>
        <a:lstStyle/>
        <a:p>
          <a:endParaRPr lang="pl-PL"/>
        </a:p>
      </dgm:t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pl-PL"/>
        </a:p>
      </dgm:t>
    </dgm:pt>
    <dgm:pt modelId="{71A2705B-3983-437E-B299-B9394A986145}" type="pres">
      <dgm:prSet presAssocID="{AAFCCCB0-3EC2-43A2-90DD-92610D0624A1}" presName="rootConnector" presStyleLbl="node1" presStyleIdx="1" presStyleCnt="3"/>
      <dgm:spPr/>
      <dgm:t>
        <a:bodyPr/>
        <a:lstStyle/>
        <a:p>
          <a:endParaRPr lang="pl-PL"/>
        </a:p>
      </dgm:t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  <dgm:t>
        <a:bodyPr/>
        <a:lstStyle/>
        <a:p>
          <a:endParaRPr lang="pl-PL"/>
        </a:p>
      </dgm:t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C35F03B-0CF8-4112-B2C9-C48F189858B5}" type="pres">
      <dgm:prSet presAssocID="{D973A909-AD26-4E6E-BA09-478CAEBF06F7}" presName="Name13" presStyleLbl="parChTrans1D2" presStyleIdx="4" presStyleCnt="11"/>
      <dgm:spPr/>
      <dgm:t>
        <a:bodyPr/>
        <a:lstStyle/>
        <a:p>
          <a:endParaRPr lang="pl-PL"/>
        </a:p>
      </dgm:t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D59F1B2-2183-4DE4-9A54-E6B7F784E8AF}" type="pres">
      <dgm:prSet presAssocID="{2A6EB753-9C09-46A3-B83C-B8CC28BA36EC}" presName="Name13" presStyleLbl="parChTrans1D2" presStyleIdx="5" presStyleCnt="11"/>
      <dgm:spPr/>
      <dgm:t>
        <a:bodyPr/>
        <a:lstStyle/>
        <a:p>
          <a:endParaRPr lang="pl-PL"/>
        </a:p>
      </dgm:t>
    </dgm:pt>
    <dgm:pt modelId="{AA0F24AC-D103-48C4-AF27-EFDC1629F682}" type="pres">
      <dgm:prSet presAssocID="{48E9EC1D-A793-4397-8CEB-2926C791E12B}" presName="childText" presStyleLbl="bgAcc1" presStyleIdx="5" presStyleCnt="11" custScaleX="13066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AE0B4EB-2648-4B42-9DFA-C5C6651BDD41}" type="pres">
      <dgm:prSet presAssocID="{B0FD34BD-EF2E-43C1-A105-69B9709C1FF5}" presName="Name13" presStyleLbl="parChTrans1D2" presStyleIdx="6" presStyleCnt="11"/>
      <dgm:spPr/>
      <dgm:t>
        <a:bodyPr/>
        <a:lstStyle/>
        <a:p>
          <a:endParaRPr lang="pl-PL"/>
        </a:p>
      </dgm:t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60629"/>
      <dgm:spPr/>
      <dgm:t>
        <a:bodyPr/>
        <a:lstStyle/>
        <a:p>
          <a:endParaRPr lang="pl-PL"/>
        </a:p>
      </dgm:t>
    </dgm:pt>
    <dgm:pt modelId="{D9E20ABF-CA1C-43D9-A5B3-0B1C3DEF99B9}" type="pres">
      <dgm:prSet presAssocID="{C1BAA8FA-37E5-4C49-B861-0A36A964DE6B}" presName="rootConnector" presStyleLbl="node1" presStyleIdx="2" presStyleCnt="3"/>
      <dgm:spPr/>
      <dgm:t>
        <a:bodyPr/>
        <a:lstStyle/>
        <a:p>
          <a:endParaRPr lang="pl-PL"/>
        </a:p>
      </dgm:t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  <dgm:t>
        <a:bodyPr/>
        <a:lstStyle/>
        <a:p>
          <a:endParaRPr lang="pl-PL"/>
        </a:p>
      </dgm:t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7578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0104389-F205-4474-92E5-DC86EFA32F1C}" type="pres">
      <dgm:prSet presAssocID="{F0038DBE-994E-4E10-8807-FFB1BB4ADFB0}" presName="Name13" presStyleLbl="parChTrans1D2" presStyleIdx="8" presStyleCnt="11"/>
      <dgm:spPr/>
      <dgm:t>
        <a:bodyPr/>
        <a:lstStyle/>
        <a:p>
          <a:endParaRPr lang="pl-PL"/>
        </a:p>
      </dgm:t>
    </dgm:pt>
    <dgm:pt modelId="{4A94E088-F3B3-4707-8ED5-F4D9CE9D9832}" type="pres">
      <dgm:prSet presAssocID="{8C294B1B-A411-4DDA-87E4-03AC59E51B6E}" presName="childText" presStyleLbl="bgAcc1" presStyleIdx="8" presStyleCnt="11" custScaleX="123939" custLinFactNeighborX="7578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76922B2-91FC-4EC3-8EC3-A3073777D848}" type="pres">
      <dgm:prSet presAssocID="{F8139439-CFB9-4848-AF41-40F1FDC8131D}" presName="Name13" presStyleLbl="parChTrans1D2" presStyleIdx="9" presStyleCnt="11"/>
      <dgm:spPr/>
      <dgm:t>
        <a:bodyPr/>
        <a:lstStyle/>
        <a:p>
          <a:endParaRPr lang="pl-PL"/>
        </a:p>
      </dgm:t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7578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E037F27-D618-4C46-A295-2573D4C25184}" type="pres">
      <dgm:prSet presAssocID="{AC2FA2A5-B6C7-43F1-83AD-B04F55ADB390}" presName="Name13" presStyleLbl="parChTrans1D2" presStyleIdx="10" presStyleCnt="11"/>
      <dgm:spPr/>
      <dgm:t>
        <a:bodyPr/>
        <a:lstStyle/>
        <a:p>
          <a:endParaRPr lang="pl-PL"/>
        </a:p>
      </dgm:t>
    </dgm:pt>
    <dgm:pt modelId="{D64C2907-244A-488A-BBF4-ABABCC9855C5}" type="pres">
      <dgm:prSet presAssocID="{39361770-C73F-4206-9705-E0637B1785A9}" presName="childText" presStyleLbl="bgAcc1" presStyleIdx="10" presStyleCnt="11" custScaleX="128376" custLinFactNeighborX="7578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pl-PL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2800" b="1" dirty="0"/>
            <a:t>Obecne ciało</a:t>
          </a:r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pl-PL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pl-PL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Skażone</a:t>
          </a: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pl-PL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pl-PL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2800" b="1" dirty="0" err="1" smtClean="0"/>
            <a:t>Zmartwych-wstałe</a:t>
          </a:r>
          <a:r>
            <a:rPr lang="pl-PL" sz="2800" b="1" dirty="0" smtClean="0"/>
            <a:t> </a:t>
          </a:r>
          <a:r>
            <a:rPr lang="pl-PL" sz="2800" b="1" dirty="0"/>
            <a:t>ciało</a:t>
          </a:r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pl-PL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pl-PL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Nieskażone</a:t>
          </a: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pl-PL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pl-PL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Pozbawione chwały</a:t>
          </a: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pl-PL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pl-PL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Chwalebne</a:t>
          </a: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pl-PL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pl-PL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Słabe</a:t>
          </a: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pl-PL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pl-PL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Potężne</a:t>
          </a: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pl-PL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pl-PL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Cielesne</a:t>
          </a: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pl-PL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pl-PL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Duchowe</a:t>
          </a:r>
          <a:endParaRPr lang="pl-PL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pl-PL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pl-PL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  <dgm:t>
        <a:bodyPr/>
        <a:lstStyle/>
        <a:p>
          <a:endParaRPr lang="pl-PL"/>
        </a:p>
      </dgm:t>
    </dgm:pt>
    <dgm:pt modelId="{395691E4-26C2-459A-9166-EE18A7CB3B69}" type="pres">
      <dgm:prSet presAssocID="{83E17149-7319-469A-818C-1FF2DD659723}" presName="textNode" presStyleLbl="bgShp" presStyleIdx="0" presStyleCnt="2"/>
      <dgm:spPr/>
      <dgm:t>
        <a:bodyPr/>
        <a:lstStyle/>
        <a:p>
          <a:endParaRPr lang="pl-PL"/>
        </a:p>
      </dgm:t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  <dgm:t>
        <a:bodyPr/>
        <a:lstStyle/>
        <a:p>
          <a:endParaRPr lang="pl-PL"/>
        </a:p>
      </dgm:t>
    </dgm:pt>
    <dgm:pt modelId="{D4F6158D-9F4D-4126-8CA1-88202633B254}" type="pres">
      <dgm:prSet presAssocID="{8E83D547-BEA0-43D6-851F-FB2AB543E81A}" presName="textNode" presStyleLbl="bgShp" presStyleIdx="1" presStyleCnt="2"/>
      <dgm:spPr/>
      <dgm:t>
        <a:bodyPr/>
        <a:lstStyle/>
        <a:p>
          <a:endParaRPr lang="pl-PL"/>
        </a:p>
      </dgm:t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pl-PL"/>
        </a:p>
      </dgm:t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pl-PL"/>
        </a:p>
      </dgm:t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pl-PL"/>
        </a:p>
      </dgm:t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pl-PL"/>
        </a:p>
      </dgm:t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b="1" kern="1200" dirty="0">
              <a:solidFill>
                <a:schemeClr val="bg2">
                  <a:lumMod val="50000"/>
                </a:schemeClr>
              </a:solidFill>
            </a:rPr>
            <a:t>Zmartwychwstanie Jezusa</a:t>
          </a:r>
          <a:endParaRPr lang="pl-PL" sz="240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Czy zmartwychwstanie było faktem historycznym? </a:t>
          </a:r>
          <a:b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Koryntian </a:t>
          </a:r>
          <a:r>
            <a:rPr lang="pl-PL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15,1-11</a:t>
          </a: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pl-PL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4826" y="927946"/>
        <a:ext cx="3517776" cy="2010550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b="1" kern="1200" dirty="0">
              <a:solidFill>
                <a:schemeClr val="accent3">
                  <a:lumMod val="50000"/>
                </a:schemeClr>
              </a:solidFill>
            </a:rPr>
            <a:t>Konsekwencje zmartwychwstania Jezusa</a:t>
          </a:r>
          <a:endParaRPr lang="pl-PL" sz="24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Co, gdyby Chrystus nie zmartwychwstał? </a:t>
          </a:r>
          <a:b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Koryntian </a:t>
          </a:r>
          <a:r>
            <a:rPr lang="pl-PL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15,12-19</a:t>
          </a: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pl-PL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08733" y="928852"/>
        <a:ext cx="3517776" cy="932628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 gwarantuje zmartwychwstanie? </a:t>
          </a:r>
          <a:b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Koryntian </a:t>
          </a:r>
          <a:r>
            <a:rPr lang="pl-PL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15,20-34</a:t>
          </a: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pl-PL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08733" y="2004961"/>
        <a:ext cx="3517776" cy="932628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b="1" kern="1200" dirty="0">
              <a:solidFill>
                <a:schemeClr val="accent5">
                  <a:lumMod val="50000"/>
                </a:schemeClr>
              </a:solidFill>
            </a:rPr>
            <a:t>Nasze zmartwychwstanie</a:t>
          </a:r>
          <a:endParaRPr lang="pl-PL" sz="2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 jakim ciele zmartwychwstaniemy? </a:t>
          </a:r>
          <a:b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Koryntian </a:t>
          </a:r>
          <a:r>
            <a:rPr lang="pl-PL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15,35-49</a:t>
          </a: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pl-PL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12639" y="928852"/>
        <a:ext cx="3517776" cy="932628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Kiedy zmartwychwstaniemy? </a:t>
          </a:r>
          <a:b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Koryntian </a:t>
          </a:r>
          <a:r>
            <a:rPr lang="pl-PL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15,50-58</a:t>
          </a: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pl-PL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12639" y="2004961"/>
        <a:ext cx="3517776" cy="93262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6024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Jest głoszona</a:t>
          </a:r>
        </a:p>
      </dsp:txBody>
      <dsp:txXfrm>
        <a:off x="6024" y="0"/>
        <a:ext cx="1535447" cy="603766"/>
      </dsp:txXfrm>
    </dsp:sp>
    <dsp:sp modelId="{AF37FF43-353A-4927-B701-7D3665336D78}">
      <dsp:nvSpPr>
        <dsp:cNvPr id="0" name=""/>
        <dsp:cNvSpPr/>
      </dsp:nvSpPr>
      <dsp:spPr>
        <a:xfrm>
          <a:off x="1695016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000" b="1" kern="1200"/>
        </a:p>
      </dsp:txBody>
      <dsp:txXfrm>
        <a:off x="1695016" y="111487"/>
        <a:ext cx="325514" cy="380790"/>
      </dsp:txXfrm>
    </dsp:sp>
    <dsp:sp modelId="{EAD085D7-2CFB-403A-908B-420116A5AECF}">
      <dsp:nvSpPr>
        <dsp:cNvPr id="0" name=""/>
        <dsp:cNvSpPr/>
      </dsp:nvSpPr>
      <dsp:spPr>
        <a:xfrm>
          <a:off x="2155650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Jest przyjęta</a:t>
          </a:r>
        </a:p>
      </dsp:txBody>
      <dsp:txXfrm>
        <a:off x="2155650" y="0"/>
        <a:ext cx="1535447" cy="603766"/>
      </dsp:txXfrm>
    </dsp:sp>
    <dsp:sp modelId="{C5E937D9-F6F8-4C40-A5FD-52900AF2D166}">
      <dsp:nvSpPr>
        <dsp:cNvPr id="0" name=""/>
        <dsp:cNvSpPr/>
      </dsp:nvSpPr>
      <dsp:spPr>
        <a:xfrm>
          <a:off x="3844642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000" b="1" kern="1200"/>
        </a:p>
      </dsp:txBody>
      <dsp:txXfrm>
        <a:off x="3844642" y="111487"/>
        <a:ext cx="325514" cy="380790"/>
      </dsp:txXfrm>
    </dsp:sp>
    <dsp:sp modelId="{513371BA-BC18-4303-A20F-DD0852FD91EA}">
      <dsp:nvSpPr>
        <dsp:cNvPr id="0" name=""/>
        <dsp:cNvSpPr/>
      </dsp:nvSpPr>
      <dsp:spPr>
        <a:xfrm>
          <a:off x="4305277" y="0"/>
          <a:ext cx="194568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Trwa się w niej</a:t>
          </a:r>
        </a:p>
      </dsp:txBody>
      <dsp:txXfrm>
        <a:off x="4305277" y="0"/>
        <a:ext cx="1945688" cy="603766"/>
      </dsp:txXfrm>
    </dsp:sp>
    <dsp:sp modelId="{304BD7EC-1449-4DA1-963A-84B74052439F}">
      <dsp:nvSpPr>
        <dsp:cNvPr id="0" name=""/>
        <dsp:cNvSpPr/>
      </dsp:nvSpPr>
      <dsp:spPr>
        <a:xfrm>
          <a:off x="6404509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000" b="1" kern="1200"/>
        </a:p>
      </dsp:txBody>
      <dsp:txXfrm>
        <a:off x="6404509" y="111487"/>
        <a:ext cx="325514" cy="380790"/>
      </dsp:txXfrm>
    </dsp:sp>
    <dsp:sp modelId="{F9596D62-913C-41FA-ADE4-FD54834BAACF}">
      <dsp:nvSpPr>
        <dsp:cNvPr id="0" name=""/>
        <dsp:cNvSpPr/>
      </dsp:nvSpPr>
      <dsp:spPr>
        <a:xfrm>
          <a:off x="6865144" y="0"/>
          <a:ext cx="168228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dirty="0">
              <a:solidFill>
                <a:schemeClr val="tx1"/>
              </a:solidFill>
            </a:rPr>
            <a:t>Otrzymuje się zbawienie</a:t>
          </a:r>
        </a:p>
      </dsp:txBody>
      <dsp:txXfrm>
        <a:off x="6865144" y="0"/>
        <a:ext cx="1682282" cy="60376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212" y="0"/>
          <a:ext cx="270000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dirty="0">
              <a:solidFill>
                <a:schemeClr val="tx1"/>
              </a:solidFill>
              <a:effectLst/>
            </a:rPr>
            <a:t>Chrystus umarł za nasze grzechy</a:t>
          </a:r>
        </a:p>
      </dsp:txBody>
      <dsp:txXfrm>
        <a:off x="5212" y="0"/>
        <a:ext cx="2700005" cy="603766"/>
      </dsp:txXfrm>
    </dsp:sp>
    <dsp:sp modelId="{AF37FF43-353A-4927-B701-7D3665336D78}">
      <dsp:nvSpPr>
        <dsp:cNvPr id="0" name=""/>
        <dsp:cNvSpPr/>
      </dsp:nvSpPr>
      <dsp:spPr>
        <a:xfrm>
          <a:off x="290528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000" b="1" kern="1200"/>
        </a:p>
      </dsp:txBody>
      <dsp:txXfrm>
        <a:off x="2905285" y="53799"/>
        <a:ext cx="424142" cy="496166"/>
      </dsp:txXfrm>
    </dsp:sp>
    <dsp:sp modelId="{EAD085D7-2CFB-403A-908B-420116A5AECF}">
      <dsp:nvSpPr>
        <dsp:cNvPr id="0" name=""/>
        <dsp:cNvSpPr/>
      </dsp:nvSpPr>
      <dsp:spPr>
        <a:xfrm>
          <a:off x="3505486" y="0"/>
          <a:ext cx="20006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dirty="0">
              <a:solidFill>
                <a:schemeClr val="tx1"/>
              </a:solidFill>
              <a:effectLst/>
            </a:rPr>
            <a:t>Chrystusa pogrzebano</a:t>
          </a:r>
        </a:p>
      </dsp:txBody>
      <dsp:txXfrm>
        <a:off x="3505486" y="0"/>
        <a:ext cx="2000671" cy="603766"/>
      </dsp:txXfrm>
    </dsp:sp>
    <dsp:sp modelId="{C5E937D9-F6F8-4C40-A5FD-52900AF2D166}">
      <dsp:nvSpPr>
        <dsp:cNvPr id="0" name=""/>
        <dsp:cNvSpPr/>
      </dsp:nvSpPr>
      <dsp:spPr>
        <a:xfrm>
          <a:off x="570622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000" b="1" kern="1200"/>
        </a:p>
      </dsp:txBody>
      <dsp:txXfrm>
        <a:off x="5706225" y="53799"/>
        <a:ext cx="424142" cy="496166"/>
      </dsp:txXfrm>
    </dsp:sp>
    <dsp:sp modelId="{513371BA-BC18-4303-A20F-DD0852FD91EA}">
      <dsp:nvSpPr>
        <dsp:cNvPr id="0" name=""/>
        <dsp:cNvSpPr/>
      </dsp:nvSpPr>
      <dsp:spPr>
        <a:xfrm>
          <a:off x="6306426" y="0"/>
          <a:ext cx="224181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Chrystus zmartwychwstał </a:t>
          </a:r>
          <a:r>
            <a:rPr lang="pl-PL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3</a:t>
          </a:r>
          <a:r>
            <a:rPr lang="pl-PL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dnia</a:t>
          </a:r>
        </a:p>
      </dsp:txBody>
      <dsp:txXfrm>
        <a:off x="6306426" y="0"/>
        <a:ext cx="2241812" cy="603766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61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dirty="0">
              <a:solidFill>
                <a:srgbClr val="6B00B4"/>
              </a:solidFill>
            </a:rPr>
            <a:t>Piotr </a:t>
          </a:r>
          <a:r>
            <a:rPr lang="pl-PL" sz="1800" b="1" kern="1200" dirty="0" smtClean="0">
              <a:solidFill>
                <a:srgbClr val="6B00B4"/>
              </a:solidFill>
            </a:rPr>
            <a:t>            i </a:t>
          </a:r>
          <a:r>
            <a:rPr lang="pl-PL" sz="1800" b="1" kern="1200" dirty="0">
              <a:solidFill>
                <a:srgbClr val="6B00B4"/>
              </a:solidFill>
            </a:rPr>
            <a:t>Dwunastu</a:t>
          </a:r>
        </a:p>
      </dsp:txBody>
      <dsp:txXfrm>
        <a:off x="5619" y="0"/>
        <a:ext cx="1577171" cy="603766"/>
      </dsp:txXfrm>
    </dsp:sp>
    <dsp:sp modelId="{AF37FF43-353A-4927-B701-7D3665336D78}">
      <dsp:nvSpPr>
        <dsp:cNvPr id="0" name=""/>
        <dsp:cNvSpPr/>
      </dsp:nvSpPr>
      <dsp:spPr>
        <a:xfrm>
          <a:off x="174050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000" b="1" kern="1200">
            <a:solidFill>
              <a:schemeClr val="tx1"/>
            </a:solidFill>
          </a:endParaRPr>
        </a:p>
      </dsp:txBody>
      <dsp:txXfrm>
        <a:off x="1740507" y="106313"/>
        <a:ext cx="334360" cy="391138"/>
      </dsp:txXfrm>
    </dsp:sp>
    <dsp:sp modelId="{EAD085D7-2CFB-403A-908B-420116A5AECF}">
      <dsp:nvSpPr>
        <dsp:cNvPr id="0" name=""/>
        <dsp:cNvSpPr/>
      </dsp:nvSpPr>
      <dsp:spPr>
        <a:xfrm>
          <a:off x="221365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dirty="0">
              <a:solidFill>
                <a:srgbClr val="6B00B4"/>
              </a:solidFill>
            </a:rPr>
            <a:t>Ponad 500 braci</a:t>
          </a:r>
        </a:p>
      </dsp:txBody>
      <dsp:txXfrm>
        <a:off x="2213659" y="0"/>
        <a:ext cx="1577171" cy="603766"/>
      </dsp:txXfrm>
    </dsp:sp>
    <dsp:sp modelId="{C5E937D9-F6F8-4C40-A5FD-52900AF2D166}">
      <dsp:nvSpPr>
        <dsp:cNvPr id="0" name=""/>
        <dsp:cNvSpPr/>
      </dsp:nvSpPr>
      <dsp:spPr>
        <a:xfrm>
          <a:off x="394854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000" b="1" kern="1200">
            <a:solidFill>
              <a:schemeClr val="tx1"/>
            </a:solidFill>
          </a:endParaRPr>
        </a:p>
      </dsp:txBody>
      <dsp:txXfrm>
        <a:off x="3948547" y="106313"/>
        <a:ext cx="334360" cy="391138"/>
      </dsp:txXfrm>
    </dsp:sp>
    <dsp:sp modelId="{513371BA-BC18-4303-A20F-DD0852FD91EA}">
      <dsp:nvSpPr>
        <dsp:cNvPr id="0" name=""/>
        <dsp:cNvSpPr/>
      </dsp:nvSpPr>
      <dsp:spPr>
        <a:xfrm>
          <a:off x="4421699" y="0"/>
          <a:ext cx="176726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dirty="0" smtClean="0">
              <a:solidFill>
                <a:srgbClr val="6B00B4"/>
              </a:solidFill>
            </a:rPr>
            <a:t>Jakub              </a:t>
          </a:r>
          <a:r>
            <a:rPr lang="pl-PL" sz="1800" b="1" kern="1200" dirty="0">
              <a:solidFill>
                <a:srgbClr val="6B00B4"/>
              </a:solidFill>
            </a:rPr>
            <a:t>i apostołowie</a:t>
          </a:r>
        </a:p>
      </dsp:txBody>
      <dsp:txXfrm>
        <a:off x="4421699" y="0"/>
        <a:ext cx="1767267" cy="603766"/>
      </dsp:txXfrm>
    </dsp:sp>
    <dsp:sp modelId="{304BD7EC-1449-4DA1-963A-84B74052439F}">
      <dsp:nvSpPr>
        <dsp:cNvPr id="0" name=""/>
        <dsp:cNvSpPr/>
      </dsp:nvSpPr>
      <dsp:spPr>
        <a:xfrm>
          <a:off x="6346684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000" b="1" kern="1200">
            <a:solidFill>
              <a:schemeClr val="tx1"/>
            </a:solidFill>
          </a:endParaRPr>
        </a:p>
      </dsp:txBody>
      <dsp:txXfrm>
        <a:off x="6346684" y="106313"/>
        <a:ext cx="334360" cy="391138"/>
      </dsp:txXfrm>
    </dsp:sp>
    <dsp:sp modelId="{F9596D62-913C-41FA-ADE4-FD54834BAACF}">
      <dsp:nvSpPr>
        <dsp:cNvPr id="0" name=""/>
        <dsp:cNvSpPr/>
      </dsp:nvSpPr>
      <dsp:spPr>
        <a:xfrm>
          <a:off x="6819835" y="0"/>
          <a:ext cx="172799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dirty="0">
              <a:solidFill>
                <a:srgbClr val="6B00B4"/>
              </a:solidFill>
            </a:rPr>
            <a:t>Paweł „jakby poroniony”</a:t>
          </a:r>
        </a:p>
      </dsp:txBody>
      <dsp:txXfrm>
        <a:off x="6819835" y="0"/>
        <a:ext cx="1727996" cy="603766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-244625" y="0"/>
          <a:ext cx="1957086" cy="195708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733918" y="0"/>
          <a:ext cx="10862583" cy="1957086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/>
            <a:t>Głoszenie ewangelii jest daremne [pozbawione sensu] (1 </a:t>
          </a:r>
          <a:r>
            <a:rPr lang="pl-PL" sz="2000" b="1" kern="1200" dirty="0" smtClean="0"/>
            <a:t>Kor 15,14a</a:t>
          </a:r>
          <a:r>
            <a:rPr lang="pl-PL" sz="2000" b="1" kern="1200" dirty="0"/>
            <a:t>)</a:t>
          </a:r>
          <a:endParaRPr lang="pl-PL" sz="2000" kern="1200" dirty="0"/>
        </a:p>
      </dsp:txBody>
      <dsp:txXfrm>
        <a:off x="733918" y="0"/>
        <a:ext cx="10862583" cy="313133"/>
      </dsp:txXfrm>
    </dsp:sp>
    <dsp:sp modelId="{08CB1732-E410-44DE-BAB3-B3DB1EF5E491}">
      <dsp:nvSpPr>
        <dsp:cNvPr id="0" name=""/>
        <dsp:cNvSpPr/>
      </dsp:nvSpPr>
      <dsp:spPr>
        <a:xfrm>
          <a:off x="-39131" y="313133"/>
          <a:ext cx="1546098" cy="15460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244667" y="313133"/>
          <a:ext cx="11841085" cy="1546098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/>
            <a:t>Nasza wiara jest daremna [pozbawiona sensu] (1 </a:t>
          </a:r>
          <a:r>
            <a:rPr lang="pl-PL" sz="2000" b="1" kern="1200" dirty="0" smtClean="0"/>
            <a:t>Kor 15,14b</a:t>
          </a:r>
          <a:r>
            <a:rPr lang="pl-PL" sz="2000" b="1" kern="1200" dirty="0"/>
            <a:t>) [bezużyteczna] (1 </a:t>
          </a:r>
          <a:r>
            <a:rPr lang="pl-PL" sz="2000" b="1" kern="1200" dirty="0" smtClean="0"/>
            <a:t>Kor 15,17a</a:t>
          </a:r>
          <a:r>
            <a:rPr lang="pl-PL" sz="2000" b="1" kern="1200" dirty="0"/>
            <a:t>)</a:t>
          </a:r>
          <a:endParaRPr lang="pl-PL" sz="2000" kern="1200" dirty="0"/>
        </a:p>
      </dsp:txBody>
      <dsp:txXfrm>
        <a:off x="244667" y="313133"/>
        <a:ext cx="11841085" cy="313133"/>
      </dsp:txXfrm>
    </dsp:sp>
    <dsp:sp modelId="{07C7EC39-99BA-42BB-A972-C76C08FD5A7F}">
      <dsp:nvSpPr>
        <dsp:cNvPr id="0" name=""/>
        <dsp:cNvSpPr/>
      </dsp:nvSpPr>
      <dsp:spPr>
        <a:xfrm>
          <a:off x="166362" y="626267"/>
          <a:ext cx="1135110" cy="11351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733918" y="626267"/>
          <a:ext cx="10862583" cy="1135110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/>
            <a:t>Jesteśmy fałszywymi świadkami (1 </a:t>
          </a:r>
          <a:r>
            <a:rPr lang="pl-PL" sz="2000" b="1" kern="1200" dirty="0" smtClean="0"/>
            <a:t>Kor 15,15</a:t>
          </a:r>
          <a:r>
            <a:rPr lang="pl-PL" sz="2000" b="1" kern="1200" dirty="0"/>
            <a:t>)</a:t>
          </a:r>
          <a:endParaRPr lang="pl-PL" sz="2000" kern="1200" dirty="0"/>
        </a:p>
      </dsp:txBody>
      <dsp:txXfrm>
        <a:off x="733918" y="626267"/>
        <a:ext cx="10862583" cy="313133"/>
      </dsp:txXfrm>
    </dsp:sp>
    <dsp:sp modelId="{01D62694-46A6-4FA3-9691-3354DD0B7495}">
      <dsp:nvSpPr>
        <dsp:cNvPr id="0" name=""/>
        <dsp:cNvSpPr/>
      </dsp:nvSpPr>
      <dsp:spPr>
        <a:xfrm>
          <a:off x="371857" y="939401"/>
          <a:ext cx="724122" cy="72412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733918" y="939401"/>
          <a:ext cx="10862583" cy="724122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/>
            <a:t>Nadal jesteśmy w naszych grzechach (1 </a:t>
          </a:r>
          <a:r>
            <a:rPr lang="pl-PL" sz="2000" b="1" kern="1200" dirty="0" smtClean="0"/>
            <a:t>Kor 15,17b</a:t>
          </a:r>
          <a:r>
            <a:rPr lang="pl-PL" sz="2000" b="1" kern="1200" dirty="0"/>
            <a:t>)</a:t>
          </a:r>
          <a:endParaRPr lang="pl-PL" sz="2000" kern="1200" dirty="0"/>
        </a:p>
      </dsp:txBody>
      <dsp:txXfrm>
        <a:off x="733918" y="939401"/>
        <a:ext cx="10862583" cy="313133"/>
      </dsp:txXfrm>
    </dsp:sp>
    <dsp:sp modelId="{36461A45-8793-413D-9A01-83C1F803C4B6}">
      <dsp:nvSpPr>
        <dsp:cNvPr id="0" name=""/>
        <dsp:cNvSpPr/>
      </dsp:nvSpPr>
      <dsp:spPr>
        <a:xfrm>
          <a:off x="577351" y="1252535"/>
          <a:ext cx="313133" cy="3131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733918" y="1252535"/>
          <a:ext cx="10862583" cy="313133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Ci, którzy umarli, nie powrócą już do życia (1 </a:t>
          </a:r>
          <a:r>
            <a:rPr lang="pl-PL" sz="2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 15,18</a:t>
          </a:r>
          <a:r>
            <a:rPr lang="pl-PL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pl-PL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33918" y="1252535"/>
        <a:ext cx="10862583" cy="313133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387408" y="196383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13539" y="196383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564255" y="196383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689811" y="196383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476190" y="892"/>
          <a:ext cx="2204564" cy="1543278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653741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 dirty="0"/>
            <a:t>1 Koryntian </a:t>
          </a:r>
          <a:r>
            <a:rPr lang="pl-PL" sz="1400" b="1" kern="1200" dirty="0" smtClean="0"/>
            <a:t>15,30-32</a:t>
          </a:r>
          <a:endParaRPr lang="pl-PL" sz="1400" kern="1200" dirty="0"/>
        </a:p>
      </dsp:txBody>
      <dsp:txXfrm>
        <a:off x="653741" y="1556529"/>
        <a:ext cx="2114930" cy="193663"/>
      </dsp:txXfrm>
    </dsp:sp>
    <dsp:sp modelId="{6A701035-EFDB-4B6C-B7A0-DE80378EE925}">
      <dsp:nvSpPr>
        <dsp:cNvPr id="0" name=""/>
        <dsp:cNvSpPr/>
      </dsp:nvSpPr>
      <dsp:spPr>
        <a:xfrm>
          <a:off x="2969501" y="185191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/>
            <a:t>Warto głosić ewangelię, nawet jeśli wiąże się to z cierpieniem lub niebezpieczeństwem.</a:t>
          </a:r>
          <a:endParaRPr lang="pl-PL" sz="2000" kern="1200" dirty="0"/>
        </a:p>
      </dsp:txBody>
      <dsp:txXfrm>
        <a:off x="2969501" y="185191"/>
        <a:ext cx="2659139" cy="1631523"/>
      </dsp:txXfrm>
    </dsp:sp>
    <dsp:sp modelId="{8763741F-B3F3-44DB-8758-2F6FDA227D2A}">
      <dsp:nvSpPr>
        <dsp:cNvPr id="0" name=""/>
        <dsp:cNvSpPr/>
      </dsp:nvSpPr>
      <dsp:spPr>
        <a:xfrm>
          <a:off x="6125166" y="892"/>
          <a:ext cx="2204564" cy="154327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303171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 dirty="0"/>
            <a:t>1 Koryntian </a:t>
          </a:r>
          <a:r>
            <a:rPr lang="pl-PL" sz="1400" b="1" kern="1200" dirty="0" smtClean="0"/>
            <a:t>15,33-34</a:t>
          </a:r>
          <a:endParaRPr lang="pl-PL" sz="1400" kern="1200" dirty="0"/>
        </a:p>
      </dsp:txBody>
      <dsp:txXfrm>
        <a:off x="6303171" y="1556529"/>
        <a:ext cx="2114930" cy="193663"/>
      </dsp:txXfrm>
    </dsp:sp>
    <dsp:sp modelId="{33F95000-01A7-40D4-B95E-9A5C63CA5C7F}">
      <dsp:nvSpPr>
        <dsp:cNvPr id="0" name=""/>
        <dsp:cNvSpPr/>
      </dsp:nvSpPr>
      <dsp:spPr>
        <a:xfrm>
          <a:off x="8583335" y="196383"/>
          <a:ext cx="2737283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/>
            <a:t>Warto żyć zgodnie </a:t>
          </a:r>
          <a:r>
            <a:rPr lang="pl-PL" sz="2000" b="1" kern="1200" dirty="0" smtClean="0"/>
            <a:t>        z </a:t>
          </a:r>
          <a:r>
            <a:rPr lang="pl-PL" sz="2000" b="1" kern="1200" dirty="0"/>
            <a:t>zasadami biblijnymi.</a:t>
          </a:r>
          <a:endParaRPr lang="pl-PL" sz="2000" kern="1200" dirty="0"/>
        </a:p>
      </dsp:txBody>
      <dsp:txXfrm>
        <a:off x="8583335" y="196383"/>
        <a:ext cx="2737283" cy="1631523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Ciała roślinne </a:t>
          </a:r>
          <a:b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pl-PL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 15,35-38</a:t>
          </a: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sp:txBody>
      <dsp:txXfrm>
        <a:off x="721245" y="2588"/>
        <a:ext cx="2394960" cy="824932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/>
            <a:t>Zasiewa się ziarno</a:t>
          </a:r>
        </a:p>
      </dsp:txBody>
      <dsp:txXfrm>
        <a:off x="1200277" y="1033753"/>
        <a:ext cx="1674758" cy="824932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/>
            <a:t>Zbiera się zboże</a:t>
          </a:r>
        </a:p>
      </dsp:txBody>
      <dsp:txXfrm>
        <a:off x="1200277" y="2064919"/>
        <a:ext cx="1674758" cy="824932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/>
            <a:t>Bóg daje każdej roślinie takie ciało, jakie chce.</a:t>
          </a:r>
        </a:p>
      </dsp:txBody>
      <dsp:txXfrm>
        <a:off x="1200277" y="3096085"/>
        <a:ext cx="1674758" cy="1542525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Ciała fizyczne </a:t>
          </a:r>
          <a:br>
            <a:rPr lang="pl-PL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pl-PL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</a:t>
          </a:r>
          <a:r>
            <a:rPr lang="pl-PL" sz="2000" b="1" kern="12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 15,39</a:t>
          </a:r>
          <a:r>
            <a:rPr lang="pl-PL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)</a:t>
          </a:r>
        </a:p>
      </dsp:txBody>
      <dsp:txXfrm>
        <a:off x="4588348" y="2588"/>
        <a:ext cx="2394960" cy="824932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/>
            <a:t>Ciało człowieka</a:t>
          </a:r>
        </a:p>
      </dsp:txBody>
      <dsp:txXfrm>
        <a:off x="5067340" y="1033753"/>
        <a:ext cx="1724623" cy="824932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/>
            <a:t>Ciała zwierząt</a:t>
          </a:r>
        </a:p>
      </dsp:txBody>
      <dsp:txXfrm>
        <a:off x="5067340" y="2064919"/>
        <a:ext cx="1724623" cy="824932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/>
            <a:t>Ciało ryb</a:t>
          </a:r>
        </a:p>
      </dsp:txBody>
      <dsp:txXfrm>
        <a:off x="5067340" y="3096085"/>
        <a:ext cx="1724623" cy="824932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/>
            <a:t>Ciało ptaków</a:t>
          </a:r>
        </a:p>
      </dsp:txBody>
      <dsp:txXfrm>
        <a:off x="5067340" y="4127251"/>
        <a:ext cx="1724623" cy="824932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Ciała niebieskie </a:t>
          </a:r>
          <a:b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pl-PL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 15,40-41</a:t>
          </a: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sp:txBody>
      <dsp:txXfrm>
        <a:off x="8396072" y="2588"/>
        <a:ext cx="2394960" cy="824932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/>
            <a:t>Chwała słońca</a:t>
          </a:r>
          <a:endParaRPr lang="pl-PL" sz="2000" b="1" kern="1200" dirty="0"/>
        </a:p>
      </dsp:txBody>
      <dsp:txXfrm>
        <a:off x="8875008" y="1033753"/>
        <a:ext cx="1635861" cy="824932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/>
            <a:t>Chwała księżyca</a:t>
          </a:r>
          <a:endParaRPr lang="pl-PL" sz="2000" b="1" kern="1200" dirty="0"/>
        </a:p>
      </dsp:txBody>
      <dsp:txXfrm>
        <a:off x="8875008" y="2064919"/>
        <a:ext cx="1635861" cy="824932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/>
            <a:t>Chwała gwiazd</a:t>
          </a:r>
        </a:p>
      </dsp:txBody>
      <dsp:txXfrm>
        <a:off x="8875008" y="3096085"/>
        <a:ext cx="1635861" cy="824932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694424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dirty="0"/>
            <a:t>Każde ma własną chwałę (blask</a:t>
          </a:r>
          <a:r>
            <a:rPr lang="pl-PL" sz="2000" b="1" kern="1200" dirty="0"/>
            <a:t>)</a:t>
          </a:r>
        </a:p>
      </dsp:txBody>
      <dsp:txXfrm>
        <a:off x="8875008" y="4127251"/>
        <a:ext cx="1694424" cy="824932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b="1" kern="1200" dirty="0"/>
            <a:t>Obecne ciało</a:t>
          </a:r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Skażone</a:t>
          </a:r>
        </a:p>
      </dsp:txBody>
      <dsp:txXfrm>
        <a:off x="244812" y="1379347"/>
        <a:ext cx="1938350" cy="669750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Pozbawione chwały</a:t>
          </a:r>
        </a:p>
      </dsp:txBody>
      <dsp:txXfrm>
        <a:off x="244812" y="2152136"/>
        <a:ext cx="1938350" cy="669750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Słabe</a:t>
          </a:r>
        </a:p>
      </dsp:txBody>
      <dsp:txXfrm>
        <a:off x="244812" y="2924925"/>
        <a:ext cx="1938350" cy="669750"/>
      </dsp:txXfrm>
    </dsp:sp>
    <dsp:sp modelId="{A105ADEC-5198-496D-85FE-C3796490967F}">
      <dsp:nvSpPr>
        <dsp:cNvPr id="0" name=""/>
        <dsp:cNvSpPr/>
      </dsp:nvSpPr>
      <dsp:spPr>
        <a:xfrm>
          <a:off x="244812" y="3697714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Cielesne</a:t>
          </a:r>
        </a:p>
      </dsp:txBody>
      <dsp:txXfrm>
        <a:off x="244812" y="3697714"/>
        <a:ext cx="1938350" cy="669750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b="1" kern="1200" dirty="0" err="1" smtClean="0"/>
            <a:t>Zmartwych-wstałe</a:t>
          </a:r>
          <a:r>
            <a:rPr lang="pl-PL" sz="2800" b="1" kern="1200" dirty="0" smtClean="0"/>
            <a:t> </a:t>
          </a:r>
          <a:r>
            <a:rPr lang="pl-PL" sz="2800" b="1" kern="1200" dirty="0"/>
            <a:t>ciało</a:t>
          </a:r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Nieskażone</a:t>
          </a:r>
        </a:p>
      </dsp:txBody>
      <dsp:txXfrm>
        <a:off x="2849471" y="1379347"/>
        <a:ext cx="1938350" cy="669750"/>
      </dsp:txXfrm>
    </dsp:sp>
    <dsp:sp modelId="{194D72CE-67D1-4742-B9A6-0D1582C12846}">
      <dsp:nvSpPr>
        <dsp:cNvPr id="0" name=""/>
        <dsp:cNvSpPr/>
      </dsp:nvSpPr>
      <dsp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Chwalebne</a:t>
          </a:r>
        </a:p>
      </dsp:txBody>
      <dsp:txXfrm>
        <a:off x="2849471" y="2152136"/>
        <a:ext cx="1938350" cy="669750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Potężne</a:t>
          </a:r>
        </a:p>
      </dsp:txBody>
      <dsp:txXfrm>
        <a:off x="2849471" y="2924925"/>
        <a:ext cx="1938350" cy="669750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Duchowe</a:t>
          </a:r>
          <a:endParaRPr lang="pl-PL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49471" y="3697714"/>
        <a:ext cx="1938350" cy="6697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tekstu wzorca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xmlns="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xmlns="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1 Kor. 15:14 - G2756 - κενός – </a:t>
            </a:r>
            <a:r>
              <a:rPr lang="pl-PL" dirty="0" err="1"/>
              <a:t>kenós</a:t>
            </a:r>
            <a:endParaRPr lang="pl-PL" dirty="0"/>
          </a:p>
          <a:p>
            <a:r>
              <a:rPr lang="pl-PL" dirty="0"/>
              <a:t>Definicja: pusty (dosłownie lub w przenośni)</a:t>
            </a:r>
          </a:p>
          <a:p>
            <a:endParaRPr lang="pl-P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1 Kor. 15:17 - G3152 - μάτα </a:t>
            </a:r>
            <a:r>
              <a:rPr lang="pl-PL" dirty="0" err="1"/>
              <a:t>ιος </a:t>
            </a:r>
            <a:r>
              <a:rPr lang="pl-PL" dirty="0"/>
              <a:t>– </a:t>
            </a:r>
            <a:r>
              <a:rPr lang="pl-PL" dirty="0" err="1"/>
              <a:t>mátaios</a:t>
            </a:r>
            <a:endParaRPr lang="pl-PL" dirty="0"/>
          </a:p>
          <a:p>
            <a:r>
              <a:rPr lang="pl-PL" dirty="0"/>
              <a:t>Definicja: pusty, to znaczy (dosłownie) bezużyteczny</a:t>
            </a:r>
          </a:p>
          <a:p>
            <a:endParaRPr lang="pl-P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36502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58413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 tytułu wzorca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podtytułu wzorca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901361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 tytułu wzorca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tekstu wzorca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664450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 tytułu wzorca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tekstu wzorca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692083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 tytułu wzorca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podtytułu wzorca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910224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 tytułu wzorca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tekstu wzorca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667311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 tytułu wzorca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tekstu wzorca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545226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 tytułu wzorca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tekstu wzorca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tekstu wzorca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120858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 tytułu wzorca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tekstu wzorca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tekstu wzorca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tekstu wzorca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tekstu wzorca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553990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 tytułu wzorca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215406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317739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 tytułu wzorca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tekstu wzorca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tekstu wzorca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54006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 tytułu wzorca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tekstu wzorca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263349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 tytułu wzorca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tekstu wzorca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107716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 tytułu wzorca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tekstu wzorca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043750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 tytułu wzorca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tekstu wzorca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545356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 tytułu wzorca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tekstu wzorca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65140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 tytułu wzorca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tekstu wzorca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tekstu wzorca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147831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 tytułu wzorca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tekstu wzorca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tekstu wzorca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tekstu wzorca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tekstu wzorca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99985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 tytułu wzorca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6342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380125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 tytułu wzorca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tekstu wzorca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tekstu wzorca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725517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 tytułu wzorca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tekstu wzorca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344486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 tytułu wzorca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tekstu wzorca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 tytułu wzorca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tekstu wzorca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pl-PL" smtClean="0"/>
              <a:pPr/>
              <a:t>20.08.2026</a:t>
            </a:fld>
            <a:endParaRPr lang="pl-P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75512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9.jpeg"/><Relationship Id="rId3" Type="http://schemas.openxmlformats.org/officeDocument/2006/relationships/diagramData" Target="../diagrams/data2.xml"/><Relationship Id="rId21" Type="http://schemas.openxmlformats.org/officeDocument/2006/relationships/image" Target="../media/image11.jpe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8.jpeg"/><Relationship Id="rId16" Type="http://schemas.openxmlformats.org/officeDocument/2006/relationships/diagramColors" Target="../diagrams/colors4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18.jpeg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microsoft.com/office/2007/relationships/hdphoto" Target="../media/hdphoto2.wdp"/><Relationship Id="rId5" Type="http://schemas.openxmlformats.org/officeDocument/2006/relationships/diagramData" Target="../diagrams/data6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207334" y="273776"/>
            <a:ext cx="11777332" cy="556357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/>
            <a:r>
              <a:rPr lang="pl-PL" sz="4000" b="1" dirty="0">
                <a:ln/>
                <a:solidFill>
                  <a:schemeClr val="bg2"/>
                </a:solidFill>
              </a:rPr>
              <a:t>MOC ZMARTWYCHWSTANIA CHRYSTUSA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95241F47-C3C1-A1E3-F2DA-E302E98D8B0C}"/>
              </a:ext>
            </a:extLst>
          </p:cNvPr>
          <p:cNvSpPr txBox="1"/>
          <p:nvPr/>
        </p:nvSpPr>
        <p:spPr>
          <a:xfrm>
            <a:off x="0" y="6519446"/>
            <a:ext cx="29915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Lekcja 8 na </a:t>
            </a:r>
            <a:r>
              <a:rPr lang="pl-PL" sz="1600" b="1" dirty="0" smtClean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22. </a:t>
            </a:r>
            <a:r>
              <a:rPr lang="pl-PL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sierpnia 2026</a:t>
            </a:r>
          </a:p>
        </p:txBody>
      </p:sp>
    </p:spTree>
    <p:extLst>
      <p:ext uri="{BB962C8B-B14F-4D97-AF65-F5344CB8AC3E}">
        <p14:creationId xmlns:p14="http://schemas.microsoft.com/office/powerpoint/2010/main" xmlns="" val="812857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F0F60CF4-AB3D-A920-6A4A-65FBEFA0830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pl-PL" sz="4400" b="1" dirty="0">
                <a:ln/>
                <a:solidFill>
                  <a:schemeClr val="accent4">
                    <a:lumMod val="75000"/>
                  </a:schemeClr>
                </a:solidFill>
              </a:rPr>
              <a:t>W JAKIM CIELE ZMARTWYCHWSTANIEMY?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BDB1A97-DBF6-D559-79CC-26A4EB2C0FBC}"/>
              </a:ext>
            </a:extLst>
          </p:cNvPr>
          <p:cNvSpPr txBox="1"/>
          <p:nvPr/>
        </p:nvSpPr>
        <p:spPr>
          <a:xfrm>
            <a:off x="337804" y="712291"/>
            <a:ext cx="115202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„Tak też jest ze zmartwychwstaniem umarłych. Sieje się w skażeniu, powstaje w </a:t>
            </a:r>
            <a:r>
              <a:rPr lang="pl-PL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nieskażoności</a:t>
            </a:r>
            <a:r>
              <a:rPr lang="pl-PL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        </a:t>
            </a:r>
            <a:r>
              <a:rPr lang="pl-PL" sz="1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pl-PL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 Koryntian </a:t>
            </a:r>
            <a:r>
              <a:rPr lang="pl-PL" sz="1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15,42</a:t>
            </a:r>
            <a:r>
              <a:rPr lang="pl-PL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xmlns="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4273867754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02C8BFF0-6AC3-9E00-B8A2-5EDFE7C999AC}"/>
              </a:ext>
            </a:extLst>
          </p:cNvPr>
          <p:cNvSpPr txBox="1"/>
          <p:nvPr/>
        </p:nvSpPr>
        <p:spPr>
          <a:xfrm>
            <a:off x="124157" y="1297066"/>
            <a:ext cx="6755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/>
              <a:t>Porównania dotyczące zmartwychwstałego ciała: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xmlns="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xmlns="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3328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xmlns="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03328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xmlns="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03328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xmlns="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3323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25268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t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xmlns="" id="{CF16A0FF-8245-100A-A1EE-7678710720B9}"/>
              </a:ext>
            </a:extLst>
          </p:cNvPr>
          <p:cNvSpPr/>
          <p:nvPr/>
        </p:nvSpPr>
        <p:spPr>
          <a:xfrm>
            <a:off x="214271" y="1243771"/>
            <a:ext cx="5045399" cy="858440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sp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2000" b="1" kern="1200" dirty="0">
                <a:solidFill>
                  <a:schemeClr val="tx1"/>
                </a:solidFill>
              </a:rPr>
              <a:t>Jaka jest różnica między obecnym ciałem a ciałem zmartwychwstałym?</a:t>
            </a:r>
            <a:br>
              <a:rPr lang="pl-PL" sz="2000" b="1" kern="1200" dirty="0">
                <a:solidFill>
                  <a:schemeClr val="tx1"/>
                </a:solidFill>
              </a:rPr>
            </a:br>
            <a:r>
              <a:rPr lang="pl-PL" sz="2000" b="1" kern="1200" dirty="0">
                <a:solidFill>
                  <a:schemeClr val="tx1"/>
                </a:solidFill>
              </a:rPr>
              <a:t>(1 </a:t>
            </a:r>
            <a:r>
              <a:rPr lang="pl-PL" sz="2000" b="1" kern="1200" dirty="0" smtClean="0">
                <a:solidFill>
                  <a:schemeClr val="tx1"/>
                </a:solidFill>
              </a:rPr>
              <a:t>Kor 15,42-44</a:t>
            </a:r>
            <a:r>
              <a:rPr lang="pl-PL" sz="2000" b="1" kern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861097F4-36FA-8E15-D85C-B2E0B5647373}"/>
              </a:ext>
            </a:extLst>
          </p:cNvPr>
          <p:cNvSpPr txBox="1"/>
          <p:nvPr/>
        </p:nvSpPr>
        <p:spPr>
          <a:xfrm>
            <a:off x="5503873" y="5156583"/>
            <a:ext cx="6528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/>
              <a:t>Adam miał ciało ziemskie, drugi Adam [Jezus] ciało niebiańskie. Przy zmartwychwstaniu nasze ciało zostanie przemienione na podobieństwo ciała Chrystusa, czyli będzie nieskażone, chwalebne, potężne, duchowe i </a:t>
            </a:r>
            <a:r>
              <a:rPr lang="pl-PL" sz="2000" b="1" dirty="0" smtClean="0"/>
              <a:t>niebiańskie (1 Kor 15,45-49</a:t>
            </a:r>
            <a:r>
              <a:rPr lang="pl-PL" sz="2000" b="1" dirty="0"/>
              <a:t>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xmlns="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912897716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DF23FCD1-3C8E-A55F-09B8-6E02E999E8E3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pl-PL" sz="4400" b="1" dirty="0">
                <a:ln/>
                <a:solidFill>
                  <a:schemeClr val="accent4">
                    <a:lumMod val="75000"/>
                  </a:schemeClr>
                </a:solidFill>
              </a:rPr>
              <a:t>W JAKIM CIELE ZMARTWYCHWSTANIEMY?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E9961501-0E52-5A03-4DDA-B417BA69FAB3}"/>
              </a:ext>
            </a:extLst>
          </p:cNvPr>
          <p:cNvSpPr txBox="1"/>
          <p:nvPr/>
        </p:nvSpPr>
        <p:spPr>
          <a:xfrm>
            <a:off x="0" y="623840"/>
            <a:ext cx="121707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„Tak też jest ze zmartwychwstaniem umarłych. Sieje się w skażeniu, powstaje w </a:t>
            </a:r>
            <a:r>
              <a:rPr lang="pl-PL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nieskażoności</a:t>
            </a:r>
            <a:r>
              <a:rPr lang="pl-PL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</a:t>
            </a:r>
            <a:r>
              <a:rPr lang="pl-PL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pl-PL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        </a:t>
            </a:r>
            <a:r>
              <a:rPr lang="pl-PL" sz="14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pl-PL" sz="1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 Koryntian </a:t>
            </a:r>
            <a:r>
              <a:rPr lang="pl-PL" sz="14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15,42</a:t>
            </a:r>
            <a:r>
              <a:rPr lang="pl-PL" sz="1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611799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E1A87DA5-DB4E-9FCB-B633-4B9AB12B86B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KIEDY ZMARTWYCHWSTANIEMY?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F6600A8-AFDC-EB22-8DF1-510A4C283957}"/>
              </a:ext>
            </a:extLst>
          </p:cNvPr>
          <p:cNvSpPr txBox="1"/>
          <p:nvPr/>
        </p:nvSpPr>
        <p:spPr>
          <a:xfrm>
            <a:off x="603593" y="696565"/>
            <a:ext cx="109287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„Oto, oznajmiam wam tajemnicę: nie wszyscy zaśniemy, ale wszyscy zostaniemy przemienieni</a:t>
            </a:r>
            <a:r>
              <a:rPr lang="pl-PL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                    </a:t>
            </a:r>
            <a:r>
              <a:rPr lang="pl-PL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Koryntian </a:t>
            </a:r>
            <a:r>
              <a:rPr lang="pl-PL" sz="14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15,51</a:t>
            </a:r>
            <a:r>
              <a:rPr lang="pl-PL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  <a:endParaRPr lang="pl-PL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7A8835EF-B7C1-8F4C-889E-383F11938BC4}"/>
              </a:ext>
            </a:extLst>
          </p:cNvPr>
          <p:cNvSpPr txBox="1"/>
          <p:nvPr/>
        </p:nvSpPr>
        <p:spPr>
          <a:xfrm>
            <a:off x="1926904" y="1403501"/>
            <a:ext cx="81794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/>
              <a:t>Zanim Paweł określi moment zmartwychwstania i wyjaśni, co stanie się wtedy z naszymi ciałami, stwierdza, że „ciało i krew nie mogą odziedziczyć Królestwa Bożego” (1 </a:t>
            </a:r>
            <a:r>
              <a:rPr lang="pl-PL" sz="2000" b="1" dirty="0" smtClean="0"/>
              <a:t>Kor 15,50</a:t>
            </a:r>
            <a:r>
              <a:rPr lang="pl-PL" sz="2000" b="1" dirty="0"/>
              <a:t>). Czy oznacza to, że po zmartwychwstaniu nie będziemy mieli fizycznego ciała?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06388" y="1466006"/>
            <a:ext cx="1915491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9911182" y="4547015"/>
            <a:ext cx="2199279" cy="2121698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7292584" y="4547015"/>
            <a:ext cx="2392368" cy="21216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95693" y="1435400"/>
            <a:ext cx="1717797" cy="293926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xmlns="" id="{D4E5F6CA-E006-4618-4187-3E1308A16959}"/>
              </a:ext>
            </a:extLst>
          </p:cNvPr>
          <p:cNvSpPr txBox="1"/>
          <p:nvPr/>
        </p:nvSpPr>
        <p:spPr>
          <a:xfrm>
            <a:off x="81539" y="4462662"/>
            <a:ext cx="70096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/>
              <a:t>Podczas powtórnego przyjścia Chrystusa ciało, które ulega skażeniu, zostanie przemienione w ciało nieskażone, takie jak ciało, w którym zmartwychwstał Jezus (1 </a:t>
            </a:r>
            <a:r>
              <a:rPr lang="pl-PL" sz="2000" b="1" dirty="0" smtClean="0"/>
              <a:t>Kor 15,51-55</a:t>
            </a:r>
            <a:r>
              <a:rPr lang="pl-PL" sz="2000" b="1" dirty="0"/>
              <a:t>; </a:t>
            </a:r>
            <a:r>
              <a:rPr lang="pl-PL" sz="2000" b="1" dirty="0" err="1" smtClean="0"/>
              <a:t>Łk</a:t>
            </a:r>
            <a:r>
              <a:rPr lang="pl-PL" sz="2000" b="1" dirty="0" smtClean="0"/>
              <a:t> 24,36-40</a:t>
            </a:r>
            <a:r>
              <a:rPr lang="pl-PL" sz="2000" b="1" dirty="0"/>
              <a:t>).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750551B8-EB63-5FD1-17C5-571F2EF5DB3A}"/>
              </a:ext>
            </a:extLst>
          </p:cNvPr>
          <p:cNvSpPr txBox="1"/>
          <p:nvPr/>
        </p:nvSpPr>
        <p:spPr>
          <a:xfrm>
            <a:off x="1926904" y="2735512"/>
            <a:ext cx="817948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Wyrażenie „ciało i krew” jest zawsze używane jako synonim „człowieka” (</a:t>
            </a:r>
            <a:r>
              <a:rPr kumimoji="0" lang="pl-PL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Mt</a:t>
            </a:r>
            <a:r>
              <a:rPr kumimoji="0" lang="pl-PL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16,17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; </a:t>
            </a:r>
            <a:r>
              <a:rPr kumimoji="0" lang="pl-PL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 1,16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; </a:t>
            </a:r>
            <a:r>
              <a:rPr kumimoji="0" lang="pl-PL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Ef 6,12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; </a:t>
            </a:r>
            <a:r>
              <a:rPr kumimoji="0" lang="pl-PL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Hbr</a:t>
            </a:r>
            <a:r>
              <a:rPr kumimoji="0" lang="pl-PL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2,14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 Paweł przedstawia tu paralelę: mieszkańcy Ziemi = skażenie; mieszkańcy Nieba = nieskażoność. Tutaj mamy ciało, które ulega rozkładowi, dlatego nie możemy zabrać go do Nieba.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690C88CC-1110-BFE8-04B1-C2B0B7D2E8EF}"/>
              </a:ext>
            </a:extLst>
          </p:cNvPr>
          <p:cNvSpPr txBox="1"/>
          <p:nvPr/>
        </p:nvSpPr>
        <p:spPr>
          <a:xfrm>
            <a:off x="11412" y="5766460"/>
            <a:ext cx="751928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Dla tych, którzy zasnęli w Jezusie, będzie się wydawało, że minęła zaledwie chwila. Przed sekundą czuli chłód śmierci</a:t>
            </a:r>
            <a:r>
              <a:rPr kumimoji="0" lang="pl-PL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teraz już widzą nadchodzącego Jezusa (1 </a:t>
            </a:r>
            <a:r>
              <a:rPr kumimoji="0" lang="pl-PL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 15,52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1729115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E3C8A489-BD89-4808-E164-83774EED0A72}"/>
              </a:ext>
            </a:extLst>
          </p:cNvPr>
          <p:cNvSpPr txBox="1"/>
          <p:nvPr/>
        </p:nvSpPr>
        <p:spPr>
          <a:xfrm>
            <a:off x="126521" y="1658363"/>
            <a:ext cx="1196196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l-PL" sz="2400" b="1" dirty="0">
                <a:latin typeface="Constantia" panose="02030602050306030303" pitchFamily="18" charset="0"/>
              </a:rPr>
              <a:t>„Zmartwychwstanie Jezusa było zapowiedzią ostatecznego zmartwychwstania wszystkich, którzy zasnęli w Nim. Zmartwychwstałe ciało Zbawiciela, Jego postawa i brzmienie Jego głosu były dobrze znane Jego naśladowcom. W podobny sposób powstaną ci, którzy śpią w Jezusie. Poznamy naszych przyjaciół tak, jak uczniowie poznali Jezusa. Choć w tym śmiertelnym życiu mogli być zdeformowani, chorzy lub oszpeceni, to jednak w ich zmartwychwstałym i uwielbionym ciele indywidualna tożsamość zostanie doskonale zachowana; a w twarzy promieniującej światłem odbitym od oblicza Jezusa rozpoznamy rysy tych, których </a:t>
            </a:r>
            <a:r>
              <a:rPr lang="pl-PL" sz="2400" b="1" dirty="0" smtClean="0">
                <a:latin typeface="Constantia" panose="02030602050306030303" pitchFamily="18" charset="0"/>
              </a:rPr>
              <a:t>kochamy.”</a:t>
            </a:r>
            <a:endParaRPr lang="pl-PL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C7BBFF4E-79D5-24EF-B659-AB1135505160}"/>
              </a:ext>
            </a:extLst>
          </p:cNvPr>
          <p:cNvSpPr txBox="1"/>
          <p:nvPr/>
        </p:nvSpPr>
        <p:spPr>
          <a:xfrm>
            <a:off x="8402955" y="669852"/>
            <a:ext cx="36902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1600" b="1" dirty="0"/>
              <a:t>EGW (</a:t>
            </a:r>
            <a:r>
              <a:rPr lang="pl-PL" sz="1600" b="1" i="1" dirty="0"/>
              <a:t>Wiara, którą żyję</a:t>
            </a:r>
            <a:r>
              <a:rPr lang="pl-PL" sz="1600" b="1" dirty="0"/>
              <a:t>, 23 czerwca)</a:t>
            </a:r>
          </a:p>
        </p:txBody>
      </p:sp>
    </p:spTree>
    <p:extLst>
      <p:ext uri="{BB962C8B-B14F-4D97-AF65-F5344CB8AC3E}">
        <p14:creationId xmlns:p14="http://schemas.microsoft.com/office/powerpoint/2010/main" xmlns="" val="1853351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A86CFBBE-2B04-42C2-E13D-D8027ADA8D07}"/>
              </a:ext>
            </a:extLst>
          </p:cNvPr>
          <p:cNvSpPr txBox="1"/>
          <p:nvPr/>
        </p:nvSpPr>
        <p:spPr>
          <a:xfrm>
            <a:off x="0" y="17445"/>
            <a:ext cx="121919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„A jeśli Chrystus nie zmartwychwstał, daremne jest nasze głoszenie i daremna jest także wasza wiara. (...) A jeśli Chrystus nie zmartwychwstał, daremna jest wasza wiara; nadal jesteście w swoich grzechach!”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Koryntian </a:t>
            </a:r>
            <a:r>
              <a:rPr kumimoji="0" lang="pl-PL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15,14–17)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65100">
                  <a:srgbClr val="4296B4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0927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3" cstate="print">
              <a:alphaModFix amt="84000"/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xmlns="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367312826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1FDF39B5-C0DF-2C68-7475-99CD22991199}"/>
              </a:ext>
            </a:extLst>
          </p:cNvPr>
          <p:cNvSpPr txBox="1"/>
          <p:nvPr/>
        </p:nvSpPr>
        <p:spPr>
          <a:xfrm>
            <a:off x="2176462" y="105013"/>
            <a:ext cx="100155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/>
              <a:t>Według filozofii greckiej, opartej na teoriach platońskich, ciało, z natury złe, jest jedynie więzieniem nieśmiertelnej duszy. Przy takim sposobie myślenia, jakie znaczenie mogło mieć zmartwychwstanie ciała dla Greków lub Rzymian?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93512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BB0785C0-194F-3E0D-10AA-421D6C8FC4F9}"/>
              </a:ext>
            </a:extLst>
          </p:cNvPr>
          <p:cNvSpPr txBox="1"/>
          <p:nvPr/>
        </p:nvSpPr>
        <p:spPr>
          <a:xfrm>
            <a:off x="2176462" y="1098917"/>
            <a:ext cx="68931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/>
              <a:t>Z tego powodu część zboru w Koryncie odrzucała możliwość zmartwychwstania. Paweł podejmuje ten problem w piętnastym rozdziale swojego Pierwszego Listu do Koryntian.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133370" y="1144048"/>
            <a:ext cx="2916865" cy="218764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E20EB93E-3634-A57F-3C16-E7EBC782A42B}"/>
              </a:ext>
            </a:extLst>
          </p:cNvPr>
          <p:cNvSpPr txBox="1"/>
          <p:nvPr/>
        </p:nvSpPr>
        <p:spPr>
          <a:xfrm>
            <a:off x="2176463" y="2400598"/>
            <a:ext cx="68931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Nie jest to błaha sprawa. Zmartwychwstanie jest ściśle związane ze zbawieniem. Jeśli nie ma zmartwychwstania… jaki sens ma głoszenie ewangelii?</a:t>
            </a:r>
          </a:p>
        </p:txBody>
      </p:sp>
    </p:spTree>
    <p:extLst>
      <p:ext uri="{BB962C8B-B14F-4D97-AF65-F5344CB8AC3E}">
        <p14:creationId xmlns:p14="http://schemas.microsoft.com/office/powerpoint/2010/main" xmlns="" val="607193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EF666E30-6F0A-449A-BEC2-DF59127354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E3C5560-7A9C-489F-9148-18C5E1D0F0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xmlns="" id="{C5CB530E-515E-412C-9DF1-5F8FFBD6F3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pl-PL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xmlns="" id="{712D4376-A578-4FF1-94FC-245E7A6A48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pl-PL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xmlns="" id="{AEA7509D-F04F-40CB-A0B3-EEF16499CC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pl-PL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xmlns="" id="{56020367-4FD5-4596-8E10-C5F095CD8D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C25BC212-4618-BD38-2D27-2A2AA06C014C}"/>
              </a:ext>
            </a:extLst>
          </p:cNvPr>
          <p:cNvSpPr txBox="1"/>
          <p:nvPr/>
        </p:nvSpPr>
        <p:spPr>
          <a:xfrm>
            <a:off x="0" y="145605"/>
            <a:ext cx="8707185" cy="22872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pl-PL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ZMARTWYCHWSTANIE </a:t>
            </a:r>
            <a:r>
              <a:rPr lang="pl-PL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/>
            </a:r>
            <a:br>
              <a:rPr lang="pl-PL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</a:br>
            <a:r>
              <a:rPr lang="pl-PL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JEZUSA</a:t>
            </a:r>
          </a:p>
        </p:txBody>
      </p:sp>
    </p:spTree>
    <p:extLst>
      <p:ext uri="{BB962C8B-B14F-4D97-AF65-F5344CB8AC3E}">
        <p14:creationId xmlns:p14="http://schemas.microsoft.com/office/powerpoint/2010/main" xmlns="" val="1838433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AC6E34B4-F42F-92C2-3966-626D5F5D064D}"/>
              </a:ext>
            </a:extLst>
          </p:cNvPr>
          <p:cNvSpPr txBox="1"/>
          <p:nvPr/>
        </p:nvSpPr>
        <p:spPr>
          <a:xfrm>
            <a:off x="0" y="0"/>
            <a:ext cx="12191999" cy="55399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pl-PL" sz="3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CZY ZMARTWYCHWSTANIE BYŁO FAKTEM HISTORYCZNYM?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6053ACF8-9E2C-81C0-8C0D-C5DC02B09D78}"/>
              </a:ext>
            </a:extLst>
          </p:cNvPr>
          <p:cNvSpPr txBox="1"/>
          <p:nvPr/>
        </p:nvSpPr>
        <p:spPr>
          <a:xfrm>
            <a:off x="1" y="641410"/>
            <a:ext cx="12192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„Przekazałem wam bowiem przede wszystkim to, co i ja otrzymałem: że Chrystus umarł za nasze grzechy zgodnie z Pismem, że został pogrzebany i że trzeciego dnia zmartwychwstał zgodnie z Pismem</a:t>
            </a:r>
            <a:r>
              <a:rPr lang="pl-PL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pl-PL" sz="1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pl-PL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 Koryntian </a:t>
            </a:r>
            <a:r>
              <a:rPr lang="pl-PL" sz="1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15,3-4</a:t>
            </a:r>
            <a:r>
              <a:rPr lang="pl-PL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F4A97D85-3CB4-D723-C425-CB34890D573A}"/>
              </a:ext>
            </a:extLst>
          </p:cNvPr>
          <p:cNvSpPr txBox="1"/>
          <p:nvPr/>
        </p:nvSpPr>
        <p:spPr>
          <a:xfrm>
            <a:off x="228599" y="1609514"/>
            <a:ext cx="9179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b="1" dirty="0"/>
              <a:t>Zanim odniesie się do wątpliwości Koryntian dotyczących zmartwychwstania, Paweł przypomina im, jak działa ewangelia (1 </a:t>
            </a:r>
            <a:r>
              <a:rPr lang="pl-PL" b="1" dirty="0" smtClean="0"/>
              <a:t>Kor 15,1-2</a:t>
            </a:r>
            <a:r>
              <a:rPr lang="pl-PL" b="1" dirty="0"/>
              <a:t>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xmlns="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667276932"/>
              </p:ext>
            </p:extLst>
          </p:nvPr>
        </p:nvGraphicFramePr>
        <p:xfrm>
          <a:off x="228599" y="2360385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990F0B57-455F-1755-5155-5C388BFD8C58}"/>
              </a:ext>
            </a:extLst>
          </p:cNvPr>
          <p:cNvSpPr txBox="1"/>
          <p:nvPr/>
        </p:nvSpPr>
        <p:spPr>
          <a:xfrm>
            <a:off x="228598" y="3007136"/>
            <a:ext cx="873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/>
              <a:t>Na czym polega głoszona ewangelia? (1 </a:t>
            </a:r>
            <a:r>
              <a:rPr lang="pl-PL" sz="2000" b="1" dirty="0" smtClean="0"/>
              <a:t>Kor 15,3-4</a:t>
            </a:r>
            <a:r>
              <a:rPr lang="pl-PL" sz="2000" b="1" dirty="0"/>
              <a:t>)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xmlns="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947085760"/>
              </p:ext>
            </p:extLst>
          </p:nvPr>
        </p:nvGraphicFramePr>
        <p:xfrm>
          <a:off x="228598" y="3450231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30760E5B-C2F0-F0EB-B2C1-CDD05A0B589D}"/>
              </a:ext>
            </a:extLst>
          </p:cNvPr>
          <p:cNvSpPr txBox="1"/>
          <p:nvPr/>
        </p:nvSpPr>
        <p:spPr>
          <a:xfrm>
            <a:off x="228598" y="4096982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/>
              <a:t>A skąd wiemy, że zmartwychwstanie było faktem historycznym? Kto widział zmartwychwstałego Jezusa? (1 </a:t>
            </a:r>
            <a:r>
              <a:rPr lang="pl-PL" sz="2000" b="1" dirty="0" smtClean="0"/>
              <a:t>Kor 15,5-8</a:t>
            </a:r>
            <a:r>
              <a:rPr lang="pl-PL" sz="2000" b="1" dirty="0"/>
              <a:t>)</a:t>
            </a:r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xmlns="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793531561"/>
              </p:ext>
            </p:extLst>
          </p:nvPr>
        </p:nvGraphicFramePr>
        <p:xfrm>
          <a:off x="228597" y="4847853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55F1AFDA-E581-194A-04FD-BD91315A518E}"/>
              </a:ext>
            </a:extLst>
          </p:cNvPr>
          <p:cNvSpPr txBox="1"/>
          <p:nvPr/>
        </p:nvSpPr>
        <p:spPr>
          <a:xfrm>
            <a:off x="130832" y="5534561"/>
            <a:ext cx="87773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/>
              <a:t>Paweł wyraźnie pokazuje, że ewangelia jest dziełem Boga dokonanym „zgodnie z Pismem”. Jest więc wcześniej zapowiedzianym planem, </a:t>
            </a:r>
            <a:r>
              <a:rPr lang="pl-PL" sz="2000" b="1" dirty="0" smtClean="0"/>
              <a:t>    w </a:t>
            </a:r>
            <a:r>
              <a:rPr lang="pl-PL" sz="2000" b="1" dirty="0"/>
              <a:t>którym zmartwychwstanie ma fundamentalne znaczenie. Ktoś ma wątpliwości? Niech zapyta świadków, którzy wtedy jeszcze żyli!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127823" y="1665658"/>
            <a:ext cx="2909951" cy="143154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 xmlns="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127822" y="3242944"/>
            <a:ext cx="2909952" cy="1745971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127822" y="5134653"/>
            <a:ext cx="2909952" cy="1626663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675785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xmlns="" id="{F35BC0E3-6FE4-4491-BA19-C0126066A5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DB11BD18-218F-49C7-BE16-82AEA08B23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pl-PL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A054EDF5-7644-4A95-AB88-057FAB414F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EA996627-3E00-4A50-8640-F4F7D38C55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l-PL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xmlns="" id="{A619555D-3337-4F1A-9AFF-1DA3B921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pl-PL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CF5E7AE0-415D-4236-B5E6-F2FC68DB94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l-PL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BB1A7DE-EF81-6380-4B06-7D934C76AAC1}"/>
              </a:ext>
            </a:extLst>
          </p:cNvPr>
          <p:cNvSpPr txBox="1"/>
          <p:nvPr/>
        </p:nvSpPr>
        <p:spPr>
          <a:xfrm>
            <a:off x="0" y="0"/>
            <a:ext cx="7938391" cy="307129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pl-PL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pPr>
              <a:lnSpc>
                <a:spcPts val="8000"/>
              </a:lnSpc>
            </a:pPr>
            <a:r>
              <a:rPr lang="pl-PL" sz="5400" noProof="0" dirty="0">
                <a:solidFill>
                  <a:srgbClr val="207A3E"/>
                </a:solidFill>
              </a:rPr>
              <a:t>KONSEKWENCJE </a:t>
            </a:r>
            <a:r>
              <a:rPr lang="pl-PL" sz="5400" noProof="0" dirty="0">
                <a:solidFill>
                  <a:srgbClr val="7030A0"/>
                </a:solidFill>
              </a:rPr>
              <a:t>ZMARTWYCHWSTANIA JEZUSA</a:t>
            </a:r>
          </a:p>
        </p:txBody>
      </p:sp>
    </p:spTree>
    <p:extLst>
      <p:ext uri="{BB962C8B-B14F-4D97-AF65-F5344CB8AC3E}">
        <p14:creationId xmlns:p14="http://schemas.microsoft.com/office/powerpoint/2010/main" xmlns="" val="1910320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F3C77E75-CDC4-7D8C-5FCC-182476684D9F}"/>
              </a:ext>
            </a:extLst>
          </p:cNvPr>
          <p:cNvSpPr txBox="1"/>
          <p:nvPr/>
        </p:nvSpPr>
        <p:spPr>
          <a:xfrm>
            <a:off x="0" y="40422"/>
            <a:ext cx="101966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CO, GDYBY CHRYSTUS NIE ZMARTWYCHWSTAŁ?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A1D170E-9940-87F9-6F58-F7AAC90623ED}"/>
              </a:ext>
            </a:extLst>
          </p:cNvPr>
          <p:cNvSpPr txBox="1"/>
          <p:nvPr/>
        </p:nvSpPr>
        <p:spPr>
          <a:xfrm>
            <a:off x="1329069" y="643622"/>
            <a:ext cx="75384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„A jeśli Chrystus nie zmartwychwstał, daremne jest nasze głoszenie i daremna jest także wasza wiara</a:t>
            </a:r>
            <a:r>
              <a:rPr lang="pl-PL" b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pl-PL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Koryntian </a:t>
            </a:r>
            <a:r>
              <a:rPr lang="pl-PL" sz="1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15,14</a:t>
            </a:r>
            <a:r>
              <a:rPr lang="pl-PL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  <a:endParaRPr lang="pl-PL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CBFD97FF-8391-975F-98BF-A10C4E03F3FD}"/>
              </a:ext>
            </a:extLst>
          </p:cNvPr>
          <p:cNvSpPr txBox="1"/>
          <p:nvPr/>
        </p:nvSpPr>
        <p:spPr>
          <a:xfrm>
            <a:off x="350873" y="1413064"/>
            <a:ext cx="982448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sz="1700" b="1" dirty="0"/>
              <a:t>Zaprzeczanie możliwości zmartwychwstania prowadzi do sprzeczności z wiarą chrześcijańską, ponieważ „jeśli nie ma zmartwychwstania umarłych, to i Chrystus nie zmartwychwstał” (1 Koryntian </a:t>
            </a:r>
            <a:r>
              <a:rPr lang="pl-PL" sz="1700" b="1" dirty="0" smtClean="0"/>
              <a:t>15,12-13</a:t>
            </a:r>
            <a:r>
              <a:rPr lang="pl-PL" sz="1700" b="1" dirty="0"/>
              <a:t>). A jeśli Jezus nie zmartwychwstał…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xmlns="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886372642"/>
              </p:ext>
            </p:extLst>
          </p:nvPr>
        </p:nvGraphicFramePr>
        <p:xfrm>
          <a:off x="175437" y="2518352"/>
          <a:ext cx="11841127" cy="195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64C0F01B-21F6-5182-A576-44DEA921711E}"/>
              </a:ext>
            </a:extLst>
          </p:cNvPr>
          <p:cNvSpPr txBox="1"/>
          <p:nvPr/>
        </p:nvSpPr>
        <p:spPr>
          <a:xfrm>
            <a:off x="2303715" y="4534287"/>
            <a:ext cx="69567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b="1" dirty="0"/>
              <a:t>Bez zmartwychwstania Jezus byłby jedynie sprawiedliwym człowiekiem, zamordowanym bez powodu, lecz niezdolnym do zbawienia. „Tymczasem jednak Chrystus zmartwychwstał” (1 Koryntian </a:t>
            </a:r>
            <a:r>
              <a:rPr lang="pl-PL" b="1" dirty="0" smtClean="0"/>
              <a:t>15,20a</a:t>
            </a:r>
            <a:r>
              <a:rPr lang="pl-PL" b="1" dirty="0"/>
              <a:t>) . Mamy ŻYWEGO Zbawiciela.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8A410AF5-62D4-18C5-2C2C-FA03B6A4D9A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38222" y="4640420"/>
            <a:ext cx="2107179" cy="2111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xmlns="" id="{BD215C30-9F52-DCB5-C552-B1F6083A41E4}"/>
              </a:ext>
            </a:extLst>
          </p:cNvPr>
          <p:cNvGrpSpPr/>
          <p:nvPr/>
        </p:nvGrpSpPr>
        <p:grpSpPr>
          <a:xfrm>
            <a:off x="10281683" y="124595"/>
            <a:ext cx="1687034" cy="2228776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xmlns="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xmlns="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r>
                <a:rPr lang="pl-PL" sz="16600" b="1" dirty="0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7EC1ECFA-61E8-12BF-DB5B-1BA73CF774E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9165265" y="4685774"/>
            <a:ext cx="2922180" cy="2020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CC32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DCAA5C59-4825-4A24-CBC9-E2FA7DE3E918}"/>
              </a:ext>
            </a:extLst>
          </p:cNvPr>
          <p:cNvSpPr txBox="1"/>
          <p:nvPr/>
        </p:nvSpPr>
        <p:spPr>
          <a:xfrm>
            <a:off x="2303715" y="5778073"/>
            <a:ext cx="68615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Dlatego ewangelia ma sens; tak samo nasza wiara; jesteśmy prawdomównymi świadkami; nasze grzechy są przebaczone; a umarli w Chrystusie powrócą do życia.</a:t>
            </a:r>
          </a:p>
        </p:txBody>
      </p:sp>
    </p:spTree>
    <p:extLst>
      <p:ext uri="{BB962C8B-B14F-4D97-AF65-F5344CB8AC3E}">
        <p14:creationId xmlns:p14="http://schemas.microsoft.com/office/powerpoint/2010/main" xmlns="" val="1145284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Graphic spid="2" grpId="0" uiExpand="1">
        <p:bldSub>
          <a:bldDgm bld="one"/>
        </p:bldSub>
      </p:bldGraphic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E737740-F932-027B-790C-68531A7BF27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CO GWARANTUJE ZMARTWYCHWSTANIE?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514D1622-D06C-97F7-B691-2DA9790E7EDE}"/>
              </a:ext>
            </a:extLst>
          </p:cNvPr>
          <p:cNvSpPr txBox="1"/>
          <p:nvPr/>
        </p:nvSpPr>
        <p:spPr>
          <a:xfrm>
            <a:off x="947737" y="686516"/>
            <a:ext cx="102965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„Tymczasem jednak Chrystus zmartwychwstał i stał się pierwocinami tych, którzy zasnęli” </a:t>
            </a:r>
            <a:r>
              <a:rPr lang="pl-PL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Koryntian </a:t>
            </a:r>
            <a:r>
              <a:rPr lang="pl-PL" sz="14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15,20</a:t>
            </a:r>
            <a:r>
              <a:rPr lang="pl-PL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  <a:endParaRPr lang="pl-PL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7A738869-54F1-4837-F082-7CD873D29B02}"/>
              </a:ext>
            </a:extLst>
          </p:cNvPr>
          <p:cNvSpPr txBox="1"/>
          <p:nvPr/>
        </p:nvSpPr>
        <p:spPr>
          <a:xfrm>
            <a:off x="2158409" y="1398025"/>
            <a:ext cx="100335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/>
              <a:t>Pierwszą rzeczą, którą gwarantuje zmartwychwstanie Jezusa, jest to, że ci z nas, którzy przyjęli plan zbawienia, od Adama aż po koniec świata, jeśli umrzemy, powrócimy do życia (1 </a:t>
            </a:r>
            <a:r>
              <a:rPr lang="pl-PL" sz="2000" b="1" dirty="0" smtClean="0"/>
              <a:t>Kor 15,20-23</a:t>
            </a:r>
            <a:r>
              <a:rPr lang="pl-PL" sz="2000" b="1" dirty="0"/>
              <a:t>).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xmlns="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635816641"/>
              </p:ext>
            </p:extLst>
          </p:nvPr>
        </p:nvGraphicFramePr>
        <p:xfrm>
          <a:off x="233915" y="4887142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690343" y="2260901"/>
            <a:ext cx="3331535" cy="249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3EF0BA21-58CA-3355-B7B0-5E53E96D9FEB}"/>
              </a:ext>
            </a:extLst>
          </p:cNvPr>
          <p:cNvSpPr txBox="1"/>
          <p:nvPr/>
        </p:nvSpPr>
        <p:spPr>
          <a:xfrm>
            <a:off x="2158409" y="2398813"/>
            <a:ext cx="627321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/>
              <a:t>Co stanie się po naszym zmartwychwstaniu? Pokonując śmierć, Jezus zwycięży wszystkich swoich wrogów (1 </a:t>
            </a:r>
            <a:r>
              <a:rPr lang="pl-PL" sz="2000" b="1" dirty="0" smtClean="0"/>
              <a:t>Kor 15,25-26</a:t>
            </a:r>
            <a:r>
              <a:rPr lang="pl-PL" sz="2000" b="1" dirty="0"/>
              <a:t>). Następnie Jezus podda wszystko Ojcu, aby „Bóg był wszystkim we wszystkich” (1 </a:t>
            </a:r>
            <a:r>
              <a:rPr lang="pl-PL" sz="2000" b="1" dirty="0" smtClean="0"/>
              <a:t>Kor 15,24.28</a:t>
            </a:r>
            <a:r>
              <a:rPr lang="pl-PL" sz="2000" b="1" dirty="0"/>
              <a:t>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6CEE09E5-300D-DBE5-C2D5-ACDA8D53ECC1}"/>
              </a:ext>
            </a:extLst>
          </p:cNvPr>
          <p:cNvSpPr txBox="1"/>
          <p:nvPr/>
        </p:nvSpPr>
        <p:spPr>
          <a:xfrm>
            <a:off x="2158409" y="4032625"/>
            <a:ext cx="62732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Oprócz tych przyszłych gwarancji Paweł wskazuje dwie, które dotyczą naszego codziennego życia:</a:t>
            </a:r>
          </a:p>
        </p:txBody>
      </p:sp>
    </p:spTree>
    <p:extLst>
      <p:ext uri="{BB962C8B-B14F-4D97-AF65-F5344CB8AC3E}">
        <p14:creationId xmlns:p14="http://schemas.microsoft.com/office/powerpoint/2010/main" xmlns="" val="3556994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64686A60-FA74-431A-515D-EBAEC38D86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xmlns="" id="{CB11E698-96B6-38A5-4EA4-037503A6D6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pl-PL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xmlns="" id="{E996C699-098C-1A4B-B7D0-710F9A6C23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pl-PL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xmlns="" id="{7AAE2274-515C-9F87-67BB-CC9DB8524C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pl-PL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xmlns="" id="{5B5C596D-ACBC-C3AF-1AB5-F8E831F74CC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D6BE9B97-9EBF-A81C-F29F-140D39AF626D}"/>
              </a:ext>
            </a:extLst>
          </p:cNvPr>
          <p:cNvSpPr txBox="1"/>
          <p:nvPr/>
        </p:nvSpPr>
        <p:spPr>
          <a:xfrm>
            <a:off x="0" y="0"/>
            <a:ext cx="8765426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pl-PL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NASZE ZMARTWYCHWSTANIE</a:t>
            </a:r>
          </a:p>
        </p:txBody>
      </p:sp>
    </p:spTree>
    <p:extLst>
      <p:ext uri="{BB962C8B-B14F-4D97-AF65-F5344CB8AC3E}">
        <p14:creationId xmlns:p14="http://schemas.microsoft.com/office/powerpoint/2010/main" xmlns="" val="3674174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1191</Words>
  <Application>Microsoft Office PowerPoint</Application>
  <PresentationFormat>Niestandardowy</PresentationFormat>
  <Paragraphs>101</Paragraphs>
  <Slides>13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13</vt:i4>
      </vt:variant>
    </vt:vector>
  </HeadingPairs>
  <TitlesOfParts>
    <vt:vector size="20" baseType="lpstr">
      <vt:lpstr>Arial</vt:lpstr>
      <vt:lpstr>Aptos</vt:lpstr>
      <vt:lpstr>Comic Sans MS</vt:lpstr>
      <vt:lpstr>Constantia</vt:lpstr>
      <vt:lpstr>Aptos Display</vt:lpstr>
      <vt:lpstr>Tema de Office</vt:lpstr>
      <vt:lpstr>1_Tema de Office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Sergio</dc:creator>
  <cp:lastModifiedBy>Wiesław Szwajcowski</cp:lastModifiedBy>
  <cp:revision>105</cp:revision>
  <dcterms:created xsi:type="dcterms:W3CDTF">2026-07-19T13:36:46Z</dcterms:created>
  <dcterms:modified xsi:type="dcterms:W3CDTF">2026-08-20T19:22:36Z</dcterms:modified>
</cp:coreProperties>
</file>